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56" r:id="rId2"/>
    <p:sldId id="287" r:id="rId3"/>
    <p:sldId id="293" r:id="rId4"/>
    <p:sldId id="305" r:id="rId5"/>
    <p:sldId id="296" r:id="rId6"/>
    <p:sldId id="294" r:id="rId7"/>
    <p:sldId id="302" r:id="rId8"/>
    <p:sldId id="300" r:id="rId9"/>
    <p:sldId id="303" r:id="rId10"/>
    <p:sldId id="297" r:id="rId11"/>
    <p:sldId id="304" r:id="rId12"/>
    <p:sldId id="298" r:id="rId13"/>
    <p:sldId id="29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Samantha Robertson" initials="SR"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3B1D"/>
    <a:srgbClr val="D83B01"/>
    <a:srgbClr val="D7D7D7"/>
    <a:srgbClr val="C8C8C8"/>
    <a:srgbClr val="DD462F"/>
    <a:srgbClr val="0078D7"/>
    <a:srgbClr val="9BC9EF"/>
    <a:srgbClr val="898E8C"/>
    <a:srgbClr val="DFCCBE"/>
    <a:srgbClr val="D247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Jeffrey" userId="1117e2ca-153f-467f-9db7-019652e04a2d" providerId="ADAL" clId="{5B490A27-85BB-D247-A30B-9F823AD383FB}"/>
    <pc:docChg chg="undo custSel modSld">
      <pc:chgData name="George, Jeffrey" userId="1117e2ca-153f-467f-9db7-019652e04a2d" providerId="ADAL" clId="{5B490A27-85BB-D247-A30B-9F823AD383FB}" dt="2022-05-17T23:16:57.308" v="3" actId="14734"/>
      <pc:docMkLst>
        <pc:docMk/>
      </pc:docMkLst>
      <pc:sldChg chg="modSp mod">
        <pc:chgData name="George, Jeffrey" userId="1117e2ca-153f-467f-9db7-019652e04a2d" providerId="ADAL" clId="{5B490A27-85BB-D247-A30B-9F823AD383FB}" dt="2022-05-17T23:16:57.308" v="3" actId="14734"/>
        <pc:sldMkLst>
          <pc:docMk/>
          <pc:sldMk cId="1374987240" sldId="296"/>
        </pc:sldMkLst>
        <pc:graphicFrameChg chg="modGraphic">
          <ac:chgData name="George, Jeffrey" userId="1117e2ca-153f-467f-9db7-019652e04a2d" providerId="ADAL" clId="{5B490A27-85BB-D247-A30B-9F823AD383FB}" dt="2022-05-17T23:16:57.308" v="3" actId="14734"/>
          <ac:graphicFrameMkLst>
            <pc:docMk/>
            <pc:sldMk cId="1374987240" sldId="296"/>
            <ac:graphicFrameMk id="6" creationId="{AF74D4EE-D72E-4458-B3BA-A0572665C33C}"/>
          </ac:graphicFrameMkLst>
        </pc:graphicFrame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1082BE-6377-4A8B-BF69-28D364C24B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83C2B1B-C077-4F8E-835C-FD724F2E9159}">
      <dgm:prSet/>
      <dgm:spPr/>
      <dgm:t>
        <a:bodyPr/>
        <a:lstStyle/>
        <a:p>
          <a:r>
            <a:rPr lang="en-US" b="1" dirty="0"/>
            <a:t>What the ACCJC Accreditation Process is now...</a:t>
          </a:r>
          <a:endParaRPr lang="en-US" dirty="0"/>
        </a:p>
      </dgm:t>
    </dgm:pt>
    <dgm:pt modelId="{8F3307A3-859F-41A6-B0AF-B78D96FD804F}" type="parTrans" cxnId="{C6050A7E-FAA1-489B-ADA0-BC596231D5B7}">
      <dgm:prSet/>
      <dgm:spPr/>
      <dgm:t>
        <a:bodyPr/>
        <a:lstStyle/>
        <a:p>
          <a:endParaRPr lang="en-US"/>
        </a:p>
      </dgm:t>
    </dgm:pt>
    <dgm:pt modelId="{31DCC680-A026-40C5-A348-5B0C8005DD43}" type="sibTrans" cxnId="{C6050A7E-FAA1-489B-ADA0-BC596231D5B7}">
      <dgm:prSet/>
      <dgm:spPr/>
      <dgm:t>
        <a:bodyPr/>
        <a:lstStyle/>
        <a:p>
          <a:endParaRPr lang="en-US"/>
        </a:p>
      </dgm:t>
    </dgm:pt>
    <dgm:pt modelId="{EC5377E9-67FA-49C7-A02D-1ED333F25CF6}">
      <dgm:prSet/>
      <dgm:spPr/>
      <dgm:t>
        <a:bodyPr/>
        <a:lstStyle/>
        <a:p>
          <a:r>
            <a:rPr lang="en-US"/>
            <a:t>Streamlined ISER (approximately 200 pages).</a:t>
          </a:r>
        </a:p>
      </dgm:t>
    </dgm:pt>
    <dgm:pt modelId="{CD9DA9B5-0A4C-46F3-AD35-40563C4D8A41}" type="parTrans" cxnId="{20E5C6A2-3131-42F1-B917-DDE861CF0AFC}">
      <dgm:prSet/>
      <dgm:spPr/>
      <dgm:t>
        <a:bodyPr/>
        <a:lstStyle/>
        <a:p>
          <a:endParaRPr lang="en-US"/>
        </a:p>
      </dgm:t>
    </dgm:pt>
    <dgm:pt modelId="{A2EA7E5E-10B6-4F14-90B9-307AE380EE4C}" type="sibTrans" cxnId="{20E5C6A2-3131-42F1-B917-DDE861CF0AFC}">
      <dgm:prSet/>
      <dgm:spPr/>
      <dgm:t>
        <a:bodyPr/>
        <a:lstStyle/>
        <a:p>
          <a:endParaRPr lang="en-US"/>
        </a:p>
      </dgm:t>
    </dgm:pt>
    <dgm:pt modelId="{1A0B6A63-03A3-42B5-819F-E02979B7576D}">
      <dgm:prSet/>
      <dgm:spPr/>
      <dgm:t>
        <a:bodyPr/>
        <a:lstStyle/>
        <a:p>
          <a:r>
            <a:rPr lang="en-US" dirty="0"/>
            <a:t>Best evidence -- not all evidence.</a:t>
          </a:r>
        </a:p>
      </dgm:t>
    </dgm:pt>
    <dgm:pt modelId="{D51BDB59-F178-413E-B93E-5A21652ABE8A}" type="parTrans" cxnId="{421AD77B-EB60-46DE-B981-4E03270DBA08}">
      <dgm:prSet/>
      <dgm:spPr/>
      <dgm:t>
        <a:bodyPr/>
        <a:lstStyle/>
        <a:p>
          <a:endParaRPr lang="en-US"/>
        </a:p>
      </dgm:t>
    </dgm:pt>
    <dgm:pt modelId="{3C281D81-E38E-42C2-830A-A727927AB325}" type="sibTrans" cxnId="{421AD77B-EB60-46DE-B981-4E03270DBA08}">
      <dgm:prSet/>
      <dgm:spPr/>
      <dgm:t>
        <a:bodyPr/>
        <a:lstStyle/>
        <a:p>
          <a:endParaRPr lang="en-US"/>
        </a:p>
      </dgm:t>
    </dgm:pt>
    <dgm:pt modelId="{5442E20E-06DB-457F-814C-039DF2ACFFAD}">
      <dgm:prSet/>
      <dgm:spPr/>
      <dgm:t>
        <a:bodyPr/>
        <a:lstStyle/>
        <a:p>
          <a:r>
            <a:rPr lang="en-US"/>
            <a:t>Growth mindset approach to the process.</a:t>
          </a:r>
        </a:p>
      </dgm:t>
    </dgm:pt>
    <dgm:pt modelId="{1C6B818B-5A5E-44CB-9814-DF8C7ADFA6CB}" type="parTrans" cxnId="{E0984E36-33CE-4150-87DD-41E288CF19ED}">
      <dgm:prSet/>
      <dgm:spPr/>
      <dgm:t>
        <a:bodyPr/>
        <a:lstStyle/>
        <a:p>
          <a:endParaRPr lang="en-US"/>
        </a:p>
      </dgm:t>
    </dgm:pt>
    <dgm:pt modelId="{C95A73BD-3055-4D60-A6C2-0A1E618C24E6}" type="sibTrans" cxnId="{E0984E36-33CE-4150-87DD-41E288CF19ED}">
      <dgm:prSet/>
      <dgm:spPr/>
      <dgm:t>
        <a:bodyPr/>
        <a:lstStyle/>
        <a:p>
          <a:endParaRPr lang="en-US"/>
        </a:p>
      </dgm:t>
    </dgm:pt>
    <dgm:pt modelId="{03E3655C-6199-42C6-A53E-9560693070B1}">
      <dgm:prSet/>
      <dgm:spPr/>
      <dgm:t>
        <a:bodyPr/>
        <a:lstStyle/>
        <a:p>
          <a:r>
            <a:rPr lang="en-US"/>
            <a:t>It is a formative – summative process. </a:t>
          </a:r>
        </a:p>
      </dgm:t>
    </dgm:pt>
    <dgm:pt modelId="{AAA95CB5-FE20-4A32-9F6A-5CF3C4A036A2}" type="parTrans" cxnId="{FA884C92-2C7B-412C-8F3F-E9695250B138}">
      <dgm:prSet/>
      <dgm:spPr/>
      <dgm:t>
        <a:bodyPr/>
        <a:lstStyle/>
        <a:p>
          <a:endParaRPr lang="en-US"/>
        </a:p>
      </dgm:t>
    </dgm:pt>
    <dgm:pt modelId="{4E9EEDBA-92FC-4BEE-8BED-29001D169243}" type="sibTrans" cxnId="{FA884C92-2C7B-412C-8F3F-E9695250B138}">
      <dgm:prSet/>
      <dgm:spPr/>
      <dgm:t>
        <a:bodyPr/>
        <a:lstStyle/>
        <a:p>
          <a:endParaRPr lang="en-US"/>
        </a:p>
      </dgm:t>
    </dgm:pt>
    <dgm:pt modelId="{90095720-F9F5-4BCF-8245-291456B906A3}">
      <dgm:prSet/>
      <dgm:spPr/>
      <dgm:t>
        <a:bodyPr/>
        <a:lstStyle/>
        <a:p>
          <a:r>
            <a:rPr lang="en-US"/>
            <a:t>Process happens over three semesters, Spring, Fall, Spring.</a:t>
          </a:r>
        </a:p>
      </dgm:t>
    </dgm:pt>
    <dgm:pt modelId="{A61B14BB-F922-4B44-B943-A2A203B41985}" type="parTrans" cxnId="{35428DEF-7214-422F-BDDA-86108CB55F8D}">
      <dgm:prSet/>
      <dgm:spPr/>
      <dgm:t>
        <a:bodyPr/>
        <a:lstStyle/>
        <a:p>
          <a:endParaRPr lang="en-US"/>
        </a:p>
      </dgm:t>
    </dgm:pt>
    <dgm:pt modelId="{793C82F2-C6EC-4DC1-A28F-9FB646D2508E}" type="sibTrans" cxnId="{35428DEF-7214-422F-BDDA-86108CB55F8D}">
      <dgm:prSet/>
      <dgm:spPr/>
      <dgm:t>
        <a:bodyPr/>
        <a:lstStyle/>
        <a:p>
          <a:endParaRPr lang="en-US"/>
        </a:p>
      </dgm:t>
    </dgm:pt>
    <dgm:pt modelId="{C6F3017F-5F8C-4353-B9CD-6CC6D1AAAEEB}">
      <dgm:prSet/>
      <dgm:spPr/>
      <dgm:t>
        <a:bodyPr/>
        <a:lstStyle/>
        <a:p>
          <a:r>
            <a:rPr lang="en-US"/>
            <a:t>The new process is meant to eliminate the "Gotcha!" And surprise.</a:t>
          </a:r>
        </a:p>
      </dgm:t>
    </dgm:pt>
    <dgm:pt modelId="{0995CE3E-4C19-4E9D-84B7-E9410DFE513F}" type="parTrans" cxnId="{E0A8ECAF-BF91-4BDC-A578-1170F3E40DB5}">
      <dgm:prSet/>
      <dgm:spPr/>
      <dgm:t>
        <a:bodyPr/>
        <a:lstStyle/>
        <a:p>
          <a:endParaRPr lang="en-US"/>
        </a:p>
      </dgm:t>
    </dgm:pt>
    <dgm:pt modelId="{E5735C8B-CBD8-43EC-9229-08BDFA647F96}" type="sibTrans" cxnId="{E0A8ECAF-BF91-4BDC-A578-1170F3E40DB5}">
      <dgm:prSet/>
      <dgm:spPr/>
      <dgm:t>
        <a:bodyPr/>
        <a:lstStyle/>
        <a:p>
          <a:endParaRPr lang="en-US"/>
        </a:p>
      </dgm:t>
    </dgm:pt>
    <dgm:pt modelId="{1240BA0B-32A8-4184-ACC0-6C13E7702E00}">
      <dgm:prSet/>
      <dgm:spPr/>
      <dgm:t>
        <a:bodyPr/>
        <a:lstStyle/>
        <a:p>
          <a:r>
            <a:rPr lang="en-US"/>
            <a:t>Core inquiries inform the triangulation of evidence for reviewers.</a:t>
          </a:r>
        </a:p>
      </dgm:t>
    </dgm:pt>
    <dgm:pt modelId="{155F60F1-0C63-4EF9-B775-FB147E1AF951}" type="parTrans" cxnId="{0E1FDA48-ECE7-4795-A91D-A4D5358FDE43}">
      <dgm:prSet/>
      <dgm:spPr/>
      <dgm:t>
        <a:bodyPr/>
        <a:lstStyle/>
        <a:p>
          <a:endParaRPr lang="en-US"/>
        </a:p>
      </dgm:t>
    </dgm:pt>
    <dgm:pt modelId="{5B72ECFC-4E99-4A1A-A04E-3452852777AD}" type="sibTrans" cxnId="{0E1FDA48-ECE7-4795-A91D-A4D5358FDE43}">
      <dgm:prSet/>
      <dgm:spPr/>
      <dgm:t>
        <a:bodyPr/>
        <a:lstStyle/>
        <a:p>
          <a:endParaRPr lang="en-US"/>
        </a:p>
      </dgm:t>
    </dgm:pt>
    <dgm:pt modelId="{F6828FF4-55AF-4222-BBBF-EFC77E9B4819}">
      <dgm:prSet/>
      <dgm:spPr/>
      <dgm:t>
        <a:bodyPr/>
        <a:lstStyle/>
        <a:p>
          <a:r>
            <a:rPr lang="en-US" dirty="0"/>
            <a:t>A small visiting team will conduct a Focused Site Visit on Core Inquiries.</a:t>
          </a:r>
        </a:p>
      </dgm:t>
    </dgm:pt>
    <dgm:pt modelId="{126E83C8-F3B7-46FC-82EA-A432CAEE7511}" type="parTrans" cxnId="{C8C318B0-B124-4B82-89DF-B93C97C27F59}">
      <dgm:prSet/>
      <dgm:spPr/>
      <dgm:t>
        <a:bodyPr/>
        <a:lstStyle/>
        <a:p>
          <a:endParaRPr lang="en-US"/>
        </a:p>
      </dgm:t>
    </dgm:pt>
    <dgm:pt modelId="{66AEF885-F91E-4F84-B839-F0D41DD916FE}" type="sibTrans" cxnId="{C8C318B0-B124-4B82-89DF-B93C97C27F59}">
      <dgm:prSet/>
      <dgm:spPr/>
      <dgm:t>
        <a:bodyPr/>
        <a:lstStyle/>
        <a:p>
          <a:endParaRPr lang="en-US"/>
        </a:p>
      </dgm:t>
    </dgm:pt>
    <dgm:pt modelId="{6C39DFC4-EBA8-44BA-BD8E-72802B258224}" type="pres">
      <dgm:prSet presAssocID="{BC1082BE-6377-4A8B-BF69-28D364C24B66}" presName="diagram" presStyleCnt="0">
        <dgm:presLayoutVars>
          <dgm:dir/>
          <dgm:resizeHandles val="exact"/>
        </dgm:presLayoutVars>
      </dgm:prSet>
      <dgm:spPr/>
    </dgm:pt>
    <dgm:pt modelId="{FB2C138A-B057-418A-AFD7-5A857C5F5091}" type="pres">
      <dgm:prSet presAssocID="{483C2B1B-C077-4F8E-835C-FD724F2E9159}" presName="node" presStyleLbl="node1" presStyleIdx="0" presStyleCnt="1">
        <dgm:presLayoutVars>
          <dgm:bulletEnabled val="1"/>
        </dgm:presLayoutVars>
      </dgm:prSet>
      <dgm:spPr/>
    </dgm:pt>
  </dgm:ptLst>
  <dgm:cxnLst>
    <dgm:cxn modelId="{53B6DA02-BEB7-4528-A9CD-3D60DD0FE09D}" type="presOf" srcId="{C6F3017F-5F8C-4353-B9CD-6CC6D1AAAEEB}" destId="{FB2C138A-B057-418A-AFD7-5A857C5F5091}" srcOrd="0" destOrd="6" presId="urn:microsoft.com/office/officeart/2005/8/layout/default"/>
    <dgm:cxn modelId="{81AE4F15-6E38-4E42-AAD8-96CF029DD35C}" type="presOf" srcId="{F6828FF4-55AF-4222-BBBF-EFC77E9B4819}" destId="{FB2C138A-B057-418A-AFD7-5A857C5F5091}" srcOrd="0" destOrd="8" presId="urn:microsoft.com/office/officeart/2005/8/layout/default"/>
    <dgm:cxn modelId="{90A07916-A7DF-4985-AB7B-D287DD7B9EA3}" type="presOf" srcId="{1A0B6A63-03A3-42B5-819F-E02979B7576D}" destId="{FB2C138A-B057-418A-AFD7-5A857C5F5091}" srcOrd="0" destOrd="2" presId="urn:microsoft.com/office/officeart/2005/8/layout/default"/>
    <dgm:cxn modelId="{B6849619-CB9E-4A12-AF00-E950D4D13451}" type="presOf" srcId="{EC5377E9-67FA-49C7-A02D-1ED333F25CF6}" destId="{FB2C138A-B057-418A-AFD7-5A857C5F5091}" srcOrd="0" destOrd="1" presId="urn:microsoft.com/office/officeart/2005/8/layout/default"/>
    <dgm:cxn modelId="{18922220-D789-4436-B424-DD60B7EC33FF}" type="presOf" srcId="{483C2B1B-C077-4F8E-835C-FD724F2E9159}" destId="{FB2C138A-B057-418A-AFD7-5A857C5F5091}" srcOrd="0" destOrd="0" presId="urn:microsoft.com/office/officeart/2005/8/layout/default"/>
    <dgm:cxn modelId="{26EBD435-6DAA-46E9-BECE-9781FF529499}" type="presOf" srcId="{5442E20E-06DB-457F-814C-039DF2ACFFAD}" destId="{FB2C138A-B057-418A-AFD7-5A857C5F5091}" srcOrd="0" destOrd="3" presId="urn:microsoft.com/office/officeart/2005/8/layout/default"/>
    <dgm:cxn modelId="{E0984E36-33CE-4150-87DD-41E288CF19ED}" srcId="{483C2B1B-C077-4F8E-835C-FD724F2E9159}" destId="{5442E20E-06DB-457F-814C-039DF2ACFFAD}" srcOrd="2" destOrd="0" parTransId="{1C6B818B-5A5E-44CB-9814-DF8C7ADFA6CB}" sibTransId="{C95A73BD-3055-4D60-A6C2-0A1E618C24E6}"/>
    <dgm:cxn modelId="{0E1FDA48-ECE7-4795-A91D-A4D5358FDE43}" srcId="{483C2B1B-C077-4F8E-835C-FD724F2E9159}" destId="{1240BA0B-32A8-4184-ACC0-6C13E7702E00}" srcOrd="6" destOrd="0" parTransId="{155F60F1-0C63-4EF9-B775-FB147E1AF951}" sibTransId="{5B72ECFC-4E99-4A1A-A04E-3452852777AD}"/>
    <dgm:cxn modelId="{15A66559-59CE-4D4D-95E4-A9EB5BD1C868}" type="presOf" srcId="{BC1082BE-6377-4A8B-BF69-28D364C24B66}" destId="{6C39DFC4-EBA8-44BA-BD8E-72802B258224}" srcOrd="0" destOrd="0" presId="urn:microsoft.com/office/officeart/2005/8/layout/default"/>
    <dgm:cxn modelId="{421AD77B-EB60-46DE-B981-4E03270DBA08}" srcId="{483C2B1B-C077-4F8E-835C-FD724F2E9159}" destId="{1A0B6A63-03A3-42B5-819F-E02979B7576D}" srcOrd="1" destOrd="0" parTransId="{D51BDB59-F178-413E-B93E-5A21652ABE8A}" sibTransId="{3C281D81-E38E-42C2-830A-A727927AB325}"/>
    <dgm:cxn modelId="{C6050A7E-FAA1-489B-ADA0-BC596231D5B7}" srcId="{BC1082BE-6377-4A8B-BF69-28D364C24B66}" destId="{483C2B1B-C077-4F8E-835C-FD724F2E9159}" srcOrd="0" destOrd="0" parTransId="{8F3307A3-859F-41A6-B0AF-B78D96FD804F}" sibTransId="{31DCC680-A026-40C5-A348-5B0C8005DD43}"/>
    <dgm:cxn modelId="{FA884C92-2C7B-412C-8F3F-E9695250B138}" srcId="{483C2B1B-C077-4F8E-835C-FD724F2E9159}" destId="{03E3655C-6199-42C6-A53E-9560693070B1}" srcOrd="3" destOrd="0" parTransId="{AAA95CB5-FE20-4A32-9F6A-5CF3C4A036A2}" sibTransId="{4E9EEDBA-92FC-4BEE-8BED-29001D169243}"/>
    <dgm:cxn modelId="{6E14059C-60ED-4F96-B333-721F040B845F}" type="presOf" srcId="{90095720-F9F5-4BCF-8245-291456B906A3}" destId="{FB2C138A-B057-418A-AFD7-5A857C5F5091}" srcOrd="0" destOrd="5" presId="urn:microsoft.com/office/officeart/2005/8/layout/default"/>
    <dgm:cxn modelId="{20E5C6A2-3131-42F1-B917-DDE861CF0AFC}" srcId="{483C2B1B-C077-4F8E-835C-FD724F2E9159}" destId="{EC5377E9-67FA-49C7-A02D-1ED333F25CF6}" srcOrd="0" destOrd="0" parTransId="{CD9DA9B5-0A4C-46F3-AD35-40563C4D8A41}" sibTransId="{A2EA7E5E-10B6-4F14-90B9-307AE380EE4C}"/>
    <dgm:cxn modelId="{E0A8ECAF-BF91-4BDC-A578-1170F3E40DB5}" srcId="{483C2B1B-C077-4F8E-835C-FD724F2E9159}" destId="{C6F3017F-5F8C-4353-B9CD-6CC6D1AAAEEB}" srcOrd="5" destOrd="0" parTransId="{0995CE3E-4C19-4E9D-84B7-E9410DFE513F}" sibTransId="{E5735C8B-CBD8-43EC-9229-08BDFA647F96}"/>
    <dgm:cxn modelId="{C8C318B0-B124-4B82-89DF-B93C97C27F59}" srcId="{483C2B1B-C077-4F8E-835C-FD724F2E9159}" destId="{F6828FF4-55AF-4222-BBBF-EFC77E9B4819}" srcOrd="7" destOrd="0" parTransId="{126E83C8-F3B7-46FC-82EA-A432CAEE7511}" sibTransId="{66AEF885-F91E-4F84-B839-F0D41DD916FE}"/>
    <dgm:cxn modelId="{E93DC3C1-92AB-43C8-AC21-D03E5B275FF7}" type="presOf" srcId="{1240BA0B-32A8-4184-ACC0-6C13E7702E00}" destId="{FB2C138A-B057-418A-AFD7-5A857C5F5091}" srcOrd="0" destOrd="7" presId="urn:microsoft.com/office/officeart/2005/8/layout/default"/>
    <dgm:cxn modelId="{A161C5C8-BB4D-43D1-9CF6-40FA6DDED690}" type="presOf" srcId="{03E3655C-6199-42C6-A53E-9560693070B1}" destId="{FB2C138A-B057-418A-AFD7-5A857C5F5091}" srcOrd="0" destOrd="4" presId="urn:microsoft.com/office/officeart/2005/8/layout/default"/>
    <dgm:cxn modelId="{35428DEF-7214-422F-BDDA-86108CB55F8D}" srcId="{483C2B1B-C077-4F8E-835C-FD724F2E9159}" destId="{90095720-F9F5-4BCF-8245-291456B906A3}" srcOrd="4" destOrd="0" parTransId="{A61B14BB-F922-4B44-B943-A2A203B41985}" sibTransId="{793C82F2-C6EC-4DC1-A28F-9FB646D2508E}"/>
    <dgm:cxn modelId="{ED8F1998-6F24-4772-BE17-978F0B215BAA}" type="presParOf" srcId="{6C39DFC4-EBA8-44BA-BD8E-72802B258224}" destId="{FB2C138A-B057-418A-AFD7-5A857C5F5091}"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22AD0A-FFD1-4A45-9A1A-C63FBA74364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C952D1C-5CEF-4082-9080-A8AA020D8C92}">
      <dgm:prSet/>
      <dgm:spPr/>
      <dgm:t>
        <a:bodyPr/>
        <a:lstStyle/>
        <a:p>
          <a:r>
            <a:rPr lang="en-US"/>
            <a:t>The ASC Core Team will provide training for the chairs of the key committees that will be providing evidence for the standards.</a:t>
          </a:r>
        </a:p>
      </dgm:t>
    </dgm:pt>
    <dgm:pt modelId="{FC315940-33F3-4038-B0A2-25769A2E1DD0}" type="parTrans" cxnId="{86EDFDEE-D4AF-4FAD-98BD-67130F08679A}">
      <dgm:prSet/>
      <dgm:spPr/>
      <dgm:t>
        <a:bodyPr/>
        <a:lstStyle/>
        <a:p>
          <a:endParaRPr lang="en-US"/>
        </a:p>
      </dgm:t>
    </dgm:pt>
    <dgm:pt modelId="{DFD42EAA-05AF-4348-A6CA-2A65C89769D1}" type="sibTrans" cxnId="{86EDFDEE-D4AF-4FAD-98BD-67130F08679A}">
      <dgm:prSet/>
      <dgm:spPr/>
      <dgm:t>
        <a:bodyPr/>
        <a:lstStyle/>
        <a:p>
          <a:endParaRPr lang="en-US"/>
        </a:p>
      </dgm:t>
    </dgm:pt>
    <dgm:pt modelId="{8AE8E56B-406F-4A29-BF48-5FEF930E1007}">
      <dgm:prSet/>
      <dgm:spPr/>
      <dgm:t>
        <a:bodyPr/>
        <a:lstStyle/>
        <a:p>
          <a:r>
            <a:rPr lang="en-US" b="1"/>
            <a:t>Faculty</a:t>
          </a:r>
          <a:r>
            <a:rPr lang="en-US"/>
            <a:t> input and participation is vital to the Accreditation process. </a:t>
          </a:r>
        </a:p>
      </dgm:t>
    </dgm:pt>
    <dgm:pt modelId="{58675D0D-E108-4E27-A482-BB53B6C33C48}" type="parTrans" cxnId="{35BBBCC0-2738-43C5-8CED-A4BE480DCE61}">
      <dgm:prSet/>
      <dgm:spPr/>
      <dgm:t>
        <a:bodyPr/>
        <a:lstStyle/>
        <a:p>
          <a:endParaRPr lang="en-US"/>
        </a:p>
      </dgm:t>
    </dgm:pt>
    <dgm:pt modelId="{0613DCA1-3932-445B-AAC3-616B0B5B2989}" type="sibTrans" cxnId="{35BBBCC0-2738-43C5-8CED-A4BE480DCE61}">
      <dgm:prSet/>
      <dgm:spPr/>
      <dgm:t>
        <a:bodyPr/>
        <a:lstStyle/>
        <a:p>
          <a:endParaRPr lang="en-US"/>
        </a:p>
      </dgm:t>
    </dgm:pt>
    <dgm:pt modelId="{B5B0DB0C-D3E9-4E64-B6A1-8628BDC0E819}">
      <dgm:prSet/>
      <dgm:spPr/>
      <dgm:t>
        <a:bodyPr/>
        <a:lstStyle/>
        <a:p>
          <a:r>
            <a:rPr lang="en-US"/>
            <a:t>We need your help on our writing teams!</a:t>
          </a:r>
        </a:p>
      </dgm:t>
    </dgm:pt>
    <dgm:pt modelId="{BCC0566A-8CDA-44A0-9A24-DC98D740CEA9}" type="parTrans" cxnId="{E92FE6DC-BB28-4834-85F2-94379B087372}">
      <dgm:prSet/>
      <dgm:spPr/>
      <dgm:t>
        <a:bodyPr/>
        <a:lstStyle/>
        <a:p>
          <a:endParaRPr lang="en-US"/>
        </a:p>
      </dgm:t>
    </dgm:pt>
    <dgm:pt modelId="{986A8ED1-6DAA-4706-94B0-F83DF1E9BABE}" type="sibTrans" cxnId="{E92FE6DC-BB28-4834-85F2-94379B087372}">
      <dgm:prSet/>
      <dgm:spPr/>
      <dgm:t>
        <a:bodyPr/>
        <a:lstStyle/>
        <a:p>
          <a:endParaRPr lang="en-US"/>
        </a:p>
      </dgm:t>
    </dgm:pt>
    <dgm:pt modelId="{11796F4E-2B5C-400E-833F-98CDFCE5181D}" type="pres">
      <dgm:prSet presAssocID="{6622AD0A-FFD1-4A45-9A1A-C63FBA743645}" presName="root" presStyleCnt="0">
        <dgm:presLayoutVars>
          <dgm:dir/>
          <dgm:resizeHandles val="exact"/>
        </dgm:presLayoutVars>
      </dgm:prSet>
      <dgm:spPr/>
    </dgm:pt>
    <dgm:pt modelId="{757BFBDF-6438-4CAE-B689-2914B924919D}" type="pres">
      <dgm:prSet presAssocID="{BC952D1C-5CEF-4082-9080-A8AA020D8C92}" presName="compNode" presStyleCnt="0"/>
      <dgm:spPr/>
    </dgm:pt>
    <dgm:pt modelId="{48ED4B32-DCA3-422F-952B-09F72CAD3CAE}" type="pres">
      <dgm:prSet presAssocID="{BC952D1C-5CEF-4082-9080-A8AA020D8C92}" presName="bgRect" presStyleLbl="bgShp" presStyleIdx="0" presStyleCnt="3"/>
      <dgm:spPr/>
    </dgm:pt>
    <dgm:pt modelId="{672FCAE6-621D-4951-B95B-D2BFB164AC6B}" type="pres">
      <dgm:prSet presAssocID="{BC952D1C-5CEF-4082-9080-A8AA020D8C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B1486F01-E58D-439D-AC41-81E51766694A}" type="pres">
      <dgm:prSet presAssocID="{BC952D1C-5CEF-4082-9080-A8AA020D8C92}" presName="spaceRect" presStyleCnt="0"/>
      <dgm:spPr/>
    </dgm:pt>
    <dgm:pt modelId="{15DB8764-6F71-40F5-A93C-32AD236D95BE}" type="pres">
      <dgm:prSet presAssocID="{BC952D1C-5CEF-4082-9080-A8AA020D8C92}" presName="parTx" presStyleLbl="revTx" presStyleIdx="0" presStyleCnt="3">
        <dgm:presLayoutVars>
          <dgm:chMax val="0"/>
          <dgm:chPref val="0"/>
        </dgm:presLayoutVars>
      </dgm:prSet>
      <dgm:spPr/>
    </dgm:pt>
    <dgm:pt modelId="{024879FC-9CAA-40E2-A9A6-23BE75FB8334}" type="pres">
      <dgm:prSet presAssocID="{DFD42EAA-05AF-4348-A6CA-2A65C89769D1}" presName="sibTrans" presStyleCnt="0"/>
      <dgm:spPr/>
    </dgm:pt>
    <dgm:pt modelId="{70C5BC31-528F-48EA-8CF3-A6D8C23DEA4B}" type="pres">
      <dgm:prSet presAssocID="{8AE8E56B-406F-4A29-BF48-5FEF930E1007}" presName="compNode" presStyleCnt="0"/>
      <dgm:spPr/>
    </dgm:pt>
    <dgm:pt modelId="{D6DB9EC3-D2A2-4EC9-BD0A-597B2A2425A0}" type="pres">
      <dgm:prSet presAssocID="{8AE8E56B-406F-4A29-BF48-5FEF930E1007}" presName="bgRect" presStyleLbl="bgShp" presStyleIdx="1" presStyleCnt="3"/>
      <dgm:spPr/>
    </dgm:pt>
    <dgm:pt modelId="{3AF6B446-C6EA-4826-A7A7-2109495AAE75}" type="pres">
      <dgm:prSet presAssocID="{8AE8E56B-406F-4A29-BF48-5FEF930E100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811619C5-A824-45C0-B40A-4370B566CF8A}" type="pres">
      <dgm:prSet presAssocID="{8AE8E56B-406F-4A29-BF48-5FEF930E1007}" presName="spaceRect" presStyleCnt="0"/>
      <dgm:spPr/>
    </dgm:pt>
    <dgm:pt modelId="{81A9BDE0-671D-43CA-99FB-64BAD1C8B5A8}" type="pres">
      <dgm:prSet presAssocID="{8AE8E56B-406F-4A29-BF48-5FEF930E1007}" presName="parTx" presStyleLbl="revTx" presStyleIdx="1" presStyleCnt="3">
        <dgm:presLayoutVars>
          <dgm:chMax val="0"/>
          <dgm:chPref val="0"/>
        </dgm:presLayoutVars>
      </dgm:prSet>
      <dgm:spPr/>
    </dgm:pt>
    <dgm:pt modelId="{2EC97444-41E4-4475-A8E5-3ECCF4B67537}" type="pres">
      <dgm:prSet presAssocID="{0613DCA1-3932-445B-AAC3-616B0B5B2989}" presName="sibTrans" presStyleCnt="0"/>
      <dgm:spPr/>
    </dgm:pt>
    <dgm:pt modelId="{41ACC4C3-09D8-4698-8703-7A0191E1E128}" type="pres">
      <dgm:prSet presAssocID="{B5B0DB0C-D3E9-4E64-B6A1-8628BDC0E819}" presName="compNode" presStyleCnt="0"/>
      <dgm:spPr/>
    </dgm:pt>
    <dgm:pt modelId="{98E3FE2D-C90B-49A4-AF01-BA260A24ED30}" type="pres">
      <dgm:prSet presAssocID="{B5B0DB0C-D3E9-4E64-B6A1-8628BDC0E819}" presName="bgRect" presStyleLbl="bgShp" presStyleIdx="2" presStyleCnt="3"/>
      <dgm:spPr/>
    </dgm:pt>
    <dgm:pt modelId="{1121446B-BB8C-46C6-9F85-5D4247BD2D3C}" type="pres">
      <dgm:prSet presAssocID="{B5B0DB0C-D3E9-4E64-B6A1-8628BDC0E81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C9B51410-C146-42E0-9E40-9EC1B2CBE94D}" type="pres">
      <dgm:prSet presAssocID="{B5B0DB0C-D3E9-4E64-B6A1-8628BDC0E819}" presName="spaceRect" presStyleCnt="0"/>
      <dgm:spPr/>
    </dgm:pt>
    <dgm:pt modelId="{E9D7246A-183C-41B8-A234-4C759167141D}" type="pres">
      <dgm:prSet presAssocID="{B5B0DB0C-D3E9-4E64-B6A1-8628BDC0E819}" presName="parTx" presStyleLbl="revTx" presStyleIdx="2" presStyleCnt="3">
        <dgm:presLayoutVars>
          <dgm:chMax val="0"/>
          <dgm:chPref val="0"/>
        </dgm:presLayoutVars>
      </dgm:prSet>
      <dgm:spPr/>
    </dgm:pt>
  </dgm:ptLst>
  <dgm:cxnLst>
    <dgm:cxn modelId="{A6110D21-041D-4BAC-AA69-09E31857BDD3}" type="presOf" srcId="{6622AD0A-FFD1-4A45-9A1A-C63FBA743645}" destId="{11796F4E-2B5C-400E-833F-98CDFCE5181D}" srcOrd="0" destOrd="0" presId="urn:microsoft.com/office/officeart/2018/2/layout/IconVerticalSolidList"/>
    <dgm:cxn modelId="{8C89BA22-1373-4B57-9E72-DF87BD28E513}" type="presOf" srcId="{8AE8E56B-406F-4A29-BF48-5FEF930E1007}" destId="{81A9BDE0-671D-43CA-99FB-64BAD1C8B5A8}" srcOrd="0" destOrd="0" presId="urn:microsoft.com/office/officeart/2018/2/layout/IconVerticalSolidList"/>
    <dgm:cxn modelId="{9A1B6F78-BB23-46FE-AA61-91E5039B00C4}" type="presOf" srcId="{BC952D1C-5CEF-4082-9080-A8AA020D8C92}" destId="{15DB8764-6F71-40F5-A93C-32AD236D95BE}" srcOrd="0" destOrd="0" presId="urn:microsoft.com/office/officeart/2018/2/layout/IconVerticalSolidList"/>
    <dgm:cxn modelId="{BEE2DCAC-F277-4BA1-B03A-3FA764C5C199}" type="presOf" srcId="{B5B0DB0C-D3E9-4E64-B6A1-8628BDC0E819}" destId="{E9D7246A-183C-41B8-A234-4C759167141D}" srcOrd="0" destOrd="0" presId="urn:microsoft.com/office/officeart/2018/2/layout/IconVerticalSolidList"/>
    <dgm:cxn modelId="{35BBBCC0-2738-43C5-8CED-A4BE480DCE61}" srcId="{6622AD0A-FFD1-4A45-9A1A-C63FBA743645}" destId="{8AE8E56B-406F-4A29-BF48-5FEF930E1007}" srcOrd="1" destOrd="0" parTransId="{58675D0D-E108-4E27-A482-BB53B6C33C48}" sibTransId="{0613DCA1-3932-445B-AAC3-616B0B5B2989}"/>
    <dgm:cxn modelId="{E92FE6DC-BB28-4834-85F2-94379B087372}" srcId="{6622AD0A-FFD1-4A45-9A1A-C63FBA743645}" destId="{B5B0DB0C-D3E9-4E64-B6A1-8628BDC0E819}" srcOrd="2" destOrd="0" parTransId="{BCC0566A-8CDA-44A0-9A24-DC98D740CEA9}" sibTransId="{986A8ED1-6DAA-4706-94B0-F83DF1E9BABE}"/>
    <dgm:cxn modelId="{86EDFDEE-D4AF-4FAD-98BD-67130F08679A}" srcId="{6622AD0A-FFD1-4A45-9A1A-C63FBA743645}" destId="{BC952D1C-5CEF-4082-9080-A8AA020D8C92}" srcOrd="0" destOrd="0" parTransId="{FC315940-33F3-4038-B0A2-25769A2E1DD0}" sibTransId="{DFD42EAA-05AF-4348-A6CA-2A65C89769D1}"/>
    <dgm:cxn modelId="{649200B7-24E1-48ED-AA14-52D9DE7DB200}" type="presParOf" srcId="{11796F4E-2B5C-400E-833F-98CDFCE5181D}" destId="{757BFBDF-6438-4CAE-B689-2914B924919D}" srcOrd="0" destOrd="0" presId="urn:microsoft.com/office/officeart/2018/2/layout/IconVerticalSolidList"/>
    <dgm:cxn modelId="{902EA085-D5DF-42FD-8740-1149592DE1BA}" type="presParOf" srcId="{757BFBDF-6438-4CAE-B689-2914B924919D}" destId="{48ED4B32-DCA3-422F-952B-09F72CAD3CAE}" srcOrd="0" destOrd="0" presId="urn:microsoft.com/office/officeart/2018/2/layout/IconVerticalSolidList"/>
    <dgm:cxn modelId="{69736693-0D58-4EEF-A290-714EEFFFFB15}" type="presParOf" srcId="{757BFBDF-6438-4CAE-B689-2914B924919D}" destId="{672FCAE6-621D-4951-B95B-D2BFB164AC6B}" srcOrd="1" destOrd="0" presId="urn:microsoft.com/office/officeart/2018/2/layout/IconVerticalSolidList"/>
    <dgm:cxn modelId="{CF782145-A163-4F84-BE6F-5C736D10BAEA}" type="presParOf" srcId="{757BFBDF-6438-4CAE-B689-2914B924919D}" destId="{B1486F01-E58D-439D-AC41-81E51766694A}" srcOrd="2" destOrd="0" presId="urn:microsoft.com/office/officeart/2018/2/layout/IconVerticalSolidList"/>
    <dgm:cxn modelId="{1BE4E4E9-1262-45F5-A265-946E2F8259F8}" type="presParOf" srcId="{757BFBDF-6438-4CAE-B689-2914B924919D}" destId="{15DB8764-6F71-40F5-A93C-32AD236D95BE}" srcOrd="3" destOrd="0" presId="urn:microsoft.com/office/officeart/2018/2/layout/IconVerticalSolidList"/>
    <dgm:cxn modelId="{5E1713BA-E467-4E16-A990-9C34A89A6AF1}" type="presParOf" srcId="{11796F4E-2B5C-400E-833F-98CDFCE5181D}" destId="{024879FC-9CAA-40E2-A9A6-23BE75FB8334}" srcOrd="1" destOrd="0" presId="urn:microsoft.com/office/officeart/2018/2/layout/IconVerticalSolidList"/>
    <dgm:cxn modelId="{313F390B-A4C1-4B3E-B6E7-E018D6FBB46B}" type="presParOf" srcId="{11796F4E-2B5C-400E-833F-98CDFCE5181D}" destId="{70C5BC31-528F-48EA-8CF3-A6D8C23DEA4B}" srcOrd="2" destOrd="0" presId="urn:microsoft.com/office/officeart/2018/2/layout/IconVerticalSolidList"/>
    <dgm:cxn modelId="{519557A0-853C-4B5B-8F6E-3B17C0D1526B}" type="presParOf" srcId="{70C5BC31-528F-48EA-8CF3-A6D8C23DEA4B}" destId="{D6DB9EC3-D2A2-4EC9-BD0A-597B2A2425A0}" srcOrd="0" destOrd="0" presId="urn:microsoft.com/office/officeart/2018/2/layout/IconVerticalSolidList"/>
    <dgm:cxn modelId="{8F5E9F88-AE2A-4C20-8BE7-2D431A6BA62C}" type="presParOf" srcId="{70C5BC31-528F-48EA-8CF3-A6D8C23DEA4B}" destId="{3AF6B446-C6EA-4826-A7A7-2109495AAE75}" srcOrd="1" destOrd="0" presId="urn:microsoft.com/office/officeart/2018/2/layout/IconVerticalSolidList"/>
    <dgm:cxn modelId="{3D8CC12B-B875-417E-9C5C-71733EA5DBF7}" type="presParOf" srcId="{70C5BC31-528F-48EA-8CF3-A6D8C23DEA4B}" destId="{811619C5-A824-45C0-B40A-4370B566CF8A}" srcOrd="2" destOrd="0" presId="urn:microsoft.com/office/officeart/2018/2/layout/IconVerticalSolidList"/>
    <dgm:cxn modelId="{B3CC9592-0631-4D1A-8A25-B7916B5EC77C}" type="presParOf" srcId="{70C5BC31-528F-48EA-8CF3-A6D8C23DEA4B}" destId="{81A9BDE0-671D-43CA-99FB-64BAD1C8B5A8}" srcOrd="3" destOrd="0" presId="urn:microsoft.com/office/officeart/2018/2/layout/IconVerticalSolidList"/>
    <dgm:cxn modelId="{E0B67BB0-576A-46F9-863B-AEDF7EA6844F}" type="presParOf" srcId="{11796F4E-2B5C-400E-833F-98CDFCE5181D}" destId="{2EC97444-41E4-4475-A8E5-3ECCF4B67537}" srcOrd="3" destOrd="0" presId="urn:microsoft.com/office/officeart/2018/2/layout/IconVerticalSolidList"/>
    <dgm:cxn modelId="{516B1D80-0F76-476C-BFF6-201C225F1049}" type="presParOf" srcId="{11796F4E-2B5C-400E-833F-98CDFCE5181D}" destId="{41ACC4C3-09D8-4698-8703-7A0191E1E128}" srcOrd="4" destOrd="0" presId="urn:microsoft.com/office/officeart/2018/2/layout/IconVerticalSolidList"/>
    <dgm:cxn modelId="{23C3F9D0-F923-47BB-8A82-93F6830E9394}" type="presParOf" srcId="{41ACC4C3-09D8-4698-8703-7A0191E1E128}" destId="{98E3FE2D-C90B-49A4-AF01-BA260A24ED30}" srcOrd="0" destOrd="0" presId="urn:microsoft.com/office/officeart/2018/2/layout/IconVerticalSolidList"/>
    <dgm:cxn modelId="{A93AFCE6-E6B4-42F9-921E-345DF3080522}" type="presParOf" srcId="{41ACC4C3-09D8-4698-8703-7A0191E1E128}" destId="{1121446B-BB8C-46C6-9F85-5D4247BD2D3C}" srcOrd="1" destOrd="0" presId="urn:microsoft.com/office/officeart/2018/2/layout/IconVerticalSolidList"/>
    <dgm:cxn modelId="{91F43332-C336-418E-805C-1BF002C14663}" type="presParOf" srcId="{41ACC4C3-09D8-4698-8703-7A0191E1E128}" destId="{C9B51410-C146-42E0-9E40-9EC1B2CBE94D}" srcOrd="2" destOrd="0" presId="urn:microsoft.com/office/officeart/2018/2/layout/IconVerticalSolidList"/>
    <dgm:cxn modelId="{B42BEDCC-B132-4F5E-B0A1-87555F9519FB}" type="presParOf" srcId="{41ACC4C3-09D8-4698-8703-7A0191E1E128}" destId="{E9D7246A-183C-41B8-A234-4C759167141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C138A-B057-418A-AFD7-5A857C5F5091}">
      <dsp:nvSpPr>
        <dsp:cNvPr id="0" name=""/>
        <dsp:cNvSpPr/>
      </dsp:nvSpPr>
      <dsp:spPr>
        <a:xfrm>
          <a:off x="984051" y="722"/>
          <a:ext cx="8108584" cy="4865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What the ACCJC Accreditation Process is now...</a:t>
          </a:r>
          <a:endParaRPr lang="en-US" sz="3000" kern="1200" dirty="0"/>
        </a:p>
        <a:p>
          <a:pPr marL="228600" lvl="1" indent="-228600" algn="l" defTabSz="1022350">
            <a:lnSpc>
              <a:spcPct val="90000"/>
            </a:lnSpc>
            <a:spcBef>
              <a:spcPct val="0"/>
            </a:spcBef>
            <a:spcAft>
              <a:spcPct val="15000"/>
            </a:spcAft>
            <a:buChar char="•"/>
          </a:pPr>
          <a:r>
            <a:rPr lang="en-US" sz="2300" kern="1200"/>
            <a:t>Streamlined ISER (approximately 200 pages).</a:t>
          </a:r>
        </a:p>
        <a:p>
          <a:pPr marL="228600" lvl="1" indent="-228600" algn="l" defTabSz="1022350">
            <a:lnSpc>
              <a:spcPct val="90000"/>
            </a:lnSpc>
            <a:spcBef>
              <a:spcPct val="0"/>
            </a:spcBef>
            <a:spcAft>
              <a:spcPct val="15000"/>
            </a:spcAft>
            <a:buChar char="•"/>
          </a:pPr>
          <a:r>
            <a:rPr lang="en-US" sz="2300" kern="1200" dirty="0"/>
            <a:t>Best evidence -- not all evidence.</a:t>
          </a:r>
        </a:p>
        <a:p>
          <a:pPr marL="228600" lvl="1" indent="-228600" algn="l" defTabSz="1022350">
            <a:lnSpc>
              <a:spcPct val="90000"/>
            </a:lnSpc>
            <a:spcBef>
              <a:spcPct val="0"/>
            </a:spcBef>
            <a:spcAft>
              <a:spcPct val="15000"/>
            </a:spcAft>
            <a:buChar char="•"/>
          </a:pPr>
          <a:r>
            <a:rPr lang="en-US" sz="2300" kern="1200"/>
            <a:t>Growth mindset approach to the process.</a:t>
          </a:r>
        </a:p>
        <a:p>
          <a:pPr marL="228600" lvl="1" indent="-228600" algn="l" defTabSz="1022350">
            <a:lnSpc>
              <a:spcPct val="90000"/>
            </a:lnSpc>
            <a:spcBef>
              <a:spcPct val="0"/>
            </a:spcBef>
            <a:spcAft>
              <a:spcPct val="15000"/>
            </a:spcAft>
            <a:buChar char="•"/>
          </a:pPr>
          <a:r>
            <a:rPr lang="en-US" sz="2300" kern="1200"/>
            <a:t>It is a formative – summative process. </a:t>
          </a:r>
        </a:p>
        <a:p>
          <a:pPr marL="228600" lvl="1" indent="-228600" algn="l" defTabSz="1022350">
            <a:lnSpc>
              <a:spcPct val="90000"/>
            </a:lnSpc>
            <a:spcBef>
              <a:spcPct val="0"/>
            </a:spcBef>
            <a:spcAft>
              <a:spcPct val="15000"/>
            </a:spcAft>
            <a:buChar char="•"/>
          </a:pPr>
          <a:r>
            <a:rPr lang="en-US" sz="2300" kern="1200"/>
            <a:t>Process happens over three semesters, Spring, Fall, Spring.</a:t>
          </a:r>
        </a:p>
        <a:p>
          <a:pPr marL="228600" lvl="1" indent="-228600" algn="l" defTabSz="1022350">
            <a:lnSpc>
              <a:spcPct val="90000"/>
            </a:lnSpc>
            <a:spcBef>
              <a:spcPct val="0"/>
            </a:spcBef>
            <a:spcAft>
              <a:spcPct val="15000"/>
            </a:spcAft>
            <a:buChar char="•"/>
          </a:pPr>
          <a:r>
            <a:rPr lang="en-US" sz="2300" kern="1200"/>
            <a:t>The new process is meant to eliminate the "Gotcha!" And surprise.</a:t>
          </a:r>
        </a:p>
        <a:p>
          <a:pPr marL="228600" lvl="1" indent="-228600" algn="l" defTabSz="1022350">
            <a:lnSpc>
              <a:spcPct val="90000"/>
            </a:lnSpc>
            <a:spcBef>
              <a:spcPct val="0"/>
            </a:spcBef>
            <a:spcAft>
              <a:spcPct val="15000"/>
            </a:spcAft>
            <a:buChar char="•"/>
          </a:pPr>
          <a:r>
            <a:rPr lang="en-US" sz="2300" kern="1200"/>
            <a:t>Core inquiries inform the triangulation of evidence for reviewers.</a:t>
          </a:r>
        </a:p>
        <a:p>
          <a:pPr marL="228600" lvl="1" indent="-228600" algn="l" defTabSz="1022350">
            <a:lnSpc>
              <a:spcPct val="90000"/>
            </a:lnSpc>
            <a:spcBef>
              <a:spcPct val="0"/>
            </a:spcBef>
            <a:spcAft>
              <a:spcPct val="15000"/>
            </a:spcAft>
            <a:buChar char="•"/>
          </a:pPr>
          <a:r>
            <a:rPr lang="en-US" sz="2300" kern="1200" dirty="0"/>
            <a:t>A small visiting team will conduct a Focused Site Visit on Core Inquiries.</a:t>
          </a:r>
        </a:p>
      </dsp:txBody>
      <dsp:txXfrm>
        <a:off x="984051" y="722"/>
        <a:ext cx="8108584" cy="4865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D4B32-DCA3-422F-952B-09F72CAD3CAE}">
      <dsp:nvSpPr>
        <dsp:cNvPr id="0" name=""/>
        <dsp:cNvSpPr/>
      </dsp:nvSpPr>
      <dsp:spPr>
        <a:xfrm>
          <a:off x="0" y="535"/>
          <a:ext cx="10076688" cy="1253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2FCAE6-621D-4951-B95B-D2BFB164AC6B}">
      <dsp:nvSpPr>
        <dsp:cNvPr id="0" name=""/>
        <dsp:cNvSpPr/>
      </dsp:nvSpPr>
      <dsp:spPr>
        <a:xfrm>
          <a:off x="379252" y="282624"/>
          <a:ext cx="689550" cy="6895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DB8764-6F71-40F5-A93C-32AD236D95BE}">
      <dsp:nvSpPr>
        <dsp:cNvPr id="0" name=""/>
        <dsp:cNvSpPr/>
      </dsp:nvSpPr>
      <dsp:spPr>
        <a:xfrm>
          <a:off x="1448055" y="535"/>
          <a:ext cx="8628632" cy="125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686" tIns="132686" rIns="132686" bIns="132686" numCol="1" spcCol="1270" anchor="ctr" anchorCtr="0">
          <a:noAutofit/>
        </a:bodyPr>
        <a:lstStyle/>
        <a:p>
          <a:pPr marL="0" lvl="0" indent="0" algn="l" defTabSz="1111250">
            <a:lnSpc>
              <a:spcPct val="90000"/>
            </a:lnSpc>
            <a:spcBef>
              <a:spcPct val="0"/>
            </a:spcBef>
            <a:spcAft>
              <a:spcPct val="35000"/>
            </a:spcAft>
            <a:buNone/>
          </a:pPr>
          <a:r>
            <a:rPr lang="en-US" sz="2500" kern="1200"/>
            <a:t>The ASC Core Team will provide training for the chairs of the key committees that will be providing evidence for the standards.</a:t>
          </a:r>
        </a:p>
      </dsp:txBody>
      <dsp:txXfrm>
        <a:off x="1448055" y="535"/>
        <a:ext cx="8628632" cy="1253728"/>
      </dsp:txXfrm>
    </dsp:sp>
    <dsp:sp modelId="{D6DB9EC3-D2A2-4EC9-BD0A-597B2A2425A0}">
      <dsp:nvSpPr>
        <dsp:cNvPr id="0" name=""/>
        <dsp:cNvSpPr/>
      </dsp:nvSpPr>
      <dsp:spPr>
        <a:xfrm>
          <a:off x="0" y="1567695"/>
          <a:ext cx="10076688" cy="1253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F6B446-C6EA-4826-A7A7-2109495AAE75}">
      <dsp:nvSpPr>
        <dsp:cNvPr id="0" name=""/>
        <dsp:cNvSpPr/>
      </dsp:nvSpPr>
      <dsp:spPr>
        <a:xfrm>
          <a:off x="379252" y="1849784"/>
          <a:ext cx="689550" cy="6895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A9BDE0-671D-43CA-99FB-64BAD1C8B5A8}">
      <dsp:nvSpPr>
        <dsp:cNvPr id="0" name=""/>
        <dsp:cNvSpPr/>
      </dsp:nvSpPr>
      <dsp:spPr>
        <a:xfrm>
          <a:off x="1448055" y="1567695"/>
          <a:ext cx="8628632" cy="125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686" tIns="132686" rIns="132686" bIns="132686" numCol="1" spcCol="1270" anchor="ctr" anchorCtr="0">
          <a:noAutofit/>
        </a:bodyPr>
        <a:lstStyle/>
        <a:p>
          <a:pPr marL="0" lvl="0" indent="0" algn="l" defTabSz="1111250">
            <a:lnSpc>
              <a:spcPct val="90000"/>
            </a:lnSpc>
            <a:spcBef>
              <a:spcPct val="0"/>
            </a:spcBef>
            <a:spcAft>
              <a:spcPct val="35000"/>
            </a:spcAft>
            <a:buNone/>
          </a:pPr>
          <a:r>
            <a:rPr lang="en-US" sz="2500" b="1" kern="1200"/>
            <a:t>Faculty</a:t>
          </a:r>
          <a:r>
            <a:rPr lang="en-US" sz="2500" kern="1200"/>
            <a:t> input and participation is vital to the Accreditation process. </a:t>
          </a:r>
        </a:p>
      </dsp:txBody>
      <dsp:txXfrm>
        <a:off x="1448055" y="1567695"/>
        <a:ext cx="8628632" cy="1253728"/>
      </dsp:txXfrm>
    </dsp:sp>
    <dsp:sp modelId="{98E3FE2D-C90B-49A4-AF01-BA260A24ED30}">
      <dsp:nvSpPr>
        <dsp:cNvPr id="0" name=""/>
        <dsp:cNvSpPr/>
      </dsp:nvSpPr>
      <dsp:spPr>
        <a:xfrm>
          <a:off x="0" y="3134856"/>
          <a:ext cx="10076688" cy="1253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21446B-BB8C-46C6-9F85-5D4247BD2D3C}">
      <dsp:nvSpPr>
        <dsp:cNvPr id="0" name=""/>
        <dsp:cNvSpPr/>
      </dsp:nvSpPr>
      <dsp:spPr>
        <a:xfrm>
          <a:off x="379252" y="3416944"/>
          <a:ext cx="689550" cy="6895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D7246A-183C-41B8-A234-4C759167141D}">
      <dsp:nvSpPr>
        <dsp:cNvPr id="0" name=""/>
        <dsp:cNvSpPr/>
      </dsp:nvSpPr>
      <dsp:spPr>
        <a:xfrm>
          <a:off x="1448055" y="3134856"/>
          <a:ext cx="8628632" cy="125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686" tIns="132686" rIns="132686" bIns="132686" numCol="1" spcCol="1270" anchor="ctr" anchorCtr="0">
          <a:noAutofit/>
        </a:bodyPr>
        <a:lstStyle/>
        <a:p>
          <a:pPr marL="0" lvl="0" indent="0" algn="l" defTabSz="1111250">
            <a:lnSpc>
              <a:spcPct val="90000"/>
            </a:lnSpc>
            <a:spcBef>
              <a:spcPct val="0"/>
            </a:spcBef>
            <a:spcAft>
              <a:spcPct val="35000"/>
            </a:spcAft>
            <a:buNone/>
          </a:pPr>
          <a:r>
            <a:rPr lang="en-US" sz="2500" kern="1200"/>
            <a:t>We need your help on our writing teams!</a:t>
          </a:r>
        </a:p>
      </dsp:txBody>
      <dsp:txXfrm>
        <a:off x="1448055" y="3134856"/>
        <a:ext cx="8628632" cy="125372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5/17/22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5/17/22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101176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DF61EA0F-A667-4B49-8422-0062BC55E249}" type="slidenum">
              <a:rPr lang="en-US" smtClean="0"/>
              <a:t>10</a:t>
            </a:fld>
            <a:endParaRPr lang="en-US"/>
          </a:p>
        </p:txBody>
      </p:sp>
    </p:spTree>
    <p:extLst>
      <p:ext uri="{BB962C8B-B14F-4D97-AF65-F5344CB8AC3E}">
        <p14:creationId xmlns:p14="http://schemas.microsoft.com/office/powerpoint/2010/main" val="92274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Kelly</a:t>
            </a:r>
          </a:p>
        </p:txBody>
      </p:sp>
      <p:sp>
        <p:nvSpPr>
          <p:cNvPr id="4" name="Slide Number Placeholder 3"/>
          <p:cNvSpPr>
            <a:spLocks noGrp="1"/>
          </p:cNvSpPr>
          <p:nvPr>
            <p:ph type="sldNum" sz="quarter" idx="5"/>
          </p:nvPr>
        </p:nvSpPr>
        <p:spPr/>
        <p:txBody>
          <a:bodyPr/>
          <a:lstStyle/>
          <a:p>
            <a:fld id="{DF61EA0F-A667-4B49-8422-0062BC55E249}" type="slidenum">
              <a:rPr lang="en-US" smtClean="0"/>
              <a:t>11</a:t>
            </a:fld>
            <a:endParaRPr lang="en-US"/>
          </a:p>
        </p:txBody>
      </p:sp>
    </p:spTree>
    <p:extLst>
      <p:ext uri="{BB962C8B-B14F-4D97-AF65-F5344CB8AC3E}">
        <p14:creationId xmlns:p14="http://schemas.microsoft.com/office/powerpoint/2010/main" val="92458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Lianne</a:t>
            </a:r>
          </a:p>
        </p:txBody>
      </p:sp>
      <p:sp>
        <p:nvSpPr>
          <p:cNvPr id="4" name="Slide Number Placeholder 3"/>
          <p:cNvSpPr>
            <a:spLocks noGrp="1"/>
          </p:cNvSpPr>
          <p:nvPr>
            <p:ph type="sldNum" sz="quarter" idx="5"/>
          </p:nvPr>
        </p:nvSpPr>
        <p:spPr/>
        <p:txBody>
          <a:bodyPr/>
          <a:lstStyle/>
          <a:p>
            <a:fld id="{DF61EA0F-A667-4B49-8422-0062BC55E249}" type="slidenum">
              <a:rPr lang="en-US" smtClean="0"/>
              <a:t>12</a:t>
            </a:fld>
            <a:endParaRPr lang="en-US"/>
          </a:p>
        </p:txBody>
      </p:sp>
    </p:spTree>
    <p:extLst>
      <p:ext uri="{BB962C8B-B14F-4D97-AF65-F5344CB8AC3E}">
        <p14:creationId xmlns:p14="http://schemas.microsoft.com/office/powerpoint/2010/main" val="3167044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Barbara, Allie</a:t>
            </a:r>
          </a:p>
        </p:txBody>
      </p:sp>
      <p:sp>
        <p:nvSpPr>
          <p:cNvPr id="4" name="Slide Number Placeholder 3"/>
          <p:cNvSpPr>
            <a:spLocks noGrp="1"/>
          </p:cNvSpPr>
          <p:nvPr>
            <p:ph type="sldNum" sz="quarter" idx="5"/>
          </p:nvPr>
        </p:nvSpPr>
        <p:spPr/>
        <p:txBody>
          <a:bodyPr/>
          <a:lstStyle/>
          <a:p>
            <a:fld id="{DF61EA0F-A667-4B49-8422-0062BC55E249}" type="slidenum">
              <a:rPr lang="en-US" smtClean="0"/>
              <a:t>13</a:t>
            </a:fld>
            <a:endParaRPr lang="en-US"/>
          </a:p>
        </p:txBody>
      </p:sp>
    </p:spTree>
    <p:extLst>
      <p:ext uri="{BB962C8B-B14F-4D97-AF65-F5344CB8AC3E}">
        <p14:creationId xmlns:p14="http://schemas.microsoft.com/office/powerpoint/2010/main" val="4031917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I'm Allie </a:t>
            </a:r>
            <a:r>
              <a:rPr lang="en-US" err="1"/>
              <a:t>Frickert</a:t>
            </a:r>
            <a:r>
              <a:rPr lang="en-US"/>
              <a:t>-Murashige from the History department and I'm the assistant faculty Accreditation coordinator. Last October at our big kickoff we revealed the winning slogan submission "Weaving our Story." Today we have a logo to show you!  Our logo and slogan are perhaps unusual in guiding not only our abstract philosophical approach to Accreditation, but in the concrete application of the concept of "weaving" into our practical approaches for this cycle. Before we show the logo, I would like to share the context for the inspiration of both slogan and logo from the slogan winner, my friend and colleague Aida </a:t>
            </a:r>
            <a:r>
              <a:rPr lang="en-US" err="1"/>
              <a:t>Cuenza</a:t>
            </a:r>
            <a:r>
              <a:rPr lang="en-US"/>
              <a:t>-Uvas, who is the director of Arise (our AAPI equity center) and who guided the many years of our </a:t>
            </a:r>
            <a:r>
              <a:rPr lang="en-US" err="1"/>
              <a:t>Aanapisi</a:t>
            </a:r>
            <a:r>
              <a:rPr lang="en-US"/>
              <a:t> federal grants. As part of the grants, Arise created "Digital Stories" a form of autobiographical oral history with roots in indigenous practices, in which Arise students share and record their stories, a small clip you are about to see. </a:t>
            </a:r>
          </a:p>
          <a:p>
            <a:r>
              <a:rPr lang="en-US"/>
              <a:t>Here is Aida!</a:t>
            </a:r>
            <a:endParaRPr lang="en-US">
              <a:cs typeface="Calibri"/>
            </a:endParaRPr>
          </a:p>
          <a:p>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DF61EA0F-A667-4B49-8422-0062BC55E249}" type="slidenum">
              <a:rPr lang="en-US" smtClean="0"/>
              <a:t>2</a:t>
            </a:fld>
            <a:endParaRPr lang="en-US"/>
          </a:p>
        </p:txBody>
      </p:sp>
    </p:spTree>
    <p:extLst>
      <p:ext uri="{BB962C8B-B14F-4D97-AF65-F5344CB8AC3E}">
        <p14:creationId xmlns:p14="http://schemas.microsoft.com/office/powerpoint/2010/main" val="136434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Barbara</a:t>
            </a:r>
          </a:p>
        </p:txBody>
      </p:sp>
      <p:sp>
        <p:nvSpPr>
          <p:cNvPr id="4" name="Slide Number Placeholder 3"/>
          <p:cNvSpPr>
            <a:spLocks noGrp="1"/>
          </p:cNvSpPr>
          <p:nvPr>
            <p:ph type="sldNum" sz="quarter" idx="5"/>
          </p:nvPr>
        </p:nvSpPr>
        <p:spPr/>
        <p:txBody>
          <a:bodyPr/>
          <a:lstStyle/>
          <a:p>
            <a:fld id="{DF61EA0F-A667-4B49-8422-0062BC55E249}" type="slidenum">
              <a:rPr lang="en-US" smtClean="0"/>
              <a:t>3</a:t>
            </a:fld>
            <a:endParaRPr lang="en-US"/>
          </a:p>
        </p:txBody>
      </p:sp>
    </p:spTree>
    <p:extLst>
      <p:ext uri="{BB962C8B-B14F-4D97-AF65-F5344CB8AC3E}">
        <p14:creationId xmlns:p14="http://schemas.microsoft.com/office/powerpoint/2010/main" val="403667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Lianne</a:t>
            </a:r>
          </a:p>
        </p:txBody>
      </p:sp>
      <p:sp>
        <p:nvSpPr>
          <p:cNvPr id="4" name="Slide Number Placeholder 3"/>
          <p:cNvSpPr>
            <a:spLocks noGrp="1"/>
          </p:cNvSpPr>
          <p:nvPr>
            <p:ph type="sldNum" sz="quarter" idx="5"/>
          </p:nvPr>
        </p:nvSpPr>
        <p:spPr/>
        <p:txBody>
          <a:bodyPr/>
          <a:lstStyle/>
          <a:p>
            <a:fld id="{DF61EA0F-A667-4B49-8422-0062BC55E249}" type="slidenum">
              <a:rPr lang="en-US" smtClean="0"/>
              <a:t>4</a:t>
            </a:fld>
            <a:endParaRPr lang="en-US"/>
          </a:p>
        </p:txBody>
      </p:sp>
    </p:spTree>
    <p:extLst>
      <p:ext uri="{BB962C8B-B14F-4D97-AF65-F5344CB8AC3E}">
        <p14:creationId xmlns:p14="http://schemas.microsoft.com/office/powerpoint/2010/main" val="215625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Lianne</a:t>
            </a:r>
          </a:p>
        </p:txBody>
      </p:sp>
      <p:sp>
        <p:nvSpPr>
          <p:cNvPr id="4" name="Slide Number Placeholder 3"/>
          <p:cNvSpPr>
            <a:spLocks noGrp="1"/>
          </p:cNvSpPr>
          <p:nvPr>
            <p:ph type="sldNum" sz="quarter" idx="10"/>
          </p:nvPr>
        </p:nvSpPr>
        <p:spPr/>
        <p:txBody>
          <a:bodyPr/>
          <a:lstStyle/>
          <a:p>
            <a:fld id="{DF61EA0F-A667-4B49-8422-0062BC55E249}" type="slidenum">
              <a:rPr lang="en-US" smtClean="0"/>
              <a:t>5</a:t>
            </a:fld>
            <a:endParaRPr lang="en-US"/>
          </a:p>
        </p:txBody>
      </p:sp>
    </p:spTree>
    <p:extLst>
      <p:ext uri="{BB962C8B-B14F-4D97-AF65-F5344CB8AC3E}">
        <p14:creationId xmlns:p14="http://schemas.microsoft.com/office/powerpoint/2010/main" val="916746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Kelly</a:t>
            </a:r>
          </a:p>
        </p:txBody>
      </p:sp>
      <p:sp>
        <p:nvSpPr>
          <p:cNvPr id="4" name="Slide Number Placeholder 3"/>
          <p:cNvSpPr>
            <a:spLocks noGrp="1"/>
          </p:cNvSpPr>
          <p:nvPr>
            <p:ph type="sldNum" sz="quarter" idx="5"/>
          </p:nvPr>
        </p:nvSpPr>
        <p:spPr/>
        <p:txBody>
          <a:bodyPr/>
          <a:lstStyle/>
          <a:p>
            <a:fld id="{DF61EA0F-A667-4B49-8422-0062BC55E249}" type="slidenum">
              <a:rPr lang="en-US" smtClean="0"/>
              <a:t>6</a:t>
            </a:fld>
            <a:endParaRPr lang="en-US"/>
          </a:p>
        </p:txBody>
      </p:sp>
    </p:spTree>
    <p:extLst>
      <p:ext uri="{BB962C8B-B14F-4D97-AF65-F5344CB8AC3E}">
        <p14:creationId xmlns:p14="http://schemas.microsoft.com/office/powerpoint/2010/main" val="1194440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Slide Number Placeholder 3"/>
          <p:cNvSpPr>
            <a:spLocks noGrp="1"/>
          </p:cNvSpPr>
          <p:nvPr>
            <p:ph type="sldNum" sz="quarter" idx="5"/>
          </p:nvPr>
        </p:nvSpPr>
        <p:spPr/>
        <p:txBody>
          <a:bodyPr/>
          <a:lstStyle/>
          <a:p>
            <a:fld id="{DF61EA0F-A667-4B49-8422-0062BC55E249}" type="slidenum">
              <a:rPr lang="en-US" smtClean="0"/>
              <a:t>7</a:t>
            </a:fld>
            <a:endParaRPr lang="en-US"/>
          </a:p>
        </p:txBody>
      </p:sp>
    </p:spTree>
    <p:extLst>
      <p:ext uri="{BB962C8B-B14F-4D97-AF65-F5344CB8AC3E}">
        <p14:creationId xmlns:p14="http://schemas.microsoft.com/office/powerpoint/2010/main" val="67584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Barbara</a:t>
            </a:r>
          </a:p>
        </p:txBody>
      </p:sp>
      <p:sp>
        <p:nvSpPr>
          <p:cNvPr id="4" name="Slide Number Placeholder 3"/>
          <p:cNvSpPr>
            <a:spLocks noGrp="1"/>
          </p:cNvSpPr>
          <p:nvPr>
            <p:ph type="sldNum" sz="quarter" idx="5"/>
          </p:nvPr>
        </p:nvSpPr>
        <p:spPr/>
        <p:txBody>
          <a:bodyPr/>
          <a:lstStyle/>
          <a:p>
            <a:fld id="{DF61EA0F-A667-4B49-8422-0062BC55E249}" type="slidenum">
              <a:rPr lang="en-US" smtClean="0"/>
              <a:t>8</a:t>
            </a:fld>
            <a:endParaRPr lang="en-US"/>
          </a:p>
        </p:txBody>
      </p:sp>
    </p:spTree>
    <p:extLst>
      <p:ext uri="{BB962C8B-B14F-4D97-AF65-F5344CB8AC3E}">
        <p14:creationId xmlns:p14="http://schemas.microsoft.com/office/powerpoint/2010/main" val="385953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Allie</a:t>
            </a:r>
          </a:p>
        </p:txBody>
      </p:sp>
      <p:sp>
        <p:nvSpPr>
          <p:cNvPr id="4" name="Slide Number Placeholder 3"/>
          <p:cNvSpPr>
            <a:spLocks noGrp="1"/>
          </p:cNvSpPr>
          <p:nvPr>
            <p:ph type="sldNum" sz="quarter" idx="5"/>
          </p:nvPr>
        </p:nvSpPr>
        <p:spPr/>
        <p:txBody>
          <a:bodyPr/>
          <a:lstStyle/>
          <a:p>
            <a:fld id="{DF61EA0F-A667-4B49-8422-0062BC55E249}" type="slidenum">
              <a:rPr lang="en-US" smtClean="0"/>
              <a:t>9</a:t>
            </a:fld>
            <a:endParaRPr lang="en-US"/>
          </a:p>
        </p:txBody>
      </p:sp>
    </p:spTree>
    <p:extLst>
      <p:ext uri="{BB962C8B-B14F-4D97-AF65-F5344CB8AC3E}">
        <p14:creationId xmlns:p14="http://schemas.microsoft.com/office/powerpoint/2010/main" val="2780925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wide view of the Mt. San Antonio College campus with snowy hills in the background.&#10;" title="Landscape of Mt. San Antonio College"/>
          <p:cNvPicPr>
            <a:picLocks noChangeAspect="1"/>
          </p:cNvPicPr>
          <p:nvPr userDrawn="1"/>
        </p:nvPicPr>
        <p:blipFill rotWithShape="1">
          <a:blip r:embed="rId2">
            <a:extLst>
              <a:ext uri="{28A0092B-C50C-407E-A947-70E740481C1C}">
                <a14:useLocalDpi xmlns:a14="http://schemas.microsoft.com/office/drawing/2010/main" val="0"/>
              </a:ext>
            </a:extLst>
          </a:blip>
          <a:srcRect b="16149"/>
          <a:stretch/>
        </p:blipFill>
        <p:spPr>
          <a:xfrm>
            <a:off x="-76200" y="0"/>
            <a:ext cx="12268200" cy="6858000"/>
          </a:xfrm>
          <a:prstGeom prst="rect">
            <a:avLst/>
          </a:prstGeom>
        </p:spPr>
      </p:pic>
      <p:sp>
        <p:nvSpPr>
          <p:cNvPr id="6" name="Rectangle 5"/>
          <p:cNvSpPr/>
          <p:nvPr userDrawn="1"/>
        </p:nvSpPr>
        <p:spPr bwMode="auto">
          <a:xfrm>
            <a:off x="1251312" y="4459349"/>
            <a:ext cx="10940687" cy="2009648"/>
          </a:xfrm>
          <a:prstGeom prst="rect">
            <a:avLst/>
          </a:prstGeom>
          <a:solidFill>
            <a:schemeClr val="accent2">
              <a:lumMod val="75000"/>
            </a:schemeClr>
          </a:solidFill>
          <a:ln>
            <a:noFill/>
          </a:ln>
        </p:spPr>
        <p:txBody>
          <a:bodyPr lIns="91425" tIns="91425" rIns="91425" bIns="91425" anchor="ctr" anchorCtr="0">
            <a:noAutofit/>
          </a:bodyPr>
          <a:lstStyle/>
          <a:p>
            <a:pPr lvl="0">
              <a:spcBef>
                <a:spcPts val="0"/>
              </a:spcBef>
              <a:buNone/>
            </a:pPr>
            <a:endParaRPr lang="en-US">
              <a:solidFill>
                <a:schemeClr val="tx1"/>
              </a:solidFill>
            </a:endParaRPr>
          </a:p>
        </p:txBody>
      </p:sp>
      <p:sp>
        <p:nvSpPr>
          <p:cNvPr id="8" name="Title 1"/>
          <p:cNvSpPr>
            <a:spLocks noGrp="1"/>
          </p:cNvSpPr>
          <p:nvPr>
            <p:ph type="title"/>
          </p:nvPr>
        </p:nvSpPr>
        <p:spPr>
          <a:xfrm>
            <a:off x="3556000" y="4742044"/>
            <a:ext cx="8080373" cy="1111495"/>
          </a:xfrm>
          <a:noFill/>
        </p:spPr>
        <p:txBody>
          <a:bodyPr>
            <a:normAutofit/>
          </a:bodyPr>
          <a:lstStyle>
            <a:lvl1pPr algn="l">
              <a:defRPr sz="4400">
                <a:solidFill>
                  <a:schemeClr val="bg1"/>
                </a:solidFill>
                <a:latin typeface="+mj-lt"/>
              </a:defRPr>
            </a:lvl1pPr>
          </a:lstStyle>
          <a:p>
            <a:r>
              <a:rPr lang="en-US"/>
              <a:t>Click to edit Master title style</a:t>
            </a:r>
          </a:p>
        </p:txBody>
      </p:sp>
      <p:pic>
        <p:nvPicPr>
          <p:cNvPr id="3" name="Picture 2" descr="The logo features the words Mt. San Antonio College, Mt. SAC, hills and a torch." title="Mt. San Antonio Colleg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94233" y="4814416"/>
            <a:ext cx="1940560" cy="1375871"/>
          </a:xfrm>
          <a:prstGeom prst="rect">
            <a:avLst/>
          </a:prstGeom>
        </p:spPr>
      </p:pic>
      <p:sp>
        <p:nvSpPr>
          <p:cNvPr id="7" name="Text Placeholder 2"/>
          <p:cNvSpPr>
            <a:spLocks noGrp="1"/>
          </p:cNvSpPr>
          <p:nvPr>
            <p:ph type="body" idx="1"/>
          </p:nvPr>
        </p:nvSpPr>
        <p:spPr>
          <a:xfrm>
            <a:off x="3566160" y="5427663"/>
            <a:ext cx="8080373"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BD31A3-BB3E-4313-83C9-61296DA7E415}" type="datetimeFigureOut">
              <a:rPr lang="en-US" smtClean="0"/>
              <a:t>5/17/22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3873754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92256" y="365125"/>
            <a:ext cx="64008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365125"/>
            <a:ext cx="916305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BD31A3-BB3E-4313-83C9-61296DA7E415}" type="datetimeFigureOut">
              <a:rPr lang="en-US" smtClean="0"/>
              <a:t>5/17/22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4207076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1752600" y="1444752"/>
            <a:ext cx="10076688" cy="4389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8BEEBAAA-29B5-4AF5-BC5F-7E580C29002D}" type="datetimeFigureOut">
              <a:rPr lang="en-US" smtClean="0"/>
              <a:pPr/>
              <a:t>5/17/22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9860EDB8-5305-433F-BE41-D7A86D811DB3}" type="slidenum">
              <a:rPr lang="en-US" smtClean="0"/>
              <a:pPr/>
              <a:t>‹#›</a:t>
            </a:fld>
            <a:endParaRPr lang="en-US"/>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2600" y="1709738"/>
            <a:ext cx="10079736" cy="2852737"/>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1752600" y="4589463"/>
            <a:ext cx="1007973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BD31A3-BB3E-4313-83C9-61296DA7E415}" type="datetimeFigureOut">
              <a:rPr lang="en-US" smtClean="0"/>
              <a:t>5/17/22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210938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501775"/>
            <a:ext cx="47434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86600" y="1501775"/>
            <a:ext cx="47434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BD31A3-BB3E-4313-83C9-61296DA7E415}" type="datetimeFigureOut">
              <a:rPr lang="en-US" smtClean="0"/>
              <a:t>5/17/22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3519516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52600" y="1414463"/>
            <a:ext cx="4702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752600" y="2238375"/>
            <a:ext cx="47021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07004" y="1414463"/>
            <a:ext cx="47253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07004" y="2238375"/>
            <a:ext cx="472533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BD31A3-BB3E-4313-83C9-61296DA7E415}" type="datetimeFigureOut">
              <a:rPr lang="en-US" smtClean="0"/>
              <a:t>5/17/22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
        <p:nvSpPr>
          <p:cNvPr id="10" name="Title 9"/>
          <p:cNvSpPr>
            <a:spLocks noGrp="1"/>
          </p:cNvSpPr>
          <p:nvPr>
            <p:ph type="title"/>
          </p:nvPr>
        </p:nvSpPr>
        <p:spPr>
          <a:xfrm>
            <a:off x="521208" y="448056"/>
            <a:ext cx="11311128" cy="640080"/>
          </a:xfrm>
        </p:spPr>
        <p:txBody>
          <a:bodyPr/>
          <a:lstStyle/>
          <a:p>
            <a:r>
              <a:rPr lang="en-US"/>
              <a:t>Click to edit Master title style</a:t>
            </a:r>
          </a:p>
        </p:txBody>
      </p:sp>
    </p:spTree>
    <p:extLst>
      <p:ext uri="{BB962C8B-B14F-4D97-AF65-F5344CB8AC3E}">
        <p14:creationId xmlns:p14="http://schemas.microsoft.com/office/powerpoint/2010/main" val="132874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8BEEBAAA-29B5-4AF5-BC5F-7E580C29002D}" type="datetimeFigureOut">
              <a:rPr lang="en-US" smtClean="0"/>
              <a:pPr/>
              <a:t>5/17/22</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13574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BD31A3-BB3E-4313-83C9-61296DA7E415}" type="datetimeFigureOut">
              <a:rPr lang="en-US" smtClean="0"/>
              <a:t>5/17/22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193004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1650" y="457200"/>
            <a:ext cx="394335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210300" y="987425"/>
            <a:ext cx="562203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71650" y="2171700"/>
            <a:ext cx="3943350" cy="3697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BD31A3-BB3E-4313-83C9-61296DA7E415}" type="datetimeFigureOut">
              <a:rPr lang="en-US" smtClean="0"/>
              <a:t>5/17/22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555736" y="6356352"/>
            <a:ext cx="3276600" cy="365125"/>
          </a:xfrm>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2709979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3936" y="457200"/>
            <a:ext cx="3941064"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6208776" y="987425"/>
            <a:ext cx="56235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73936" y="2176272"/>
            <a:ext cx="3941064" cy="36941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BD31A3-BB3E-4313-83C9-61296DA7E415}" type="datetimeFigureOut">
              <a:rPr lang="en-US" smtClean="0"/>
              <a:t>5/17/22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E4EFAB-AE02-4809-8285-EDC44B9E34E2}" type="slidenum">
              <a:rPr lang="en-US" smtClean="0"/>
              <a:t>‹#›</a:t>
            </a:fld>
            <a:endParaRPr lang="en-US"/>
          </a:p>
        </p:txBody>
      </p:sp>
    </p:spTree>
    <p:extLst>
      <p:ext uri="{BB962C8B-B14F-4D97-AF65-F5344CB8AC3E}">
        <p14:creationId xmlns:p14="http://schemas.microsoft.com/office/powerpoint/2010/main" val="69298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eekaboo view of the Mt. SAC campus with rolling hills and snowcapped mountain in the background" title="Landscape of Campus"/>
          <p:cNvPicPr>
            <a:picLocks noChangeAspect="1"/>
          </p:cNvPicPr>
          <p:nvPr userDrawn="1"/>
        </p:nvPicPr>
        <p:blipFill rotWithShape="1">
          <a:blip r:embed="rId13">
            <a:extLst>
              <a:ext uri="{28A0092B-C50C-407E-A947-70E740481C1C}">
                <a14:useLocalDpi xmlns:a14="http://schemas.microsoft.com/office/drawing/2010/main" val="0"/>
              </a:ext>
            </a:extLst>
          </a:blip>
          <a:srcRect l="37431" t="-136" r="49163" b="7881"/>
          <a:stretch/>
        </p:blipFill>
        <p:spPr>
          <a:xfrm>
            <a:off x="-8636" y="-10160"/>
            <a:ext cx="1503680" cy="6898640"/>
          </a:xfrm>
          <a:prstGeom prst="rect">
            <a:avLst/>
          </a:prstGeom>
        </p:spPr>
      </p:pic>
      <p:sp>
        <p:nvSpPr>
          <p:cNvPr id="7" name="Rectangle 6"/>
          <p:cNvSpPr/>
          <p:nvPr userDrawn="1"/>
        </p:nvSpPr>
        <p:spPr>
          <a:xfrm>
            <a:off x="0" y="0"/>
            <a:ext cx="15494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lvl="0" algn="ctr"/>
            <a:endParaRPr lang="en-US"/>
          </a:p>
        </p:txBody>
      </p:sp>
      <p:sp>
        <p:nvSpPr>
          <p:cNvPr id="2" name="Title Placeholder 1"/>
          <p:cNvSpPr>
            <a:spLocks noGrp="1"/>
          </p:cNvSpPr>
          <p:nvPr>
            <p:ph type="title"/>
          </p:nvPr>
        </p:nvSpPr>
        <p:spPr>
          <a:xfrm>
            <a:off x="521208" y="448056"/>
            <a:ext cx="11311128" cy="640080"/>
          </a:xfrm>
          <a:prstGeom prst="rect">
            <a:avLst/>
          </a:prstGeom>
          <a:solidFill>
            <a:schemeClr val="accent2">
              <a:lumMod val="75000"/>
            </a:schemeClr>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55648" y="1447800"/>
            <a:ext cx="10076688" cy="43860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4" name="Date Placeholder 3"/>
          <p:cNvSpPr>
            <a:spLocks noGrp="1"/>
          </p:cNvSpPr>
          <p:nvPr>
            <p:ph type="dt" sz="half" idx="2"/>
          </p:nvPr>
        </p:nvSpPr>
        <p:spPr>
          <a:xfrm>
            <a:off x="1755648" y="6356352"/>
            <a:ext cx="3276600" cy="365125"/>
          </a:xfrm>
          <a:prstGeom prst="rect">
            <a:avLst/>
          </a:prstGeom>
        </p:spPr>
        <p:txBody>
          <a:bodyPr vert="horz" lIns="91440" tIns="45720" rIns="91440" bIns="45720" rtlCol="0" anchor="ctr"/>
          <a:lstStyle>
            <a:lvl1pPr algn="l">
              <a:defRPr sz="1100">
                <a:solidFill>
                  <a:schemeClr val="tx1"/>
                </a:solidFill>
              </a:defRPr>
            </a:lvl1pPr>
          </a:lstStyle>
          <a:p>
            <a:fld id="{8BEEBAAA-29B5-4AF5-BC5F-7E580C29002D}" type="datetimeFigureOut">
              <a:rPr lang="en-US" smtClean="0"/>
              <a:pPr/>
              <a:t>5/17/22</a:t>
            </a:fld>
            <a:endParaRPr lang="en-US"/>
          </a:p>
        </p:txBody>
      </p:sp>
      <p:sp>
        <p:nvSpPr>
          <p:cNvPr id="5" name="Footer Placeholder 4"/>
          <p:cNvSpPr>
            <a:spLocks noGrp="1"/>
          </p:cNvSpPr>
          <p:nvPr>
            <p:ph type="ftr" sz="quarter" idx="3"/>
          </p:nvPr>
        </p:nvSpPr>
        <p:spPr>
          <a:xfrm>
            <a:off x="5346192" y="6356352"/>
            <a:ext cx="2895600" cy="365125"/>
          </a:xfrm>
          <a:prstGeom prst="rect">
            <a:avLst/>
          </a:prstGeom>
        </p:spPr>
        <p:txBody>
          <a:bodyPr vert="horz" lIns="91440" tIns="45720" rIns="91440" bIns="45720" rtlCol="0" anchor="ctr"/>
          <a:lstStyle>
            <a:lvl1pPr algn="ctr">
              <a:defRPr sz="1100">
                <a:solidFill>
                  <a:schemeClr val="tx1"/>
                </a:solidFill>
              </a:defRPr>
            </a:lvl1pPr>
          </a:lstStyle>
          <a:p>
            <a:r>
              <a:rPr lang="en-US"/>
              <a:t>Add a footer</a:t>
            </a:r>
          </a:p>
        </p:txBody>
      </p:sp>
      <p:sp>
        <p:nvSpPr>
          <p:cNvPr id="6" name="Slide Number Placeholder 5"/>
          <p:cNvSpPr>
            <a:spLocks noGrp="1"/>
          </p:cNvSpPr>
          <p:nvPr>
            <p:ph type="sldNum" sz="quarter" idx="4"/>
          </p:nvPr>
        </p:nvSpPr>
        <p:spPr>
          <a:xfrm>
            <a:off x="8555736" y="6356352"/>
            <a:ext cx="3276600" cy="365125"/>
          </a:xfrm>
          <a:prstGeom prst="rect">
            <a:avLst/>
          </a:prstGeom>
        </p:spPr>
        <p:txBody>
          <a:bodyPr vert="horz" lIns="91440" tIns="45720" rIns="91440" bIns="45720" rtlCol="0" anchor="ctr"/>
          <a:lstStyle>
            <a:lvl1pPr algn="r">
              <a:defRPr sz="1100">
                <a:solidFill>
                  <a:schemeClr val="tx1"/>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6" r:id="rId3"/>
    <p:sldLayoutId id="2147483677" r:id="rId4"/>
    <p:sldLayoutId id="2147483678" r:id="rId5"/>
    <p:sldLayoutId id="2147483672"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spcBef>
          <a:spcPct val="0"/>
        </a:spcBef>
        <a:buNone/>
        <a:defRPr sz="2800" kern="1200">
          <a:solidFill>
            <a:schemeClr val="bg1"/>
          </a:solidFill>
          <a:latin typeface="+mj-lt"/>
          <a:ea typeface="+mj-ea"/>
          <a:cs typeface="+mj-cs"/>
        </a:defRPr>
      </a:lvl1pPr>
    </p:titleStyle>
    <p:bodyStyle>
      <a:lvl1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1pPr>
      <a:lvl2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2pPr>
      <a:lvl3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3pPr>
      <a:lvl4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4pPr>
      <a:lvl5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Bmezaki@mtsac.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mailto:Africkert@mtsac.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566160" y="4701404"/>
            <a:ext cx="8080373" cy="1111495"/>
          </a:xfrm>
        </p:spPr>
        <p:txBody>
          <a:bodyPr>
            <a:normAutofit/>
          </a:bodyPr>
          <a:lstStyle/>
          <a:p>
            <a:r>
              <a:rPr lang="en-US" sz="4800">
                <a:latin typeface="Calibri" panose="020F0502020204030204" pitchFamily="34" charset="0"/>
              </a:rPr>
              <a:t>Accreditation </a:t>
            </a:r>
            <a:endParaRPr lang="en-US" sz="4800">
              <a:solidFill>
                <a:schemeClr val="bg1"/>
              </a:solidFill>
              <a:latin typeface="Calibri" panose="020F0502020204030204" pitchFamily="34" charset="0"/>
            </a:endParaRPr>
          </a:p>
        </p:txBody>
      </p:sp>
      <p:sp>
        <p:nvSpPr>
          <p:cNvPr id="5" name="Text Placeholder 4">
            <a:extLst>
              <a:ext uri="{FF2B5EF4-FFF2-40B4-BE49-F238E27FC236}">
                <a16:creationId xmlns:a16="http://schemas.microsoft.com/office/drawing/2014/main" id="{B2906D1D-0F62-A242-A4EA-CE6A9D13E67A}"/>
              </a:ext>
            </a:extLst>
          </p:cNvPr>
          <p:cNvSpPr>
            <a:spLocks noGrp="1"/>
          </p:cNvSpPr>
          <p:nvPr>
            <p:ph type="body" idx="1"/>
          </p:nvPr>
        </p:nvSpPr>
        <p:spPr>
          <a:xfrm>
            <a:off x="5068957" y="5665303"/>
            <a:ext cx="4174434" cy="586271"/>
          </a:xfrm>
        </p:spPr>
        <p:txBody>
          <a:bodyPr/>
          <a:lstStyle/>
          <a:p>
            <a:r>
              <a:rPr lang="en-US"/>
              <a:t>Weaving Our Stories</a:t>
            </a:r>
          </a:p>
        </p:txBody>
      </p:sp>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EA47-D3AB-284B-AD8B-2708F4DB116B}"/>
              </a:ext>
            </a:extLst>
          </p:cNvPr>
          <p:cNvSpPr>
            <a:spLocks noGrp="1"/>
          </p:cNvSpPr>
          <p:nvPr>
            <p:ph type="title"/>
          </p:nvPr>
        </p:nvSpPr>
        <p:spPr>
          <a:xfrm>
            <a:off x="521208" y="448056"/>
            <a:ext cx="11311128" cy="640080"/>
          </a:xfrm>
        </p:spPr>
        <p:txBody>
          <a:bodyPr anchor="ctr">
            <a:normAutofit/>
          </a:bodyPr>
          <a:lstStyle/>
          <a:p>
            <a:r>
              <a:rPr lang="en-US"/>
              <a:t>The Next Steps… </a:t>
            </a:r>
            <a:r>
              <a:rPr lang="en-US">
                <a:ea typeface="+mj-lt"/>
                <a:cs typeface="+mj-lt"/>
              </a:rPr>
              <a:t>The new process will be easier for each team! </a:t>
            </a:r>
            <a:endParaRPr lang="en-US"/>
          </a:p>
        </p:txBody>
      </p:sp>
      <p:sp>
        <p:nvSpPr>
          <p:cNvPr id="3" name="Content Placeholder 2">
            <a:extLst>
              <a:ext uri="{FF2B5EF4-FFF2-40B4-BE49-F238E27FC236}">
                <a16:creationId xmlns:a16="http://schemas.microsoft.com/office/drawing/2014/main" id="{10BC8696-8FE2-8847-8B29-1EC0060346A5}"/>
              </a:ext>
            </a:extLst>
          </p:cNvPr>
          <p:cNvSpPr>
            <a:spLocks noGrp="1"/>
          </p:cNvSpPr>
          <p:nvPr>
            <p:ph sz="half" idx="1"/>
          </p:nvPr>
        </p:nvSpPr>
        <p:spPr>
          <a:xfrm>
            <a:off x="1667239" y="1651677"/>
            <a:ext cx="6852483" cy="4713600"/>
          </a:xfrm>
        </p:spPr>
        <p:txBody>
          <a:bodyPr vert="horz" lIns="91440" tIns="45720" rIns="91440" bIns="45720" rtlCol="0" anchor="t">
            <a:normAutofit fontScale="92500" lnSpcReduction="10000"/>
          </a:bodyPr>
          <a:lstStyle/>
          <a:p>
            <a:pPr>
              <a:lnSpc>
                <a:spcPct val="98000"/>
              </a:lnSpc>
            </a:pPr>
            <a:r>
              <a:rPr lang="en-US" sz="2000">
                <a:cs typeface="Calibri"/>
              </a:rPr>
              <a:t>No more "writing teams" with large groups working from scratch and needing to compile exhaustive evidence. </a:t>
            </a:r>
          </a:p>
          <a:p>
            <a:pPr>
              <a:lnSpc>
                <a:spcPct val="98000"/>
              </a:lnSpc>
            </a:pPr>
            <a:endParaRPr lang="en-US" sz="2000" b="1"/>
          </a:p>
          <a:p>
            <a:pPr>
              <a:lnSpc>
                <a:spcPct val="98000"/>
              </a:lnSpc>
            </a:pPr>
            <a:r>
              <a:rPr lang="en-US" sz="2000" b="1"/>
              <a:t>The ASC Core group will assist and support “Weaving Teams" with preliminary outline content, strategies for identifying representative (best) evidence, as well as strategic triangulation of evidence across different standards.</a:t>
            </a:r>
            <a:endParaRPr lang="en-US" sz="2000" b="1">
              <a:cs typeface="Calibri"/>
            </a:endParaRPr>
          </a:p>
          <a:p>
            <a:pPr>
              <a:lnSpc>
                <a:spcPct val="98000"/>
              </a:lnSpc>
            </a:pPr>
            <a:endParaRPr lang="en-US" sz="2000" b="1"/>
          </a:p>
          <a:p>
            <a:pPr lvl="3">
              <a:lnSpc>
                <a:spcPct val="98000"/>
              </a:lnSpc>
            </a:pPr>
            <a:r>
              <a:rPr lang="en-US" sz="2000"/>
              <a:t>These ”Weaving Teams” will represent the campus committees and work groups with expertise pertaining to each standard. </a:t>
            </a:r>
            <a:endParaRPr lang="en-US" sz="2000">
              <a:cs typeface="Calibri"/>
            </a:endParaRPr>
          </a:p>
          <a:p>
            <a:pPr lvl="3">
              <a:lnSpc>
                <a:spcPct val="98000"/>
              </a:lnSpc>
            </a:pPr>
            <a:endParaRPr lang="en-US" sz="2000"/>
          </a:p>
          <a:p>
            <a:pPr lvl="3">
              <a:lnSpc>
                <a:spcPct val="98000"/>
              </a:lnSpc>
            </a:pPr>
            <a:r>
              <a:rPr lang="en-US" sz="2000"/>
              <a:t>Teams will have faculty, classified, administrative, and student representation whenever possible, in order to include diverse voices and perspectives.</a:t>
            </a:r>
            <a:endParaRPr lang="en-US" sz="2000">
              <a:cs typeface="Calibri"/>
            </a:endParaRPr>
          </a:p>
          <a:p>
            <a:pPr lvl="3">
              <a:lnSpc>
                <a:spcPct val="98000"/>
              </a:lnSpc>
            </a:pPr>
            <a:endParaRPr lang="en-US" sz="2000">
              <a:cs typeface="Calibri"/>
            </a:endParaRPr>
          </a:p>
          <a:p>
            <a:pPr lvl="3">
              <a:lnSpc>
                <a:spcPct val="98000"/>
              </a:lnSpc>
            </a:pPr>
            <a:endParaRPr lang="en-US" sz="2000">
              <a:cs typeface="Calibri"/>
            </a:endParaRPr>
          </a:p>
        </p:txBody>
      </p:sp>
      <p:pic>
        <p:nvPicPr>
          <p:cNvPr id="4" name="Picture 4" descr="A picture showing hands weaving the base of a colorful basket&#10;&#10;">
            <a:extLst>
              <a:ext uri="{FF2B5EF4-FFF2-40B4-BE49-F238E27FC236}">
                <a16:creationId xmlns:a16="http://schemas.microsoft.com/office/drawing/2014/main" id="{03498BE8-1E68-4584-B512-5D5B249C3809}"/>
              </a:ext>
            </a:extLst>
          </p:cNvPr>
          <p:cNvPicPr>
            <a:picLocks noChangeAspect="1"/>
          </p:cNvPicPr>
          <p:nvPr/>
        </p:nvPicPr>
        <p:blipFill rotWithShape="1">
          <a:blip r:embed="rId3"/>
          <a:srcRect t="118" r="2" b="2"/>
          <a:stretch/>
        </p:blipFill>
        <p:spPr>
          <a:xfrm>
            <a:off x="8673058" y="2213808"/>
            <a:ext cx="3144500" cy="2889798"/>
          </a:xfrm>
          <a:prstGeom prst="rect">
            <a:avLst/>
          </a:prstGeom>
          <a:noFill/>
        </p:spPr>
      </p:pic>
    </p:spTree>
    <p:extLst>
      <p:ext uri="{BB962C8B-B14F-4D97-AF65-F5344CB8AC3E}">
        <p14:creationId xmlns:p14="http://schemas.microsoft.com/office/powerpoint/2010/main" val="1759441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142F21-8BD8-442E-94DD-0ED9E9722B8B}"/>
              </a:ext>
            </a:extLst>
          </p:cNvPr>
          <p:cNvSpPr>
            <a:spLocks noGrp="1"/>
          </p:cNvSpPr>
          <p:nvPr>
            <p:ph type="title"/>
          </p:nvPr>
        </p:nvSpPr>
        <p:spPr>
          <a:xfrm>
            <a:off x="521208" y="448056"/>
            <a:ext cx="11311128" cy="640080"/>
          </a:xfrm>
        </p:spPr>
        <p:txBody>
          <a:bodyPr/>
          <a:lstStyle/>
          <a:p>
            <a:r>
              <a:rPr lang="en-US">
                <a:cs typeface="Calibri Light"/>
              </a:rPr>
              <a:t>What will "Weaving Teams" do?</a:t>
            </a:r>
            <a:endParaRPr lang="en-US"/>
          </a:p>
        </p:txBody>
      </p:sp>
      <p:pic>
        <p:nvPicPr>
          <p:cNvPr id="2" name="Picture 2" descr="A person weaving a blue decorative basket">
            <a:extLst>
              <a:ext uri="{FF2B5EF4-FFF2-40B4-BE49-F238E27FC236}">
                <a16:creationId xmlns:a16="http://schemas.microsoft.com/office/drawing/2014/main" id="{709E2EC8-5AD2-4BD9-8313-438ED5302A8D}"/>
              </a:ext>
            </a:extLst>
          </p:cNvPr>
          <p:cNvPicPr>
            <a:picLocks noChangeAspect="1"/>
          </p:cNvPicPr>
          <p:nvPr/>
        </p:nvPicPr>
        <p:blipFill>
          <a:blip r:embed="rId3"/>
          <a:stretch>
            <a:fillRect/>
          </a:stretch>
        </p:blipFill>
        <p:spPr>
          <a:xfrm>
            <a:off x="1663153" y="2070283"/>
            <a:ext cx="4717997" cy="3129665"/>
          </a:xfrm>
          <a:prstGeom prst="rect">
            <a:avLst/>
          </a:prstGeom>
        </p:spPr>
      </p:pic>
      <p:sp>
        <p:nvSpPr>
          <p:cNvPr id="11" name="Content Placeholder 2">
            <a:extLst>
              <a:ext uri="{FF2B5EF4-FFF2-40B4-BE49-F238E27FC236}">
                <a16:creationId xmlns:a16="http://schemas.microsoft.com/office/drawing/2014/main" id="{52AA176A-FB7C-435B-A773-F005D99F1102}"/>
              </a:ext>
            </a:extLst>
          </p:cNvPr>
          <p:cNvSpPr>
            <a:spLocks noGrp="1"/>
          </p:cNvSpPr>
          <p:nvPr>
            <p:ph sz="quarter" idx="13"/>
          </p:nvPr>
        </p:nvSpPr>
        <p:spPr>
          <a:xfrm>
            <a:off x="6561944" y="1494719"/>
            <a:ext cx="4980033" cy="4801349"/>
          </a:xfrm>
        </p:spPr>
        <p:txBody>
          <a:bodyPr vert="horz" lIns="91440" tIns="45720" rIns="91440" bIns="45720" rtlCol="0" anchor="t">
            <a:noAutofit/>
          </a:bodyPr>
          <a:lstStyle/>
          <a:p>
            <a:pPr marL="285750" lvl="3" indent="-285750">
              <a:lnSpc>
                <a:spcPct val="98000"/>
              </a:lnSpc>
              <a:buClr>
                <a:srgbClr val="404040"/>
              </a:buClr>
              <a:buFont typeface="Arial,Sans-Serif"/>
              <a:buChar char="•"/>
            </a:pPr>
            <a:r>
              <a:rPr lang="en-US" sz="2400">
                <a:ea typeface="+mn-lt"/>
                <a:cs typeface="+mn-lt"/>
              </a:rPr>
              <a:t>Engage in discussions about the  representative samples of evidence</a:t>
            </a:r>
          </a:p>
          <a:p>
            <a:pPr marL="285750" lvl="3" indent="-285750">
              <a:lnSpc>
                <a:spcPct val="98000"/>
              </a:lnSpc>
              <a:buClr>
                <a:srgbClr val="404040"/>
              </a:buClr>
              <a:buFont typeface="Arial,Sans-Serif"/>
              <a:buChar char="•"/>
            </a:pPr>
            <a:r>
              <a:rPr lang="en-US" sz="2400">
                <a:ea typeface="+mn-lt"/>
                <a:cs typeface="+mn-lt"/>
              </a:rPr>
              <a:t>Identify evidence after reading the preliminary outline drafted by the Core Team</a:t>
            </a:r>
          </a:p>
          <a:p>
            <a:pPr marL="285750" lvl="3" indent="-285750">
              <a:lnSpc>
                <a:spcPct val="98000"/>
              </a:lnSpc>
              <a:buClr>
                <a:srgbClr val="404040"/>
              </a:buClr>
              <a:buFont typeface="Arial,Sans-Serif"/>
              <a:buChar char="•"/>
            </a:pPr>
            <a:r>
              <a:rPr lang="en-US" sz="2400">
                <a:ea typeface="+mn-lt"/>
                <a:cs typeface="+mn-lt"/>
              </a:rPr>
              <a:t>Freely modify and revise the preliminary outline</a:t>
            </a:r>
          </a:p>
          <a:p>
            <a:pPr marL="285750" lvl="3" indent="-285750">
              <a:lnSpc>
                <a:spcPct val="98000"/>
              </a:lnSpc>
              <a:buClr>
                <a:srgbClr val="404040"/>
              </a:buClr>
              <a:buFont typeface="Arial,Sans-Serif"/>
              <a:buChar char="•"/>
            </a:pPr>
            <a:r>
              <a:rPr lang="en-US" sz="2400">
                <a:ea typeface="+mn-lt"/>
                <a:cs typeface="+mn-lt"/>
              </a:rPr>
              <a:t>Provide additional representative samples of excellence as needed</a:t>
            </a:r>
          </a:p>
          <a:p>
            <a:pPr marL="285750" lvl="3" indent="-285750">
              <a:lnSpc>
                <a:spcPct val="98000"/>
              </a:lnSpc>
              <a:buClr>
                <a:srgbClr val="404040"/>
              </a:buClr>
              <a:buFont typeface="Arial,Sans-Serif"/>
              <a:buChar char="•"/>
            </a:pPr>
            <a:r>
              <a:rPr lang="en-US" sz="2400">
                <a:ea typeface="+mn-lt"/>
                <a:cs typeface="+mn-lt"/>
              </a:rPr>
              <a:t>Identify areas for improvement</a:t>
            </a:r>
            <a:endParaRPr lang="en-US" sz="2400">
              <a:cs typeface="Calibri"/>
            </a:endParaRPr>
          </a:p>
        </p:txBody>
      </p:sp>
    </p:spTree>
    <p:extLst>
      <p:ext uri="{BB962C8B-B14F-4D97-AF65-F5344CB8AC3E}">
        <p14:creationId xmlns:p14="http://schemas.microsoft.com/office/powerpoint/2010/main" val="699268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DEB2-5A56-4DCA-A8E2-572429DEA324}"/>
              </a:ext>
            </a:extLst>
          </p:cNvPr>
          <p:cNvSpPr>
            <a:spLocks noGrp="1"/>
          </p:cNvSpPr>
          <p:nvPr>
            <p:ph type="title"/>
          </p:nvPr>
        </p:nvSpPr>
        <p:spPr>
          <a:xfrm>
            <a:off x="521208" y="448056"/>
            <a:ext cx="11311128" cy="640080"/>
          </a:xfrm>
        </p:spPr>
        <p:txBody>
          <a:bodyPr anchor="ctr">
            <a:normAutofit/>
          </a:bodyPr>
          <a:lstStyle/>
          <a:p>
            <a:r>
              <a:rPr lang="en-US"/>
              <a:t>Upcoming Training and </a:t>
            </a:r>
            <a:r>
              <a:rPr lang="en-US" i="1"/>
              <a:t>Your </a:t>
            </a:r>
            <a:r>
              <a:rPr lang="en-US"/>
              <a:t>Role…</a:t>
            </a:r>
          </a:p>
        </p:txBody>
      </p:sp>
      <p:graphicFrame>
        <p:nvGraphicFramePr>
          <p:cNvPr id="5" name="Content Placeholder 2" descr="The ASC Core Team will provide training for the chairs of the key committees that will be providing evidence for the standards. Faculty input and participation is vital to the accreditation process. We need your help on our writing teams!">
            <a:extLst>
              <a:ext uri="{FF2B5EF4-FFF2-40B4-BE49-F238E27FC236}">
                <a16:creationId xmlns:a16="http://schemas.microsoft.com/office/drawing/2014/main" id="{07EB0070-79D5-429D-AC84-B314786281C0}"/>
              </a:ext>
            </a:extLst>
          </p:cNvPr>
          <p:cNvGraphicFramePr>
            <a:graphicFrameLocks noGrp="1"/>
          </p:cNvGraphicFramePr>
          <p:nvPr>
            <p:ph sz="quarter" idx="13"/>
            <p:extLst>
              <p:ext uri="{D42A27DB-BD31-4B8C-83A1-F6EECF244321}">
                <p14:modId xmlns:p14="http://schemas.microsoft.com/office/powerpoint/2010/main" val="142382689"/>
              </p:ext>
            </p:extLst>
          </p:nvPr>
        </p:nvGraphicFramePr>
        <p:xfrm>
          <a:off x="1752600" y="1444752"/>
          <a:ext cx="10076688"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900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731E-E335-429B-94BB-3B0BE3431B18}"/>
              </a:ext>
            </a:extLst>
          </p:cNvPr>
          <p:cNvSpPr>
            <a:spLocks noGrp="1"/>
          </p:cNvSpPr>
          <p:nvPr>
            <p:ph type="title"/>
          </p:nvPr>
        </p:nvSpPr>
        <p:spPr/>
        <p:txBody>
          <a:bodyPr/>
          <a:lstStyle/>
          <a:p>
            <a:r>
              <a:rPr lang="en-US">
                <a:ea typeface="+mj-lt"/>
                <a:cs typeface="+mj-lt"/>
              </a:rPr>
              <a:t>Do you want more information about how to get involved? </a:t>
            </a:r>
            <a:endParaRPr lang="en-US"/>
          </a:p>
        </p:txBody>
      </p:sp>
      <p:sp>
        <p:nvSpPr>
          <p:cNvPr id="3" name="Content Placeholder 2">
            <a:extLst>
              <a:ext uri="{FF2B5EF4-FFF2-40B4-BE49-F238E27FC236}">
                <a16:creationId xmlns:a16="http://schemas.microsoft.com/office/drawing/2014/main" id="{328237CE-0BFB-43D7-8C51-58FDCDF7B13F}"/>
              </a:ext>
            </a:extLst>
          </p:cNvPr>
          <p:cNvSpPr>
            <a:spLocks noGrp="1"/>
          </p:cNvSpPr>
          <p:nvPr>
            <p:ph sz="quarter" idx="13"/>
          </p:nvPr>
        </p:nvSpPr>
        <p:spPr>
          <a:xfrm>
            <a:off x="1777585" y="1307342"/>
            <a:ext cx="10201606" cy="5301020"/>
          </a:xfrm>
        </p:spPr>
        <p:txBody>
          <a:bodyPr vert="horz" lIns="91440" tIns="45720" rIns="91440" bIns="45720" rtlCol="0" anchor="t">
            <a:normAutofit lnSpcReduction="10000"/>
          </a:bodyPr>
          <a:lstStyle/>
          <a:p>
            <a:r>
              <a:rPr lang="en-US" sz="2800" b="1">
                <a:cs typeface="Calibri"/>
              </a:rPr>
              <a:t>Email us!</a:t>
            </a:r>
            <a:endParaRPr lang="en-US" sz="2800" b="1"/>
          </a:p>
          <a:p>
            <a:r>
              <a:rPr lang="en-US" sz="1800">
                <a:ea typeface="+mn-lt"/>
                <a:cs typeface="+mn-lt"/>
              </a:rPr>
              <a:t>Barbara </a:t>
            </a:r>
            <a:r>
              <a:rPr lang="en-US" sz="1800" err="1">
                <a:ea typeface="+mn-lt"/>
                <a:cs typeface="+mn-lt"/>
              </a:rPr>
              <a:t>Mezaki</a:t>
            </a:r>
            <a:r>
              <a:rPr lang="en-US" sz="1800">
                <a:ea typeface="+mn-lt"/>
                <a:cs typeface="+mn-lt"/>
              </a:rPr>
              <a:t> and Allie </a:t>
            </a:r>
            <a:r>
              <a:rPr lang="en-US" sz="1800" err="1">
                <a:ea typeface="+mn-lt"/>
                <a:cs typeface="+mn-lt"/>
              </a:rPr>
              <a:t>Frickert</a:t>
            </a:r>
            <a:r>
              <a:rPr lang="en-US" sz="1800">
                <a:ea typeface="+mn-lt"/>
                <a:cs typeface="+mn-lt"/>
              </a:rPr>
              <a:t>, Faculty Accreditation Coordinators</a:t>
            </a:r>
            <a:endParaRPr lang="en-US" sz="1800">
              <a:cs typeface="Calibri"/>
            </a:endParaRPr>
          </a:p>
          <a:p>
            <a:r>
              <a:rPr lang="en-US" sz="1800">
                <a:cs typeface="Calibri"/>
                <a:hlinkClick r:id="rId3"/>
              </a:rPr>
              <a:t>Bmezaki@mtsac.edu</a:t>
            </a:r>
            <a:r>
              <a:rPr lang="en-US" sz="1800">
                <a:cs typeface="Calibri"/>
              </a:rPr>
              <a:t> AND </a:t>
            </a:r>
            <a:r>
              <a:rPr lang="en-US" sz="1800">
                <a:cs typeface="Calibri"/>
                <a:hlinkClick r:id="rId4"/>
              </a:rPr>
              <a:t>Africkert@mtsac.edu</a:t>
            </a:r>
            <a:endParaRPr lang="en-US" sz="1800">
              <a:cs typeface="Calibri"/>
            </a:endParaRPr>
          </a:p>
          <a:p>
            <a:endParaRPr lang="en-US" sz="2400" b="1">
              <a:cs typeface="Calibri"/>
            </a:endParaRPr>
          </a:p>
          <a:p>
            <a:r>
              <a:rPr lang="en-US" sz="2400" b="1">
                <a:cs typeface="Calibri"/>
              </a:rPr>
              <a:t>Office Hours!</a:t>
            </a:r>
            <a:endParaRPr lang="en-US">
              <a:cs typeface="Calibri"/>
            </a:endParaRPr>
          </a:p>
          <a:p>
            <a:r>
              <a:rPr lang="en-US" sz="2000">
                <a:cs typeface="Calibri"/>
              </a:rPr>
              <a:t>Office hours provide an opportunity to speak with the members of the Accreditation Core committee.</a:t>
            </a:r>
          </a:p>
          <a:p>
            <a:pPr lvl="1"/>
            <a:r>
              <a:rPr lang="en-US" sz="2000" b="1">
                <a:cs typeface="Calibri"/>
              </a:rPr>
              <a:t>Kelly Fowler (</a:t>
            </a:r>
            <a:r>
              <a:rPr lang="en-US" sz="2000">
                <a:cs typeface="Calibri"/>
              </a:rPr>
              <a:t>Mt. SAC ALO/VPI)</a:t>
            </a:r>
          </a:p>
          <a:p>
            <a:pPr marL="285750" lvl="1" indent="-285750">
              <a:buFont typeface="Arial"/>
              <a:buChar char="•"/>
            </a:pPr>
            <a:r>
              <a:rPr lang="en-US" sz="2000">
                <a:cs typeface="Calibri"/>
              </a:rPr>
              <a:t>First Friday of the month 8 am – 9 am</a:t>
            </a:r>
          </a:p>
          <a:p>
            <a:pPr lvl="1">
              <a:buClr>
                <a:srgbClr val="404040"/>
              </a:buClr>
            </a:pPr>
            <a:r>
              <a:rPr lang="en-US" sz="2000" b="1">
                <a:cs typeface="Calibri"/>
              </a:rPr>
              <a:t>Barbara and Allie</a:t>
            </a:r>
            <a:r>
              <a:rPr lang="en-US" sz="2000">
                <a:cs typeface="Calibri"/>
              </a:rPr>
              <a:t> (Faculty Coordinators)</a:t>
            </a:r>
          </a:p>
          <a:p>
            <a:pPr marL="285750" lvl="1" indent="-285750">
              <a:buFont typeface="Arial" panose="020B0604020202020204" pitchFamily="34" charset="0"/>
              <a:buChar char="•"/>
            </a:pPr>
            <a:r>
              <a:rPr lang="en-US" sz="2000">
                <a:cs typeface="Calibri"/>
              </a:rPr>
              <a:t>Fridays from 1:00 – 2:00 pm on Zoom</a:t>
            </a:r>
          </a:p>
          <a:p>
            <a:pPr lvl="1"/>
            <a:r>
              <a:rPr lang="en-US" sz="2000" b="1">
                <a:cs typeface="Calibri"/>
              </a:rPr>
              <a:t>Patty </a:t>
            </a:r>
            <a:r>
              <a:rPr lang="en-US" sz="2000" b="1">
                <a:ea typeface="+mn-lt"/>
                <a:cs typeface="+mn-lt"/>
              </a:rPr>
              <a:t>Quiñones (</a:t>
            </a:r>
            <a:r>
              <a:rPr lang="en-US" sz="2000">
                <a:ea typeface="+mn-lt"/>
                <a:cs typeface="+mn-lt"/>
              </a:rPr>
              <a:t>Director of Research and Institutional Effectiveness ) will join the above Coordinator office hours periodically.</a:t>
            </a:r>
            <a:endParaRPr lang="en-US" sz="2000">
              <a:cs typeface="Calibri"/>
            </a:endParaRPr>
          </a:p>
          <a:p>
            <a:pPr marL="285750" indent="-285750">
              <a:buClr>
                <a:srgbClr val="404040"/>
              </a:buClr>
              <a:buFont typeface="Arial"/>
              <a:buChar char="•"/>
            </a:pPr>
            <a:endParaRPr lang="en-US">
              <a:cs typeface="Calibri"/>
            </a:endParaRPr>
          </a:p>
        </p:txBody>
      </p:sp>
    </p:spTree>
    <p:extLst>
      <p:ext uri="{BB962C8B-B14F-4D97-AF65-F5344CB8AC3E}">
        <p14:creationId xmlns:p14="http://schemas.microsoft.com/office/powerpoint/2010/main" val="2698855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521208" y="448056"/>
            <a:ext cx="11309348" cy="640080"/>
          </a:xfrm>
        </p:spPr>
        <p:txBody>
          <a:bodyPr>
            <a:normAutofit/>
          </a:bodyPr>
          <a:lstStyle/>
          <a:p>
            <a:r>
              <a:rPr lang="en-US"/>
              <a:t>Weaving Our Stories</a:t>
            </a:r>
          </a:p>
        </p:txBody>
      </p:sp>
      <p:sp>
        <p:nvSpPr>
          <p:cNvPr id="33" name="Text Placeholder 7"/>
          <p:cNvSpPr txBox="1">
            <a:spLocks/>
          </p:cNvSpPr>
          <p:nvPr/>
        </p:nvSpPr>
        <p:spPr>
          <a:xfrm>
            <a:off x="1750186" y="1183430"/>
            <a:ext cx="4425696" cy="498226"/>
          </a:xfrm>
          <a:prstGeom prst="rect">
            <a:avLst/>
          </a:prstGeom>
        </p:spPr>
        <p:txBody>
          <a:bodyPr vert="horz" lIns="91440" tIns="45720" rIns="91440" bIns="45720" rtlCol="0" anchor="t" anchorCtr="0">
            <a:norm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8000"/>
              </a:lnSpc>
            </a:pPr>
            <a:r>
              <a:rPr lang="en-US" sz="1600">
                <a:solidFill>
                  <a:schemeClr val="tx1">
                    <a:lumMod val="75000"/>
                    <a:lumOff val="25000"/>
                  </a:schemeClr>
                </a:solidFill>
              </a:rPr>
              <a:t>Introduction to the Video: Aida </a:t>
            </a:r>
            <a:r>
              <a:rPr lang="en-US" sz="1600" err="1">
                <a:solidFill>
                  <a:schemeClr val="tx1">
                    <a:lumMod val="75000"/>
                    <a:lumOff val="25000"/>
                  </a:schemeClr>
                </a:solidFill>
              </a:rPr>
              <a:t>Cuenza-Uvas</a:t>
            </a:r>
            <a:endParaRPr lang="en-US" sz="1600">
              <a:solidFill>
                <a:schemeClr val="tx1">
                  <a:lumMod val="75000"/>
                  <a:lumOff val="25000"/>
                </a:schemeClr>
              </a:solidFill>
            </a:endParaRPr>
          </a:p>
        </p:txBody>
      </p:sp>
      <p:pic>
        <p:nvPicPr>
          <p:cNvPr id="2" name="Weaving our Story.mp4" descr="Weaving our Story.mp4">
            <a:hlinkClick r:id="" action="ppaction://media"/>
            <a:extLst>
              <a:ext uri="{FF2B5EF4-FFF2-40B4-BE49-F238E27FC236}">
                <a16:creationId xmlns:a16="http://schemas.microsoft.com/office/drawing/2014/main" id="{1ABCCF95-092C-0A47-9431-CAC7D05485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99769" y="1820268"/>
            <a:ext cx="8439805" cy="4747391"/>
          </a:xfrm>
          <a:prstGeom prst="rect">
            <a:avLst/>
          </a:prstGeom>
        </p:spPr>
      </p:pic>
    </p:spTree>
    <p:extLst>
      <p:ext uri="{BB962C8B-B14F-4D97-AF65-F5344CB8AC3E}">
        <p14:creationId xmlns:p14="http://schemas.microsoft.com/office/powerpoint/2010/main" val="182647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DA25-9463-CC47-9F85-E90A7C538631}"/>
              </a:ext>
            </a:extLst>
          </p:cNvPr>
          <p:cNvSpPr>
            <a:spLocks noGrp="1"/>
          </p:cNvSpPr>
          <p:nvPr>
            <p:ph type="title"/>
          </p:nvPr>
        </p:nvSpPr>
        <p:spPr/>
        <p:txBody>
          <a:bodyPr/>
          <a:lstStyle/>
          <a:p>
            <a:r>
              <a:rPr lang="en-US"/>
              <a:t>The Accreditation Logo</a:t>
            </a:r>
          </a:p>
        </p:txBody>
      </p:sp>
      <p:pic>
        <p:nvPicPr>
          <p:cNvPr id="4" name="Picture 3" descr="Mt. SAC Accreditation 2024 logo: Weaving Our Story">
            <a:extLst>
              <a:ext uri="{FF2B5EF4-FFF2-40B4-BE49-F238E27FC236}">
                <a16:creationId xmlns:a16="http://schemas.microsoft.com/office/drawing/2014/main" id="{F764844D-1DE0-6B40-9740-1E4BD631139D}"/>
              </a:ext>
            </a:extLst>
          </p:cNvPr>
          <p:cNvPicPr>
            <a:picLocks noChangeAspect="1"/>
          </p:cNvPicPr>
          <p:nvPr/>
        </p:nvPicPr>
        <p:blipFill>
          <a:blip r:embed="rId3"/>
          <a:stretch>
            <a:fillRect/>
          </a:stretch>
        </p:blipFill>
        <p:spPr>
          <a:xfrm>
            <a:off x="3766930" y="1195944"/>
            <a:ext cx="5319153" cy="5357256"/>
          </a:xfrm>
          <a:prstGeom prst="rect">
            <a:avLst/>
          </a:prstGeom>
        </p:spPr>
      </p:pic>
    </p:spTree>
    <p:extLst>
      <p:ext uri="{BB962C8B-B14F-4D97-AF65-F5344CB8AC3E}">
        <p14:creationId xmlns:p14="http://schemas.microsoft.com/office/powerpoint/2010/main" val="365367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E753-9BE2-4278-939F-914A734BC31E}"/>
              </a:ext>
            </a:extLst>
          </p:cNvPr>
          <p:cNvSpPr>
            <a:spLocks noGrp="1"/>
          </p:cNvSpPr>
          <p:nvPr>
            <p:ph type="title"/>
          </p:nvPr>
        </p:nvSpPr>
        <p:spPr/>
        <p:txBody>
          <a:bodyPr>
            <a:normAutofit fontScale="90000"/>
          </a:bodyPr>
          <a:lstStyle/>
          <a:p>
            <a:br>
              <a:rPr lang="en-US">
                <a:ea typeface="+mj-lt"/>
                <a:cs typeface="+mj-lt"/>
              </a:rPr>
            </a:br>
            <a:r>
              <a:rPr lang="en-US">
                <a:ea typeface="+mj-lt"/>
                <a:cs typeface="+mj-lt"/>
              </a:rPr>
              <a:t>Accreditation Core Team</a:t>
            </a:r>
          </a:p>
          <a:p>
            <a:endParaRPr lang="en-US">
              <a:cs typeface="Calibri Light"/>
            </a:endParaRPr>
          </a:p>
        </p:txBody>
      </p:sp>
      <p:graphicFrame>
        <p:nvGraphicFramePr>
          <p:cNvPr id="5" name="Content Placeholder 4">
            <a:extLst>
              <a:ext uri="{FF2B5EF4-FFF2-40B4-BE49-F238E27FC236}">
                <a16:creationId xmlns:a16="http://schemas.microsoft.com/office/drawing/2014/main" id="{6C976959-E85F-471E-8289-4D89D0B87CB7}"/>
              </a:ext>
            </a:extLst>
          </p:cNvPr>
          <p:cNvGraphicFramePr>
            <a:graphicFrameLocks noGrp="1"/>
          </p:cNvGraphicFramePr>
          <p:nvPr>
            <p:ph sz="quarter" idx="13"/>
            <p:extLst>
              <p:ext uri="{D42A27DB-BD31-4B8C-83A1-F6EECF244321}">
                <p14:modId xmlns:p14="http://schemas.microsoft.com/office/powerpoint/2010/main" val="1855496275"/>
              </p:ext>
            </p:extLst>
          </p:nvPr>
        </p:nvGraphicFramePr>
        <p:xfrm>
          <a:off x="2404166" y="1599233"/>
          <a:ext cx="8323972" cy="4663440"/>
        </p:xfrm>
        <a:graphic>
          <a:graphicData uri="http://schemas.openxmlformats.org/drawingml/2006/table">
            <a:tbl>
              <a:tblPr firstRow="1" bandRow="1">
                <a:tableStyleId>{0E3FDE45-AF77-4B5C-9715-49D594BDF05E}</a:tableStyleId>
              </a:tblPr>
              <a:tblGrid>
                <a:gridCol w="4879782">
                  <a:extLst>
                    <a:ext uri="{9D8B030D-6E8A-4147-A177-3AD203B41FA5}">
                      <a16:colId xmlns:a16="http://schemas.microsoft.com/office/drawing/2014/main" val="3519560592"/>
                    </a:ext>
                  </a:extLst>
                </a:gridCol>
                <a:gridCol w="3444190">
                  <a:extLst>
                    <a:ext uri="{9D8B030D-6E8A-4147-A177-3AD203B41FA5}">
                      <a16:colId xmlns:a16="http://schemas.microsoft.com/office/drawing/2014/main" val="2196573621"/>
                    </a:ext>
                  </a:extLst>
                </a:gridCol>
              </a:tblGrid>
              <a:tr h="191424">
                <a:tc>
                  <a:txBody>
                    <a:bodyPr/>
                    <a:lstStyle/>
                    <a:p>
                      <a:pPr algn="l" rtl="0" fontAlgn="base"/>
                      <a:r>
                        <a:rPr lang="en-US" sz="2400" b="0">
                          <a:effectLst/>
                        </a:rPr>
                        <a:t>Accreditation Liaison Officer/ VP Instruction </a:t>
                      </a:r>
                      <a:endParaRPr lang="en-US" sz="2400" b="0" i="0">
                        <a:solidFill>
                          <a:srgbClr val="000000"/>
                        </a:solidFill>
                        <a:effectLst/>
                      </a:endParaRPr>
                    </a:p>
                  </a:txBody>
                  <a:tcPr/>
                </a:tc>
                <a:tc>
                  <a:txBody>
                    <a:bodyPr/>
                    <a:lstStyle/>
                    <a:p>
                      <a:pPr algn="l" rtl="0" fontAlgn="base"/>
                      <a:r>
                        <a:rPr lang="en-US" sz="2400" b="0">
                          <a:effectLst/>
                        </a:rPr>
                        <a:t>Kelly Fowler</a:t>
                      </a:r>
                      <a:endParaRPr lang="en-US" sz="2400" b="0" i="0">
                        <a:solidFill>
                          <a:srgbClr val="000000"/>
                        </a:solidFill>
                        <a:effectLst/>
                      </a:endParaRPr>
                    </a:p>
                  </a:txBody>
                  <a:tcPr/>
                </a:tc>
                <a:extLst>
                  <a:ext uri="{0D108BD9-81ED-4DB2-BD59-A6C34878D82A}">
                    <a16:rowId xmlns:a16="http://schemas.microsoft.com/office/drawing/2014/main" val="3132836448"/>
                  </a:ext>
                </a:extLst>
              </a:tr>
              <a:tr h="191424">
                <a:tc>
                  <a:txBody>
                    <a:bodyPr/>
                    <a:lstStyle/>
                    <a:p>
                      <a:pPr algn="l" rtl="0" fontAlgn="base"/>
                      <a:r>
                        <a:rPr lang="en-US" sz="2400">
                          <a:effectLst/>
                        </a:rPr>
                        <a:t>Faculty Accreditation Coordinator </a:t>
                      </a:r>
                    </a:p>
                  </a:txBody>
                  <a:tcPr/>
                </a:tc>
                <a:tc>
                  <a:txBody>
                    <a:bodyPr/>
                    <a:lstStyle/>
                    <a:p>
                      <a:pPr algn="l" rtl="0" fontAlgn="base"/>
                      <a:r>
                        <a:rPr lang="en-US" sz="2400">
                          <a:effectLst/>
                        </a:rPr>
                        <a:t>Barbara </a:t>
                      </a:r>
                      <a:r>
                        <a:rPr lang="en-US" sz="2400" err="1">
                          <a:effectLst/>
                        </a:rPr>
                        <a:t>Mezaki</a:t>
                      </a:r>
                      <a:endParaRPr lang="en-US" sz="2400" b="0" i="0">
                        <a:solidFill>
                          <a:srgbClr val="000000"/>
                        </a:solidFill>
                        <a:effectLst/>
                      </a:endParaRPr>
                    </a:p>
                  </a:txBody>
                  <a:tcPr/>
                </a:tc>
                <a:extLst>
                  <a:ext uri="{0D108BD9-81ED-4DB2-BD59-A6C34878D82A}">
                    <a16:rowId xmlns:a16="http://schemas.microsoft.com/office/drawing/2014/main" val="855106215"/>
                  </a:ext>
                </a:extLst>
              </a:tr>
              <a:tr h="167497">
                <a:tc>
                  <a:txBody>
                    <a:bodyPr/>
                    <a:lstStyle/>
                    <a:p>
                      <a:pPr algn="l" rtl="0" fontAlgn="base"/>
                      <a:r>
                        <a:rPr lang="en-US" sz="2400">
                          <a:effectLst/>
                        </a:rPr>
                        <a:t>Faculty Accreditation Co-Coordinator </a:t>
                      </a:r>
                    </a:p>
                  </a:txBody>
                  <a:tcPr/>
                </a:tc>
                <a:tc>
                  <a:txBody>
                    <a:bodyPr/>
                    <a:lstStyle/>
                    <a:p>
                      <a:pPr algn="l" rtl="0" fontAlgn="base"/>
                      <a:r>
                        <a:rPr lang="en-US" sz="2400">
                          <a:effectLst/>
                        </a:rPr>
                        <a:t>Allie </a:t>
                      </a:r>
                      <a:r>
                        <a:rPr lang="en-US" sz="2400" err="1">
                          <a:effectLst/>
                        </a:rPr>
                        <a:t>Frickert</a:t>
                      </a:r>
                      <a:endParaRPr lang="en-US" sz="2400" b="0" i="0">
                        <a:solidFill>
                          <a:srgbClr val="000000"/>
                        </a:solidFill>
                        <a:effectLst/>
                      </a:endParaRPr>
                    </a:p>
                  </a:txBody>
                  <a:tcPr/>
                </a:tc>
                <a:extLst>
                  <a:ext uri="{0D108BD9-81ED-4DB2-BD59-A6C34878D82A}">
                    <a16:rowId xmlns:a16="http://schemas.microsoft.com/office/drawing/2014/main" val="1013005415"/>
                  </a:ext>
                </a:extLst>
              </a:tr>
              <a:tr h="149552">
                <a:tc>
                  <a:txBody>
                    <a:bodyPr/>
                    <a:lstStyle/>
                    <a:p>
                      <a:pPr algn="l" rtl="0" fontAlgn="base"/>
                      <a:r>
                        <a:rPr lang="en-US" sz="2400">
                          <a:effectLst/>
                        </a:rPr>
                        <a:t>Director, Research and Institutional Effectiveness​</a:t>
                      </a:r>
                      <a:endParaRPr lang="en-US" sz="2400" b="0" i="0">
                        <a:solidFill>
                          <a:srgbClr val="000000"/>
                        </a:solidFill>
                        <a:effectLst/>
                      </a:endParaRPr>
                    </a:p>
                  </a:txBody>
                  <a:tcPr/>
                </a:tc>
                <a:tc>
                  <a:txBody>
                    <a:bodyPr/>
                    <a:lstStyle/>
                    <a:p>
                      <a:pPr algn="l" rtl="0" fontAlgn="base"/>
                      <a:r>
                        <a:rPr lang="en-US" sz="2400">
                          <a:effectLst/>
                        </a:rPr>
                        <a:t>Patty Quinones</a:t>
                      </a:r>
                      <a:endParaRPr lang="en-US" sz="2400" b="0" i="0">
                        <a:solidFill>
                          <a:srgbClr val="000000"/>
                        </a:solidFill>
                        <a:effectLst/>
                      </a:endParaRPr>
                    </a:p>
                  </a:txBody>
                  <a:tcPr/>
                </a:tc>
                <a:extLst>
                  <a:ext uri="{0D108BD9-81ED-4DB2-BD59-A6C34878D82A}">
                    <a16:rowId xmlns:a16="http://schemas.microsoft.com/office/drawing/2014/main" val="3415721276"/>
                  </a:ext>
                </a:extLst>
              </a:tr>
              <a:tr h="167497">
                <a:tc>
                  <a:txBody>
                    <a:bodyPr/>
                    <a:lstStyle/>
                    <a:p>
                      <a:pPr algn="l" rtl="0" fontAlgn="base"/>
                      <a:r>
                        <a:rPr lang="en-US" sz="2400">
                          <a:effectLst/>
                        </a:rPr>
                        <a:t>Director, Professional Organizational Development​</a:t>
                      </a:r>
                      <a:endParaRPr lang="en-US" sz="2400" b="0" i="0">
                        <a:solidFill>
                          <a:srgbClr val="000000"/>
                        </a:solidFill>
                        <a:effectLst/>
                      </a:endParaRPr>
                    </a:p>
                  </a:txBody>
                  <a:tcPr/>
                </a:tc>
                <a:tc>
                  <a:txBody>
                    <a:bodyPr/>
                    <a:lstStyle/>
                    <a:p>
                      <a:pPr algn="l" rtl="0" fontAlgn="base"/>
                      <a:r>
                        <a:rPr lang="en-US" sz="2400">
                          <a:effectLst/>
                        </a:rPr>
                        <a:t>Lianne Greenlee</a:t>
                      </a:r>
                      <a:endParaRPr lang="en-US" sz="2400" b="0" i="0">
                        <a:solidFill>
                          <a:srgbClr val="000000"/>
                        </a:solidFill>
                        <a:effectLst/>
                      </a:endParaRPr>
                    </a:p>
                  </a:txBody>
                  <a:tcPr/>
                </a:tc>
                <a:extLst>
                  <a:ext uri="{0D108BD9-81ED-4DB2-BD59-A6C34878D82A}">
                    <a16:rowId xmlns:a16="http://schemas.microsoft.com/office/drawing/2014/main" val="1711494932"/>
                  </a:ext>
                </a:extLst>
              </a:tr>
              <a:tr h="167497">
                <a:tc>
                  <a:txBody>
                    <a:bodyPr/>
                    <a:lstStyle/>
                    <a:p>
                      <a:pPr algn="l" rtl="0" fontAlgn="base"/>
                      <a:r>
                        <a:rPr lang="en-US" sz="2400">
                          <a:effectLst/>
                        </a:rPr>
                        <a:t>Executive Assistant to the VP Instruction</a:t>
                      </a:r>
                    </a:p>
                  </a:txBody>
                  <a:tcPr/>
                </a:tc>
                <a:tc>
                  <a:txBody>
                    <a:bodyPr/>
                    <a:lstStyle/>
                    <a:p>
                      <a:pPr algn="l" rtl="0" fontAlgn="base"/>
                      <a:r>
                        <a:rPr lang="en-US" sz="2400">
                          <a:effectLst/>
                        </a:rPr>
                        <a:t>Laura Martinez</a:t>
                      </a:r>
                      <a:endParaRPr lang="en-US" sz="2400" b="0" i="0">
                        <a:solidFill>
                          <a:srgbClr val="000000"/>
                        </a:solidFill>
                        <a:effectLst/>
                      </a:endParaRPr>
                    </a:p>
                  </a:txBody>
                  <a:tcPr/>
                </a:tc>
                <a:extLst>
                  <a:ext uri="{0D108BD9-81ED-4DB2-BD59-A6C34878D82A}">
                    <a16:rowId xmlns:a16="http://schemas.microsoft.com/office/drawing/2014/main" val="1365107419"/>
                  </a:ext>
                </a:extLst>
              </a:tr>
              <a:tr h="167497">
                <a:tc>
                  <a:txBody>
                    <a:bodyPr/>
                    <a:lstStyle/>
                    <a:p>
                      <a:pPr algn="l" rtl="0" fontAlgn="base"/>
                      <a:r>
                        <a:rPr lang="en-US" sz="2400">
                          <a:effectLst/>
                        </a:rPr>
                        <a:t>Associate Dean, Arts Division</a:t>
                      </a:r>
                      <a:endParaRPr lang="en-US" sz="2400" b="0" i="0">
                        <a:solidFill>
                          <a:srgbClr val="000000"/>
                        </a:solidFill>
                        <a:effectLst/>
                      </a:endParaRPr>
                    </a:p>
                  </a:txBody>
                  <a:tcPr/>
                </a:tc>
                <a:tc>
                  <a:txBody>
                    <a:bodyPr/>
                    <a:lstStyle/>
                    <a:p>
                      <a:pPr algn="l" rtl="0" fontAlgn="base"/>
                      <a:r>
                        <a:rPr lang="en-US" sz="2400">
                          <a:effectLst/>
                        </a:rPr>
                        <a:t>Michelle Sampat</a:t>
                      </a:r>
                      <a:endParaRPr lang="en-US" sz="2400" b="0" i="0">
                        <a:solidFill>
                          <a:srgbClr val="000000"/>
                        </a:solidFill>
                        <a:effectLst/>
                      </a:endParaRPr>
                    </a:p>
                  </a:txBody>
                  <a:tcPr/>
                </a:tc>
                <a:extLst>
                  <a:ext uri="{0D108BD9-81ED-4DB2-BD59-A6C34878D82A}">
                    <a16:rowId xmlns:a16="http://schemas.microsoft.com/office/drawing/2014/main" val="275336281"/>
                  </a:ext>
                </a:extLst>
              </a:tr>
            </a:tbl>
          </a:graphicData>
        </a:graphic>
      </p:graphicFrame>
    </p:spTree>
    <p:extLst>
      <p:ext uri="{BB962C8B-B14F-4D97-AF65-F5344CB8AC3E}">
        <p14:creationId xmlns:p14="http://schemas.microsoft.com/office/powerpoint/2010/main" val="3870679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708" y="130556"/>
            <a:ext cx="11309348" cy="436880"/>
          </a:xfrm>
        </p:spPr>
        <p:txBody>
          <a:bodyPr>
            <a:normAutofit fontScale="90000"/>
          </a:bodyPr>
          <a:lstStyle/>
          <a:p>
            <a:r>
              <a:rPr lang="en-US"/>
              <a:t>Accreditation Steering Committee </a:t>
            </a:r>
          </a:p>
        </p:txBody>
      </p:sp>
      <p:graphicFrame>
        <p:nvGraphicFramePr>
          <p:cNvPr id="6" name="Table 5">
            <a:extLst>
              <a:ext uri="{FF2B5EF4-FFF2-40B4-BE49-F238E27FC236}">
                <a16:creationId xmlns:a16="http://schemas.microsoft.com/office/drawing/2014/main" id="{AF74D4EE-D72E-4458-B3BA-A0572665C33C}"/>
              </a:ext>
            </a:extLst>
          </p:cNvPr>
          <p:cNvGraphicFramePr>
            <a:graphicFrameLocks noGrp="1"/>
          </p:cNvGraphicFramePr>
          <p:nvPr>
            <p:extLst>
              <p:ext uri="{D42A27DB-BD31-4B8C-83A1-F6EECF244321}">
                <p14:modId xmlns:p14="http://schemas.microsoft.com/office/powerpoint/2010/main" val="2790757511"/>
              </p:ext>
            </p:extLst>
          </p:nvPr>
        </p:nvGraphicFramePr>
        <p:xfrm>
          <a:off x="1650636" y="646351"/>
          <a:ext cx="9695317" cy="6314068"/>
        </p:xfrm>
        <a:graphic>
          <a:graphicData uri="http://schemas.openxmlformats.org/drawingml/2006/table">
            <a:tbl>
              <a:tblPr firstRow="1" bandRow="1">
                <a:tableStyleId>{0E3FDE45-AF77-4B5C-9715-49D594BDF05E}</a:tableStyleId>
              </a:tblPr>
              <a:tblGrid>
                <a:gridCol w="4694738">
                  <a:extLst>
                    <a:ext uri="{9D8B030D-6E8A-4147-A177-3AD203B41FA5}">
                      <a16:colId xmlns:a16="http://schemas.microsoft.com/office/drawing/2014/main" val="319499676"/>
                    </a:ext>
                  </a:extLst>
                </a:gridCol>
                <a:gridCol w="3313596">
                  <a:extLst>
                    <a:ext uri="{9D8B030D-6E8A-4147-A177-3AD203B41FA5}">
                      <a16:colId xmlns:a16="http://schemas.microsoft.com/office/drawing/2014/main" val="4106894430"/>
                    </a:ext>
                  </a:extLst>
                </a:gridCol>
                <a:gridCol w="1686983">
                  <a:extLst>
                    <a:ext uri="{9D8B030D-6E8A-4147-A177-3AD203B41FA5}">
                      <a16:colId xmlns:a16="http://schemas.microsoft.com/office/drawing/2014/main" val="3914621997"/>
                    </a:ext>
                  </a:extLst>
                </a:gridCol>
              </a:tblGrid>
              <a:tr h="319045">
                <a:tc>
                  <a:txBody>
                    <a:bodyPr/>
                    <a:lstStyle/>
                    <a:p>
                      <a:pPr algn="l" fontAlgn="t"/>
                      <a:r>
                        <a:rPr lang="en-US" sz="1300" b="0" dirty="0">
                          <a:effectLst/>
                        </a:rPr>
                        <a:t>Accreditation Liaison Officer/ Vice President, Instruction (Co-Chair)</a:t>
                      </a:r>
                    </a:p>
                  </a:txBody>
                  <a:tcPr/>
                </a:tc>
                <a:tc>
                  <a:txBody>
                    <a:bodyPr/>
                    <a:lstStyle/>
                    <a:p>
                      <a:pPr algn="l" fontAlgn="t"/>
                      <a:r>
                        <a:rPr lang="en-US" sz="1300" b="0" dirty="0">
                          <a:effectLst/>
                        </a:rPr>
                        <a:t>Kelly Fowler</a:t>
                      </a:r>
                    </a:p>
                  </a:txBody>
                  <a:tcPr/>
                </a:tc>
                <a:tc>
                  <a:txBody>
                    <a:bodyPr/>
                    <a:lstStyle/>
                    <a:p>
                      <a:pPr algn="l" fontAlgn="t"/>
                      <a:r>
                        <a:rPr lang="en-US" sz="1300" b="0">
                          <a:effectLst/>
                        </a:rPr>
                        <a:t>Ongoing</a:t>
                      </a:r>
                    </a:p>
                  </a:txBody>
                  <a:tcPr/>
                </a:tc>
                <a:extLst>
                  <a:ext uri="{0D108BD9-81ED-4DB2-BD59-A6C34878D82A}">
                    <a16:rowId xmlns:a16="http://schemas.microsoft.com/office/drawing/2014/main" val="1288084001"/>
                  </a:ext>
                </a:extLst>
              </a:tr>
              <a:tr h="319045">
                <a:tc>
                  <a:txBody>
                    <a:bodyPr/>
                    <a:lstStyle/>
                    <a:p>
                      <a:pPr algn="l" fontAlgn="t"/>
                      <a:r>
                        <a:rPr lang="en-US" sz="1300" dirty="0">
                          <a:effectLst/>
                        </a:rPr>
                        <a:t>Faculty Accreditation Coordinator (Co-Chair) (appointed by Academic Senate)</a:t>
                      </a:r>
                    </a:p>
                  </a:txBody>
                  <a:tcPr/>
                </a:tc>
                <a:tc>
                  <a:txBody>
                    <a:bodyPr/>
                    <a:lstStyle/>
                    <a:p>
                      <a:pPr algn="l" fontAlgn="t"/>
                      <a:r>
                        <a:rPr lang="en-US" sz="1300" dirty="0">
                          <a:effectLst/>
                        </a:rPr>
                        <a:t>Barbara </a:t>
                      </a:r>
                      <a:r>
                        <a:rPr lang="en-US" sz="1300" dirty="0" err="1">
                          <a:effectLst/>
                        </a:rPr>
                        <a:t>Mezaki</a:t>
                      </a:r>
                      <a:endParaRPr lang="en-US" sz="1300" dirty="0">
                        <a:effectLst/>
                      </a:endParaRPr>
                    </a:p>
                  </a:txBody>
                  <a:tcPr/>
                </a:tc>
                <a:tc>
                  <a:txBody>
                    <a:bodyPr/>
                    <a:lstStyle/>
                    <a:p>
                      <a:pPr algn="l" fontAlgn="t"/>
                      <a:r>
                        <a:rPr lang="en-US" sz="1300">
                          <a:effectLst/>
                        </a:rPr>
                        <a:t>Ongoing</a:t>
                      </a:r>
                    </a:p>
                  </a:txBody>
                  <a:tcPr/>
                </a:tc>
                <a:extLst>
                  <a:ext uri="{0D108BD9-81ED-4DB2-BD59-A6C34878D82A}">
                    <a16:rowId xmlns:a16="http://schemas.microsoft.com/office/drawing/2014/main" val="2646369392"/>
                  </a:ext>
                </a:extLst>
              </a:tr>
              <a:tr h="279165">
                <a:tc>
                  <a:txBody>
                    <a:bodyPr/>
                    <a:lstStyle/>
                    <a:p>
                      <a:pPr algn="l" fontAlgn="t"/>
                      <a:r>
                        <a:rPr lang="en-US" sz="1300" dirty="0">
                          <a:effectLst/>
                        </a:rPr>
                        <a:t>Faculty Accreditation Assistant Co-Coordinator (appointed by Academic Senate)</a:t>
                      </a:r>
                    </a:p>
                  </a:txBody>
                  <a:tcPr/>
                </a:tc>
                <a:tc>
                  <a:txBody>
                    <a:bodyPr/>
                    <a:lstStyle/>
                    <a:p>
                      <a:pPr algn="l" fontAlgn="t"/>
                      <a:r>
                        <a:rPr lang="en-US" sz="1300" dirty="0">
                          <a:effectLst/>
                        </a:rPr>
                        <a:t>Allie </a:t>
                      </a:r>
                      <a:r>
                        <a:rPr lang="en-US" sz="1300" dirty="0" err="1">
                          <a:effectLst/>
                        </a:rPr>
                        <a:t>Frickert</a:t>
                      </a:r>
                      <a:endParaRPr lang="en-US" sz="1300" dirty="0">
                        <a:effectLst/>
                      </a:endParaRPr>
                    </a:p>
                  </a:txBody>
                  <a:tcPr/>
                </a:tc>
                <a:tc>
                  <a:txBody>
                    <a:bodyPr/>
                    <a:lstStyle/>
                    <a:p>
                      <a:pPr algn="l" fontAlgn="t"/>
                      <a:r>
                        <a:rPr lang="en-US" sz="1300">
                          <a:effectLst/>
                        </a:rPr>
                        <a:t>Ongoing</a:t>
                      </a:r>
                    </a:p>
                  </a:txBody>
                  <a:tcPr/>
                </a:tc>
                <a:extLst>
                  <a:ext uri="{0D108BD9-81ED-4DB2-BD59-A6C34878D82A}">
                    <a16:rowId xmlns:a16="http://schemas.microsoft.com/office/drawing/2014/main" val="1150414785"/>
                  </a:ext>
                </a:extLst>
              </a:tr>
              <a:tr h="249254">
                <a:tc>
                  <a:txBody>
                    <a:bodyPr/>
                    <a:lstStyle/>
                    <a:p>
                      <a:pPr algn="l" fontAlgn="t"/>
                      <a:r>
                        <a:rPr lang="en-US" sz="1300" dirty="0">
                          <a:effectLst/>
                        </a:rPr>
                        <a:t>Director, Research and Institutional Effectiveness</a:t>
                      </a:r>
                    </a:p>
                  </a:txBody>
                  <a:tcPr/>
                </a:tc>
                <a:tc>
                  <a:txBody>
                    <a:bodyPr/>
                    <a:lstStyle/>
                    <a:p>
                      <a:pPr algn="l" fontAlgn="t"/>
                      <a:r>
                        <a:rPr lang="en-US" sz="1300" dirty="0">
                          <a:effectLst/>
                        </a:rPr>
                        <a:t>Patty Quinones</a:t>
                      </a:r>
                    </a:p>
                  </a:txBody>
                  <a:tcPr/>
                </a:tc>
                <a:tc>
                  <a:txBody>
                    <a:bodyPr/>
                    <a:lstStyle/>
                    <a:p>
                      <a:pPr algn="l" fontAlgn="t"/>
                      <a:r>
                        <a:rPr lang="en-US" sz="1300">
                          <a:effectLst/>
                        </a:rPr>
                        <a:t>Ongoing</a:t>
                      </a:r>
                    </a:p>
                  </a:txBody>
                  <a:tcPr/>
                </a:tc>
                <a:extLst>
                  <a:ext uri="{0D108BD9-81ED-4DB2-BD59-A6C34878D82A}">
                    <a16:rowId xmlns:a16="http://schemas.microsoft.com/office/drawing/2014/main" val="2234108367"/>
                  </a:ext>
                </a:extLst>
              </a:tr>
              <a:tr h="279165">
                <a:tc>
                  <a:txBody>
                    <a:bodyPr/>
                    <a:lstStyle/>
                    <a:p>
                      <a:pPr algn="l" fontAlgn="t"/>
                      <a:r>
                        <a:rPr lang="en-US" sz="1300" dirty="0">
                          <a:effectLst/>
                        </a:rPr>
                        <a:t>Director, Professional Organizational Development</a:t>
                      </a:r>
                    </a:p>
                  </a:txBody>
                  <a:tcPr/>
                </a:tc>
                <a:tc>
                  <a:txBody>
                    <a:bodyPr/>
                    <a:lstStyle/>
                    <a:p>
                      <a:pPr algn="l" fontAlgn="t"/>
                      <a:r>
                        <a:rPr lang="en-US" sz="1300" dirty="0">
                          <a:effectLst/>
                        </a:rPr>
                        <a:t>Lianne Greenlee</a:t>
                      </a:r>
                    </a:p>
                  </a:txBody>
                  <a:tcPr/>
                </a:tc>
                <a:tc>
                  <a:txBody>
                    <a:bodyPr/>
                    <a:lstStyle/>
                    <a:p>
                      <a:pPr algn="l" fontAlgn="t"/>
                      <a:r>
                        <a:rPr lang="en-US" sz="1300">
                          <a:effectLst/>
                        </a:rPr>
                        <a:t>Ongoing</a:t>
                      </a:r>
                    </a:p>
                  </a:txBody>
                  <a:tcPr/>
                </a:tc>
                <a:extLst>
                  <a:ext uri="{0D108BD9-81ED-4DB2-BD59-A6C34878D82A}">
                    <a16:rowId xmlns:a16="http://schemas.microsoft.com/office/drawing/2014/main" val="1646376894"/>
                  </a:ext>
                </a:extLst>
              </a:tr>
              <a:tr h="365125">
                <a:tc>
                  <a:txBody>
                    <a:bodyPr/>
                    <a:lstStyle/>
                    <a:p>
                      <a:pPr algn="l" fontAlgn="t"/>
                      <a:r>
                        <a:rPr lang="en-US" sz="1300" dirty="0">
                          <a:effectLst/>
                        </a:rPr>
                        <a:t>Associate Vice President, School of Continuing Education or Designee</a:t>
                      </a:r>
                    </a:p>
                  </a:txBody>
                  <a:tcPr/>
                </a:tc>
                <a:tc>
                  <a:txBody>
                    <a:bodyPr/>
                    <a:lstStyle/>
                    <a:p>
                      <a:pPr algn="l" fontAlgn="t"/>
                      <a:r>
                        <a:rPr lang="en-US" sz="1300" dirty="0">
                          <a:effectLst/>
                        </a:rPr>
                        <a:t>Liza Becker</a:t>
                      </a:r>
                    </a:p>
                  </a:txBody>
                  <a:tcPr/>
                </a:tc>
                <a:tc>
                  <a:txBody>
                    <a:bodyPr/>
                    <a:lstStyle/>
                    <a:p>
                      <a:pPr algn="l" fontAlgn="t"/>
                      <a:r>
                        <a:rPr lang="en-US" sz="1300">
                          <a:effectLst/>
                        </a:rPr>
                        <a:t>Ongoing</a:t>
                      </a:r>
                    </a:p>
                  </a:txBody>
                  <a:tcPr/>
                </a:tc>
                <a:extLst>
                  <a:ext uri="{0D108BD9-81ED-4DB2-BD59-A6C34878D82A}">
                    <a16:rowId xmlns:a16="http://schemas.microsoft.com/office/drawing/2014/main" val="1214501435"/>
                  </a:ext>
                </a:extLst>
              </a:tr>
              <a:tr h="249253">
                <a:tc>
                  <a:txBody>
                    <a:bodyPr/>
                    <a:lstStyle/>
                    <a:p>
                      <a:pPr lvl="0" algn="l">
                        <a:buNone/>
                      </a:pPr>
                      <a:r>
                        <a:rPr lang="en-US" sz="1300" dirty="0">
                          <a:effectLst/>
                        </a:rPr>
                        <a:t>Associate Vice President, Instruction</a:t>
                      </a:r>
                      <a:endParaRPr lang="en-US" sz="1300" dirty="0"/>
                    </a:p>
                  </a:txBody>
                  <a:tcPr/>
                </a:tc>
                <a:tc>
                  <a:txBody>
                    <a:bodyPr/>
                    <a:lstStyle/>
                    <a:p>
                      <a:pPr lvl="0" algn="l">
                        <a:buNone/>
                      </a:pPr>
                      <a:r>
                        <a:rPr lang="en-US" sz="1300" dirty="0">
                          <a:effectLst/>
                        </a:rPr>
                        <a:t>Meghan Chen</a:t>
                      </a:r>
                      <a:endParaRPr lang="en-US" sz="1300" dirty="0"/>
                    </a:p>
                  </a:txBody>
                  <a:tcPr/>
                </a:tc>
                <a:tc>
                  <a:txBody>
                    <a:bodyPr/>
                    <a:lstStyle/>
                    <a:p>
                      <a:pPr lvl="0" algn="l">
                        <a:buNone/>
                      </a:pPr>
                      <a:r>
                        <a:rPr lang="en-US" sz="1300">
                          <a:effectLst/>
                        </a:rPr>
                        <a:t>Ongoing</a:t>
                      </a:r>
                      <a:endParaRPr lang="en-US" sz="1300"/>
                    </a:p>
                  </a:txBody>
                  <a:tcPr/>
                </a:tc>
                <a:extLst>
                  <a:ext uri="{0D108BD9-81ED-4DB2-BD59-A6C34878D82A}">
                    <a16:rowId xmlns:a16="http://schemas.microsoft.com/office/drawing/2014/main" val="3350330879"/>
                  </a:ext>
                </a:extLst>
              </a:tr>
              <a:tr h="279165">
                <a:tc>
                  <a:txBody>
                    <a:bodyPr/>
                    <a:lstStyle/>
                    <a:p>
                      <a:pPr algn="l" fontAlgn="t"/>
                      <a:r>
                        <a:rPr lang="en-US" sz="1300" dirty="0">
                          <a:effectLst/>
                        </a:rPr>
                        <a:t>Management from Student Services</a:t>
                      </a:r>
                    </a:p>
                  </a:txBody>
                  <a:tcPr/>
                </a:tc>
                <a:tc>
                  <a:txBody>
                    <a:bodyPr/>
                    <a:lstStyle/>
                    <a:p>
                      <a:pPr algn="l" fontAlgn="t"/>
                      <a:r>
                        <a:rPr lang="en-US" sz="1300" dirty="0">
                          <a:effectLst/>
                        </a:rPr>
                        <a:t>Audrey Yamagata-</a:t>
                      </a:r>
                      <a:r>
                        <a:rPr lang="en-US" sz="1300" dirty="0" err="1">
                          <a:effectLst/>
                        </a:rPr>
                        <a:t>Noji</a:t>
                      </a:r>
                      <a:endParaRPr lang="en-US" sz="1300" dirty="0">
                        <a:effectLst/>
                      </a:endParaRPr>
                    </a:p>
                  </a:txBody>
                  <a:tcPr/>
                </a:tc>
                <a:tc>
                  <a:txBody>
                    <a:bodyPr/>
                    <a:lstStyle/>
                    <a:p>
                      <a:pPr algn="l" fontAlgn="t"/>
                      <a:r>
                        <a:rPr lang="en-US" sz="1300" dirty="0">
                          <a:effectLst/>
                        </a:rPr>
                        <a:t>2019-2022</a:t>
                      </a:r>
                    </a:p>
                  </a:txBody>
                  <a:tcPr/>
                </a:tc>
                <a:extLst>
                  <a:ext uri="{0D108BD9-81ED-4DB2-BD59-A6C34878D82A}">
                    <a16:rowId xmlns:a16="http://schemas.microsoft.com/office/drawing/2014/main" val="2329178558"/>
                  </a:ext>
                </a:extLst>
              </a:tr>
              <a:tr h="279165">
                <a:tc>
                  <a:txBody>
                    <a:bodyPr/>
                    <a:lstStyle/>
                    <a:p>
                      <a:pPr algn="l" fontAlgn="t"/>
                      <a:r>
                        <a:rPr lang="en-US" sz="1300" dirty="0">
                          <a:effectLst/>
                        </a:rPr>
                        <a:t>Management from Administrative Services</a:t>
                      </a:r>
                    </a:p>
                  </a:txBody>
                  <a:tcPr/>
                </a:tc>
                <a:tc>
                  <a:txBody>
                    <a:bodyPr/>
                    <a:lstStyle/>
                    <a:p>
                      <a:pPr algn="l" fontAlgn="t"/>
                      <a:r>
                        <a:rPr lang="en-US" sz="1300" dirty="0">
                          <a:effectLst/>
                        </a:rPr>
                        <a:t>Michael </a:t>
                      </a:r>
                      <a:r>
                        <a:rPr lang="en-US" sz="1300" dirty="0" err="1">
                          <a:effectLst/>
                        </a:rPr>
                        <a:t>Carr</a:t>
                      </a:r>
                      <a:endParaRPr lang="en-US" sz="1300" dirty="0">
                        <a:effectLst/>
                      </a:endParaRPr>
                    </a:p>
                  </a:txBody>
                  <a:tcPr/>
                </a:tc>
                <a:tc>
                  <a:txBody>
                    <a:bodyPr/>
                    <a:lstStyle/>
                    <a:p>
                      <a:pPr algn="l" fontAlgn="t"/>
                      <a:r>
                        <a:rPr lang="en-US" sz="1300" dirty="0">
                          <a:effectLst/>
                        </a:rPr>
                        <a:t>2018-2021</a:t>
                      </a:r>
                    </a:p>
                  </a:txBody>
                  <a:tcPr/>
                </a:tc>
                <a:extLst>
                  <a:ext uri="{0D108BD9-81ED-4DB2-BD59-A6C34878D82A}">
                    <a16:rowId xmlns:a16="http://schemas.microsoft.com/office/drawing/2014/main" val="131170442"/>
                  </a:ext>
                </a:extLst>
              </a:tr>
              <a:tr h="269195">
                <a:tc>
                  <a:txBody>
                    <a:bodyPr/>
                    <a:lstStyle/>
                    <a:p>
                      <a:pPr algn="l" fontAlgn="t"/>
                      <a:r>
                        <a:rPr lang="en-US" sz="1300" dirty="0">
                          <a:effectLst/>
                        </a:rPr>
                        <a:t>Management from Human Resources</a:t>
                      </a:r>
                    </a:p>
                  </a:txBody>
                  <a:tcPr/>
                </a:tc>
                <a:tc>
                  <a:txBody>
                    <a:bodyPr/>
                    <a:lstStyle/>
                    <a:p>
                      <a:pPr algn="l" fontAlgn="t"/>
                      <a:r>
                        <a:rPr lang="en-US" sz="1300" dirty="0" err="1">
                          <a:effectLst/>
                        </a:rPr>
                        <a:t>Sokha</a:t>
                      </a:r>
                      <a:r>
                        <a:rPr lang="en-US" sz="1300" dirty="0">
                          <a:effectLst/>
                        </a:rPr>
                        <a:t> Song</a:t>
                      </a:r>
                    </a:p>
                  </a:txBody>
                  <a:tcPr/>
                </a:tc>
                <a:tc>
                  <a:txBody>
                    <a:bodyPr/>
                    <a:lstStyle/>
                    <a:p>
                      <a:pPr algn="l" fontAlgn="t"/>
                      <a:r>
                        <a:rPr lang="en-US" sz="1300" dirty="0">
                          <a:effectLst/>
                        </a:rPr>
                        <a:t>2019-2021</a:t>
                      </a:r>
                    </a:p>
                  </a:txBody>
                  <a:tcPr/>
                </a:tc>
                <a:extLst>
                  <a:ext uri="{0D108BD9-81ED-4DB2-BD59-A6C34878D82A}">
                    <a16:rowId xmlns:a16="http://schemas.microsoft.com/office/drawing/2014/main" val="1313984102"/>
                  </a:ext>
                </a:extLst>
              </a:tr>
              <a:tr h="279165">
                <a:tc>
                  <a:txBody>
                    <a:bodyPr/>
                    <a:lstStyle/>
                    <a:p>
                      <a:pPr algn="l" fontAlgn="t"/>
                      <a:r>
                        <a:rPr lang="en-US" sz="1300" dirty="0">
                          <a:effectLst/>
                        </a:rPr>
                        <a:t>Academic Senate President or Designee</a:t>
                      </a:r>
                    </a:p>
                  </a:txBody>
                  <a:tcPr/>
                </a:tc>
                <a:tc>
                  <a:txBody>
                    <a:bodyPr/>
                    <a:lstStyle/>
                    <a:p>
                      <a:pPr algn="l" fontAlgn="t"/>
                      <a:r>
                        <a:rPr lang="en-US" sz="1300" dirty="0" err="1">
                          <a:effectLst/>
                        </a:rPr>
                        <a:t>Chisa</a:t>
                      </a:r>
                      <a:r>
                        <a:rPr lang="en-US" sz="1300" dirty="0">
                          <a:effectLst/>
                        </a:rPr>
                        <a:t> </a:t>
                      </a:r>
                      <a:r>
                        <a:rPr lang="en-US" sz="1300" dirty="0" err="1">
                          <a:effectLst/>
                        </a:rPr>
                        <a:t>Uyeki</a:t>
                      </a:r>
                      <a:endParaRPr lang="en-US" sz="1300" dirty="0">
                        <a:effectLst/>
                      </a:endParaRPr>
                    </a:p>
                  </a:txBody>
                  <a:tcPr/>
                </a:tc>
                <a:tc>
                  <a:txBody>
                    <a:bodyPr/>
                    <a:lstStyle/>
                    <a:p>
                      <a:pPr algn="l" fontAlgn="t"/>
                      <a:r>
                        <a:rPr lang="en-US" sz="1300" dirty="0">
                          <a:effectLst/>
                        </a:rPr>
                        <a:t>2021-2024</a:t>
                      </a:r>
                    </a:p>
                  </a:txBody>
                  <a:tcPr/>
                </a:tc>
                <a:extLst>
                  <a:ext uri="{0D108BD9-81ED-4DB2-BD59-A6C34878D82A}">
                    <a16:rowId xmlns:a16="http://schemas.microsoft.com/office/drawing/2014/main" val="1742622240"/>
                  </a:ext>
                </a:extLst>
              </a:tr>
              <a:tr h="319045">
                <a:tc>
                  <a:txBody>
                    <a:bodyPr/>
                    <a:lstStyle/>
                    <a:p>
                      <a:pPr algn="l" fontAlgn="t"/>
                      <a:r>
                        <a:rPr lang="en-US" sz="1300" dirty="0">
                          <a:effectLst/>
                        </a:rPr>
                        <a:t>Faculty Association President or Designee</a:t>
                      </a:r>
                    </a:p>
                  </a:txBody>
                  <a:tcPr/>
                </a:tc>
                <a:tc>
                  <a:txBody>
                    <a:bodyPr/>
                    <a:lstStyle/>
                    <a:p>
                      <a:pPr algn="l" fontAlgn="t"/>
                      <a:r>
                        <a:rPr lang="en-US" sz="1300" dirty="0" err="1">
                          <a:effectLst/>
                        </a:rPr>
                        <a:t>Elizabeta</a:t>
                      </a:r>
                      <a:r>
                        <a:rPr lang="en-US" sz="1300" dirty="0">
                          <a:effectLst/>
                        </a:rPr>
                        <a:t> Meyer</a:t>
                      </a:r>
                    </a:p>
                  </a:txBody>
                  <a:tcPr/>
                </a:tc>
                <a:tc>
                  <a:txBody>
                    <a:bodyPr/>
                    <a:lstStyle/>
                    <a:p>
                      <a:pPr algn="l" fontAlgn="t"/>
                      <a:r>
                        <a:rPr lang="en-US" sz="1300" dirty="0">
                          <a:effectLst/>
                        </a:rPr>
                        <a:t>2019-2022</a:t>
                      </a:r>
                    </a:p>
                  </a:txBody>
                  <a:tcPr/>
                </a:tc>
                <a:extLst>
                  <a:ext uri="{0D108BD9-81ED-4DB2-BD59-A6C34878D82A}">
                    <a16:rowId xmlns:a16="http://schemas.microsoft.com/office/drawing/2014/main" val="4139374877"/>
                  </a:ext>
                </a:extLst>
              </a:tr>
              <a:tr h="289135">
                <a:tc>
                  <a:txBody>
                    <a:bodyPr/>
                    <a:lstStyle/>
                    <a:p>
                      <a:pPr algn="l" fontAlgn="t"/>
                      <a:r>
                        <a:rPr lang="en-US" sz="1300" dirty="0">
                          <a:effectLst/>
                        </a:rPr>
                        <a:t>Classified Senate President or Designee</a:t>
                      </a:r>
                    </a:p>
                  </a:txBody>
                  <a:tcPr/>
                </a:tc>
                <a:tc>
                  <a:txBody>
                    <a:bodyPr/>
                    <a:lstStyle/>
                    <a:p>
                      <a:pPr algn="l" fontAlgn="t"/>
                      <a:r>
                        <a:rPr lang="en-US" sz="1300" dirty="0">
                          <a:effectLst/>
                        </a:rPr>
                        <a:t>Diana </a:t>
                      </a:r>
                      <a:r>
                        <a:rPr lang="en-US" sz="1300" dirty="0" err="1">
                          <a:effectLst/>
                        </a:rPr>
                        <a:t>Dzib</a:t>
                      </a:r>
                      <a:endParaRPr lang="en-US" sz="1300" dirty="0">
                        <a:effectLst/>
                      </a:endParaRPr>
                    </a:p>
                  </a:txBody>
                  <a:tcPr/>
                </a:tc>
                <a:tc>
                  <a:txBody>
                    <a:bodyPr/>
                    <a:lstStyle/>
                    <a:p>
                      <a:pPr algn="l" fontAlgn="t"/>
                      <a:r>
                        <a:rPr lang="en-US" sz="1300" dirty="0">
                          <a:effectLst/>
                        </a:rPr>
                        <a:t>2021-2024</a:t>
                      </a:r>
                    </a:p>
                  </a:txBody>
                  <a:tcPr/>
                </a:tc>
                <a:extLst>
                  <a:ext uri="{0D108BD9-81ED-4DB2-BD59-A6C34878D82A}">
                    <a16:rowId xmlns:a16="http://schemas.microsoft.com/office/drawing/2014/main" val="1705769103"/>
                  </a:ext>
                </a:extLst>
              </a:tr>
              <a:tr h="279165">
                <a:tc>
                  <a:txBody>
                    <a:bodyPr/>
                    <a:lstStyle/>
                    <a:p>
                      <a:pPr algn="l" fontAlgn="t"/>
                      <a:r>
                        <a:rPr lang="en-US" sz="1300" dirty="0">
                          <a:effectLst/>
                        </a:rPr>
                        <a:t>CSEA 262 President or Designee</a:t>
                      </a:r>
                    </a:p>
                  </a:txBody>
                  <a:tcPr/>
                </a:tc>
                <a:tc>
                  <a:txBody>
                    <a:bodyPr/>
                    <a:lstStyle/>
                    <a:p>
                      <a:pPr algn="l" fontAlgn="t"/>
                      <a:r>
                        <a:rPr lang="en-US" sz="1300" dirty="0">
                          <a:effectLst/>
                        </a:rPr>
                        <a:t>Robert </a:t>
                      </a:r>
                      <a:r>
                        <a:rPr lang="en-US" sz="1300" dirty="0" err="1">
                          <a:effectLst/>
                        </a:rPr>
                        <a:t>Stubbe</a:t>
                      </a:r>
                      <a:endParaRPr lang="en-US" sz="1300" dirty="0">
                        <a:effectLst/>
                      </a:endParaRPr>
                    </a:p>
                  </a:txBody>
                  <a:tcPr/>
                </a:tc>
                <a:tc>
                  <a:txBody>
                    <a:bodyPr/>
                    <a:lstStyle/>
                    <a:p>
                      <a:pPr algn="l" fontAlgn="t"/>
                      <a:r>
                        <a:rPr lang="en-US" sz="1300" dirty="0">
                          <a:effectLst/>
                        </a:rPr>
                        <a:t>2019-2022</a:t>
                      </a:r>
                    </a:p>
                  </a:txBody>
                  <a:tcPr/>
                </a:tc>
                <a:extLst>
                  <a:ext uri="{0D108BD9-81ED-4DB2-BD59-A6C34878D82A}">
                    <a16:rowId xmlns:a16="http://schemas.microsoft.com/office/drawing/2014/main" val="2768911198"/>
                  </a:ext>
                </a:extLst>
              </a:tr>
              <a:tr h="279165">
                <a:tc>
                  <a:txBody>
                    <a:bodyPr/>
                    <a:lstStyle/>
                    <a:p>
                      <a:pPr algn="l" fontAlgn="t"/>
                      <a:r>
                        <a:rPr lang="en-US" sz="1300" dirty="0">
                          <a:effectLst/>
                        </a:rPr>
                        <a:t>CSEA 651 President or Designee</a:t>
                      </a:r>
                    </a:p>
                  </a:txBody>
                  <a:tcPr/>
                </a:tc>
                <a:tc>
                  <a:txBody>
                    <a:bodyPr/>
                    <a:lstStyle/>
                    <a:p>
                      <a:pPr algn="l" fontAlgn="t"/>
                      <a:r>
                        <a:rPr lang="en-US" sz="1300" dirty="0">
                          <a:effectLst/>
                        </a:rPr>
                        <a:t>Kimberly Butler</a:t>
                      </a:r>
                    </a:p>
                  </a:txBody>
                  <a:tcPr/>
                </a:tc>
                <a:tc>
                  <a:txBody>
                    <a:bodyPr/>
                    <a:lstStyle/>
                    <a:p>
                      <a:pPr algn="l" fontAlgn="t"/>
                      <a:r>
                        <a:rPr lang="en-US" sz="1300" dirty="0">
                          <a:effectLst/>
                        </a:rPr>
                        <a:t>2021-2024</a:t>
                      </a:r>
                    </a:p>
                  </a:txBody>
                  <a:tcPr/>
                </a:tc>
                <a:extLst>
                  <a:ext uri="{0D108BD9-81ED-4DB2-BD59-A6C34878D82A}">
                    <a16:rowId xmlns:a16="http://schemas.microsoft.com/office/drawing/2014/main" val="205241579"/>
                  </a:ext>
                </a:extLst>
              </a:tr>
              <a:tr h="279165">
                <a:tc>
                  <a:txBody>
                    <a:bodyPr/>
                    <a:lstStyle/>
                    <a:p>
                      <a:pPr algn="l" fontAlgn="t"/>
                      <a:r>
                        <a:rPr lang="en-US" sz="1300" dirty="0">
                          <a:effectLst/>
                        </a:rPr>
                        <a:t>Students (Appointed by the Associated Students)</a:t>
                      </a:r>
                    </a:p>
                  </a:txBody>
                  <a:tcPr/>
                </a:tc>
                <a:tc>
                  <a:txBody>
                    <a:bodyPr/>
                    <a:lstStyle/>
                    <a:p>
                      <a:pPr algn="l" fontAlgn="t"/>
                      <a:r>
                        <a:rPr lang="en-US" sz="1300" dirty="0">
                          <a:effectLst/>
                        </a:rPr>
                        <a:t>Matthew Sosa/Amber Nuno</a:t>
                      </a:r>
                    </a:p>
                  </a:txBody>
                  <a:tcPr/>
                </a:tc>
                <a:tc>
                  <a:txBody>
                    <a:bodyPr/>
                    <a:lstStyle/>
                    <a:p>
                      <a:pPr algn="l" fontAlgn="t"/>
                      <a:r>
                        <a:rPr lang="en-US" sz="1300" dirty="0">
                          <a:effectLst/>
                        </a:rPr>
                        <a:t>2021-2022</a:t>
                      </a:r>
                    </a:p>
                  </a:txBody>
                  <a:tcPr/>
                </a:tc>
                <a:extLst>
                  <a:ext uri="{0D108BD9-81ED-4DB2-BD59-A6C34878D82A}">
                    <a16:rowId xmlns:a16="http://schemas.microsoft.com/office/drawing/2014/main" val="2051230182"/>
                  </a:ext>
                </a:extLst>
              </a:tr>
              <a:tr h="269195">
                <a:tc>
                  <a:txBody>
                    <a:bodyPr/>
                    <a:lstStyle/>
                    <a:p>
                      <a:pPr algn="l" fontAlgn="t"/>
                      <a:r>
                        <a:rPr lang="en-US" sz="1300" dirty="0">
                          <a:effectLst/>
                        </a:rPr>
                        <a:t>Outcomes Coordinator</a:t>
                      </a:r>
                    </a:p>
                  </a:txBody>
                  <a:tcPr/>
                </a:tc>
                <a:tc>
                  <a:txBody>
                    <a:bodyPr/>
                    <a:lstStyle/>
                    <a:p>
                      <a:pPr algn="l" fontAlgn="t"/>
                      <a:r>
                        <a:rPr lang="en-US" sz="1300" dirty="0">
                          <a:effectLst/>
                        </a:rPr>
                        <a:t>Kim-</a:t>
                      </a:r>
                      <a:r>
                        <a:rPr lang="en-US" sz="1300" dirty="0" err="1">
                          <a:effectLst/>
                        </a:rPr>
                        <a:t>Leiloni</a:t>
                      </a:r>
                      <a:r>
                        <a:rPr lang="en-US" sz="1300" dirty="0">
                          <a:effectLst/>
                        </a:rPr>
                        <a:t> Nguyen</a:t>
                      </a:r>
                    </a:p>
                  </a:txBody>
                  <a:tcPr/>
                </a:tc>
                <a:tc>
                  <a:txBody>
                    <a:bodyPr/>
                    <a:lstStyle/>
                    <a:p>
                      <a:pPr algn="l" fontAlgn="t"/>
                      <a:r>
                        <a:rPr lang="en-US" sz="1300" dirty="0">
                          <a:effectLst/>
                        </a:rPr>
                        <a:t>Ongoing</a:t>
                      </a:r>
                    </a:p>
                  </a:txBody>
                  <a:tcPr/>
                </a:tc>
                <a:extLst>
                  <a:ext uri="{0D108BD9-81ED-4DB2-BD59-A6C34878D82A}">
                    <a16:rowId xmlns:a16="http://schemas.microsoft.com/office/drawing/2014/main" val="838630191"/>
                  </a:ext>
                </a:extLst>
              </a:tr>
              <a:tr h="279165">
                <a:tc>
                  <a:txBody>
                    <a:bodyPr/>
                    <a:lstStyle/>
                    <a:p>
                      <a:pPr algn="l" fontAlgn="t"/>
                      <a:r>
                        <a:rPr lang="en-US" sz="1300" dirty="0">
                          <a:effectLst/>
                        </a:rPr>
                        <a:t>Faculty Noncredit Member (Appointed by Academic Senate)</a:t>
                      </a:r>
                    </a:p>
                  </a:txBody>
                  <a:tcPr/>
                </a:tc>
                <a:tc>
                  <a:txBody>
                    <a:bodyPr/>
                    <a:lstStyle/>
                    <a:p>
                      <a:pPr algn="l" fontAlgn="t"/>
                      <a:r>
                        <a:rPr lang="en-US" sz="1300" dirty="0">
                          <a:effectLst/>
                        </a:rPr>
                        <a:t>L.E. </a:t>
                      </a:r>
                      <a:r>
                        <a:rPr lang="en-US" sz="1300" dirty="0" err="1">
                          <a:effectLst/>
                        </a:rPr>
                        <a:t>Foisia</a:t>
                      </a:r>
                      <a:endParaRPr lang="en-US" sz="1300" dirty="0">
                        <a:effectLst/>
                      </a:endParaRPr>
                    </a:p>
                  </a:txBody>
                  <a:tcPr/>
                </a:tc>
                <a:tc>
                  <a:txBody>
                    <a:bodyPr/>
                    <a:lstStyle/>
                    <a:p>
                      <a:pPr algn="l" fontAlgn="t"/>
                      <a:r>
                        <a:rPr lang="en-US" sz="1300">
                          <a:effectLst/>
                        </a:rPr>
                        <a:t>2020-2023</a:t>
                      </a:r>
                    </a:p>
                  </a:txBody>
                  <a:tcPr/>
                </a:tc>
                <a:extLst>
                  <a:ext uri="{0D108BD9-81ED-4DB2-BD59-A6C34878D82A}">
                    <a16:rowId xmlns:a16="http://schemas.microsoft.com/office/drawing/2014/main" val="722538483"/>
                  </a:ext>
                </a:extLst>
              </a:tr>
              <a:tr h="448658">
                <a:tc>
                  <a:txBody>
                    <a:bodyPr/>
                    <a:lstStyle/>
                    <a:p>
                      <a:pPr algn="l" fontAlgn="t"/>
                      <a:r>
                        <a:rPr lang="en-US" sz="1300">
                          <a:effectLst/>
                        </a:rPr>
                        <a:t>Faculty Member (Appointed by Academic Senate)</a:t>
                      </a:r>
                    </a:p>
                  </a:txBody>
                  <a:tcPr/>
                </a:tc>
                <a:tc>
                  <a:txBody>
                    <a:bodyPr/>
                    <a:lstStyle/>
                    <a:p>
                      <a:pPr algn="l" fontAlgn="t"/>
                      <a:r>
                        <a:rPr lang="en-US" sz="1300">
                          <a:effectLst/>
                        </a:rPr>
                        <a:t>Michelle Shear</a:t>
                      </a:r>
                    </a:p>
                  </a:txBody>
                  <a:tcPr/>
                </a:tc>
                <a:tc>
                  <a:txBody>
                    <a:bodyPr/>
                    <a:lstStyle/>
                    <a:p>
                      <a:pPr algn="l" fontAlgn="t"/>
                      <a:r>
                        <a:rPr lang="en-US" sz="1300" dirty="0">
                          <a:effectLst/>
                        </a:rPr>
                        <a:t>2020-2024</a:t>
                      </a:r>
                    </a:p>
                  </a:txBody>
                  <a:tcPr/>
                </a:tc>
                <a:extLst>
                  <a:ext uri="{0D108BD9-81ED-4DB2-BD59-A6C34878D82A}">
                    <a16:rowId xmlns:a16="http://schemas.microsoft.com/office/drawing/2014/main" val="3080773263"/>
                  </a:ext>
                </a:extLst>
              </a:tr>
            </a:tbl>
          </a:graphicData>
        </a:graphic>
      </p:graphicFrame>
    </p:spTree>
    <p:extLst>
      <p:ext uri="{BB962C8B-B14F-4D97-AF65-F5344CB8AC3E}">
        <p14:creationId xmlns:p14="http://schemas.microsoft.com/office/powerpoint/2010/main" val="137498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EA47-D3AB-284B-AD8B-2708F4DB116B}"/>
              </a:ext>
            </a:extLst>
          </p:cNvPr>
          <p:cNvSpPr>
            <a:spLocks noGrp="1"/>
          </p:cNvSpPr>
          <p:nvPr>
            <p:ph type="title"/>
          </p:nvPr>
        </p:nvSpPr>
        <p:spPr/>
        <p:txBody>
          <a:bodyPr/>
          <a:lstStyle/>
          <a:p>
            <a:r>
              <a:rPr lang="en-US"/>
              <a:t>The Old Story..</a:t>
            </a:r>
          </a:p>
        </p:txBody>
      </p:sp>
      <p:sp>
        <p:nvSpPr>
          <p:cNvPr id="3" name="Content Placeholder 2">
            <a:extLst>
              <a:ext uri="{FF2B5EF4-FFF2-40B4-BE49-F238E27FC236}">
                <a16:creationId xmlns:a16="http://schemas.microsoft.com/office/drawing/2014/main" id="{10BC8696-8FE2-8847-8B29-1EC0060346A5}"/>
              </a:ext>
            </a:extLst>
          </p:cNvPr>
          <p:cNvSpPr>
            <a:spLocks noGrp="1"/>
          </p:cNvSpPr>
          <p:nvPr>
            <p:ph sz="quarter" idx="13"/>
          </p:nvPr>
        </p:nvSpPr>
        <p:spPr>
          <a:xfrm>
            <a:off x="1752600" y="1444752"/>
            <a:ext cx="10076688" cy="4866596"/>
          </a:xfrm>
        </p:spPr>
        <p:txBody>
          <a:bodyPr vert="horz" lIns="91440" tIns="45720" rIns="91440" bIns="45720" rtlCol="0" anchor="t">
            <a:normAutofit/>
          </a:bodyPr>
          <a:lstStyle/>
          <a:p>
            <a:r>
              <a:rPr lang="en-US" sz="2000" b="1">
                <a:cs typeface="Calibri"/>
              </a:rPr>
              <a:t>What the ACCJC Accreditation Process was...</a:t>
            </a:r>
            <a:endParaRPr lang="en-US" sz="2000" b="1"/>
          </a:p>
          <a:p>
            <a:endParaRPr lang="en-US" b="1">
              <a:cs typeface="Calibri"/>
            </a:endParaRPr>
          </a:p>
          <a:p>
            <a:pPr marL="285750" lvl="1" indent="-285750">
              <a:buClr>
                <a:srgbClr val="404040"/>
              </a:buClr>
              <a:buFont typeface="Arial,Sans-Serif"/>
              <a:buChar char="•"/>
            </a:pPr>
            <a:r>
              <a:rPr lang="en-US" sz="2000">
                <a:ea typeface="+mn-lt"/>
                <a:cs typeface="+mn-lt"/>
              </a:rPr>
              <a:t>Lengthy -- many meetings over two years.</a:t>
            </a:r>
          </a:p>
          <a:p>
            <a:pPr marL="285750" lvl="1" indent="-285750">
              <a:buClr>
                <a:srgbClr val="404040"/>
              </a:buClr>
              <a:buFont typeface="Arial"/>
              <a:buChar char="•"/>
            </a:pPr>
            <a:r>
              <a:rPr lang="en-US" sz="2000">
                <a:ea typeface="+mn-lt"/>
                <a:cs typeface="+mn-lt"/>
              </a:rPr>
              <a:t>Big campus-wide writing teams.</a:t>
            </a:r>
            <a:endParaRPr lang="en-US" sz="2000">
              <a:cs typeface="Calibri"/>
            </a:endParaRPr>
          </a:p>
          <a:p>
            <a:pPr marL="285750" lvl="1" indent="-285750">
              <a:buClr>
                <a:srgbClr val="404040"/>
              </a:buClr>
              <a:buFont typeface="Arial"/>
              <a:buChar char="•"/>
            </a:pPr>
            <a:r>
              <a:rPr lang="en-US" sz="2000">
                <a:cs typeface="Calibri"/>
              </a:rPr>
              <a:t>Long, repetitive ISER </a:t>
            </a:r>
            <a:r>
              <a:rPr lang="en-US" sz="2000">
                <a:ea typeface="+mn-lt"/>
                <a:cs typeface="+mn-lt"/>
              </a:rPr>
              <a:t>(Institutional Self-Evaluation Report)</a:t>
            </a:r>
            <a:r>
              <a:rPr lang="en-US" sz="2000">
                <a:cs typeface="Calibri"/>
              </a:rPr>
              <a:t>, 500-600 pages (!)</a:t>
            </a:r>
          </a:p>
          <a:p>
            <a:pPr marL="285750" lvl="1" indent="-285750">
              <a:buClr>
                <a:srgbClr val="404040"/>
              </a:buClr>
              <a:buFont typeface="Arial"/>
              <a:buChar char="•"/>
            </a:pPr>
            <a:r>
              <a:rPr lang="en-US" sz="2000">
                <a:cs typeface="Calibri"/>
              </a:rPr>
              <a:t>Inclusion of ALL possible evidence relating to the standards.</a:t>
            </a:r>
          </a:p>
          <a:p>
            <a:pPr marL="285750" lvl="1" indent="-285750">
              <a:buClr>
                <a:srgbClr val="404040"/>
              </a:buClr>
              <a:buFont typeface="Arial"/>
              <a:buChar char="•"/>
            </a:pPr>
            <a:r>
              <a:rPr lang="en-US" sz="2000">
                <a:ea typeface="+mn-lt"/>
                <a:cs typeface="+mn-lt"/>
              </a:rPr>
              <a:t>A weeklong site visit from the site team.</a:t>
            </a:r>
          </a:p>
          <a:p>
            <a:pPr marL="285750" indent="-285750">
              <a:buClr>
                <a:srgbClr val="404040"/>
              </a:buClr>
              <a:buFont typeface="Arial,Sans-Serif"/>
              <a:buChar char="•"/>
            </a:pPr>
            <a:r>
              <a:rPr lang="en-US" sz="2000">
                <a:ea typeface="+mn-lt"/>
                <a:cs typeface="+mn-lt"/>
              </a:rPr>
              <a:t>High pressure, stressful situation with visiting team.</a:t>
            </a:r>
          </a:p>
          <a:p>
            <a:pPr marL="342900" lvl="3" indent="-342900">
              <a:buClr>
                <a:srgbClr val="404040"/>
              </a:buClr>
              <a:buFont typeface="Arial"/>
              <a:buChar char="•"/>
            </a:pPr>
            <a:r>
              <a:rPr lang="en-US" sz="2000">
                <a:ea typeface="+mn-lt"/>
                <a:cs typeface="+mn-lt"/>
              </a:rPr>
              <a:t>Visiting team could request information to clarify any gaps.</a:t>
            </a:r>
          </a:p>
          <a:p>
            <a:pPr marL="285750" indent="-285750">
              <a:buClr>
                <a:srgbClr val="404040"/>
              </a:buClr>
              <a:buFont typeface="Arial,Sans-Serif"/>
              <a:buChar char="•"/>
            </a:pPr>
            <a:r>
              <a:rPr lang="en-US" sz="2000">
                <a:ea typeface="+mn-lt"/>
                <a:cs typeface="+mn-lt"/>
              </a:rPr>
              <a:t>Deficit-minded approach (visiting team looking for "mistakes")</a:t>
            </a:r>
          </a:p>
          <a:p>
            <a:pPr marL="285750" lvl="2" indent="-285750">
              <a:buClr>
                <a:srgbClr val="404040"/>
              </a:buClr>
              <a:buFont typeface="Arial,Sans-Serif"/>
              <a:buChar char="•"/>
            </a:pPr>
            <a:endParaRPr lang="en-US" sz="1800">
              <a:ea typeface="+mn-lt"/>
              <a:cs typeface="+mn-lt"/>
            </a:endParaRPr>
          </a:p>
          <a:p>
            <a:pPr marL="285750" lvl="1" indent="-285750">
              <a:buClr>
                <a:srgbClr val="404040"/>
              </a:buClr>
              <a:buFont typeface="Arial"/>
              <a:buChar char="•"/>
            </a:pPr>
            <a:endParaRPr lang="en-US">
              <a:cs typeface="Calibri"/>
            </a:endParaRPr>
          </a:p>
          <a:p>
            <a:endParaRPr lang="en-US" b="1">
              <a:cs typeface="Calibri"/>
            </a:endParaRPr>
          </a:p>
          <a:p>
            <a:endParaRPr lang="en-US">
              <a:cs typeface="Calibri"/>
            </a:endParaRPr>
          </a:p>
          <a:p>
            <a:pPr lvl="3"/>
            <a:endParaRPr lang="en-US">
              <a:cs typeface="Calibri"/>
            </a:endParaRPr>
          </a:p>
          <a:p>
            <a:pPr marL="285750" lvl="3" indent="-285750">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1559223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130E-EED8-4B65-BFEF-13E940957802}"/>
              </a:ext>
            </a:extLst>
          </p:cNvPr>
          <p:cNvSpPr>
            <a:spLocks noGrp="1"/>
          </p:cNvSpPr>
          <p:nvPr>
            <p:ph type="title"/>
          </p:nvPr>
        </p:nvSpPr>
        <p:spPr/>
        <p:txBody>
          <a:bodyPr/>
          <a:lstStyle/>
          <a:p>
            <a:r>
              <a:rPr lang="en-US">
                <a:cs typeface="Calibri Light"/>
              </a:rPr>
              <a:t>The Process still is...</a:t>
            </a:r>
            <a:endParaRPr lang="en-US"/>
          </a:p>
        </p:txBody>
      </p:sp>
      <p:sp>
        <p:nvSpPr>
          <p:cNvPr id="3" name="Content Placeholder 2">
            <a:extLst>
              <a:ext uri="{FF2B5EF4-FFF2-40B4-BE49-F238E27FC236}">
                <a16:creationId xmlns:a16="http://schemas.microsoft.com/office/drawing/2014/main" id="{1062B501-6976-4ECC-B16B-280724303C39}"/>
              </a:ext>
            </a:extLst>
          </p:cNvPr>
          <p:cNvSpPr>
            <a:spLocks noGrp="1"/>
          </p:cNvSpPr>
          <p:nvPr>
            <p:ph sz="quarter" idx="13"/>
          </p:nvPr>
        </p:nvSpPr>
        <p:spPr/>
        <p:txBody>
          <a:bodyPr vert="horz" lIns="91440" tIns="45720" rIns="91440" bIns="45720" rtlCol="0" anchor="t">
            <a:normAutofit/>
          </a:bodyPr>
          <a:lstStyle/>
          <a:p>
            <a:pPr algn="ctr"/>
            <a:r>
              <a:rPr lang="en-US" sz="2000" b="1">
                <a:cs typeface="Calibri"/>
              </a:rPr>
              <a:t>Important Components of the Process that remain:</a:t>
            </a:r>
          </a:p>
          <a:p>
            <a:pPr algn="ctr"/>
            <a:endParaRPr lang="en-US">
              <a:cs typeface="Calibri"/>
            </a:endParaRPr>
          </a:p>
          <a:p>
            <a:pPr algn="ctr"/>
            <a:r>
              <a:rPr lang="en-US" sz="2400">
                <a:cs typeface="Calibri"/>
              </a:rPr>
              <a:t>Inclusive</a:t>
            </a:r>
          </a:p>
          <a:p>
            <a:pPr algn="ctr"/>
            <a:r>
              <a:rPr lang="en-US" sz="2400">
                <a:cs typeface="Calibri"/>
              </a:rPr>
              <a:t>Reflective</a:t>
            </a:r>
          </a:p>
          <a:p>
            <a:pPr algn="ctr"/>
            <a:r>
              <a:rPr lang="en-US" sz="2400">
                <a:cs typeface="Calibri"/>
              </a:rPr>
              <a:t>Inquiry-based</a:t>
            </a:r>
          </a:p>
          <a:p>
            <a:pPr algn="ctr"/>
            <a:r>
              <a:rPr lang="en-US" sz="2400">
                <a:cs typeface="Calibri"/>
              </a:rPr>
              <a:t>Evidence-driven</a:t>
            </a:r>
          </a:p>
          <a:p>
            <a:pPr algn="ctr"/>
            <a:r>
              <a:rPr lang="en-US" sz="2400">
                <a:ea typeface="+mn-lt"/>
                <a:cs typeface="+mn-lt"/>
              </a:rPr>
              <a:t>Growth and improvement</a:t>
            </a:r>
          </a:p>
          <a:p>
            <a:pPr algn="ctr"/>
            <a:r>
              <a:rPr lang="en-US" sz="2400">
                <a:cs typeface="Calibri"/>
              </a:rPr>
              <a:t>Opportunity for collaboration, celebration, and community</a:t>
            </a:r>
          </a:p>
          <a:p>
            <a:endParaRPr lang="en-US">
              <a:cs typeface="Calibri"/>
            </a:endParaRPr>
          </a:p>
          <a:p>
            <a:endParaRPr lang="en-US">
              <a:cs typeface="Calibri"/>
            </a:endParaRPr>
          </a:p>
        </p:txBody>
      </p:sp>
    </p:spTree>
    <p:extLst>
      <p:ext uri="{BB962C8B-B14F-4D97-AF65-F5344CB8AC3E}">
        <p14:creationId xmlns:p14="http://schemas.microsoft.com/office/powerpoint/2010/main" val="916561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EA47-D3AB-284B-AD8B-2708F4DB116B}"/>
              </a:ext>
            </a:extLst>
          </p:cNvPr>
          <p:cNvSpPr>
            <a:spLocks noGrp="1"/>
          </p:cNvSpPr>
          <p:nvPr>
            <p:ph type="title"/>
          </p:nvPr>
        </p:nvSpPr>
        <p:spPr/>
        <p:txBody>
          <a:bodyPr/>
          <a:lstStyle/>
          <a:p>
            <a:r>
              <a:rPr lang="en-US"/>
              <a:t>The New Story…</a:t>
            </a:r>
          </a:p>
        </p:txBody>
      </p:sp>
      <p:graphicFrame>
        <p:nvGraphicFramePr>
          <p:cNvPr id="11" name="Content Placeholder 2" descr="What the ACCJC Accreditation Process is now....Streamlined ISER (approximately 200 pages).; Best evidence -- Not all evidence; Growth mindset approach to the process; it is a formative - summative process; process happens over three semesters, Spring, Fall, Spring; the new process is meant to eliminate the &quot;gotcha!&quot; and surprise; core inquiries inform the triangulation of evidence for reviewers; a small visiting team will conduct a focused site visit on core inquiries">
            <a:extLst>
              <a:ext uri="{FF2B5EF4-FFF2-40B4-BE49-F238E27FC236}">
                <a16:creationId xmlns:a16="http://schemas.microsoft.com/office/drawing/2014/main" id="{1958DBC2-5186-41BB-9FA6-C954E643C6E1}"/>
              </a:ext>
            </a:extLst>
          </p:cNvPr>
          <p:cNvGraphicFramePr>
            <a:graphicFrameLocks noGrp="1"/>
          </p:cNvGraphicFramePr>
          <p:nvPr>
            <p:ph sz="quarter" idx="13"/>
            <p:extLst>
              <p:ext uri="{D42A27DB-BD31-4B8C-83A1-F6EECF244321}">
                <p14:modId xmlns:p14="http://schemas.microsoft.com/office/powerpoint/2010/main" val="1060065766"/>
              </p:ext>
            </p:extLst>
          </p:nvPr>
        </p:nvGraphicFramePr>
        <p:xfrm>
          <a:off x="1755648" y="1543348"/>
          <a:ext cx="10076688" cy="48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601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EA47-D3AB-284B-AD8B-2708F4DB116B}"/>
              </a:ext>
            </a:extLst>
          </p:cNvPr>
          <p:cNvSpPr>
            <a:spLocks noGrp="1"/>
          </p:cNvSpPr>
          <p:nvPr>
            <p:ph type="title"/>
          </p:nvPr>
        </p:nvSpPr>
        <p:spPr/>
        <p:txBody>
          <a:bodyPr/>
          <a:lstStyle/>
          <a:p>
            <a:r>
              <a:rPr lang="en-US"/>
              <a:t>The Next Steps…</a:t>
            </a:r>
          </a:p>
        </p:txBody>
      </p:sp>
      <p:sp>
        <p:nvSpPr>
          <p:cNvPr id="3" name="Content Placeholder 2">
            <a:extLst>
              <a:ext uri="{FF2B5EF4-FFF2-40B4-BE49-F238E27FC236}">
                <a16:creationId xmlns:a16="http://schemas.microsoft.com/office/drawing/2014/main" id="{10BC8696-8FE2-8847-8B29-1EC0060346A5}"/>
              </a:ext>
            </a:extLst>
          </p:cNvPr>
          <p:cNvSpPr>
            <a:spLocks noGrp="1"/>
          </p:cNvSpPr>
          <p:nvPr>
            <p:ph sz="quarter" idx="13"/>
          </p:nvPr>
        </p:nvSpPr>
        <p:spPr>
          <a:xfrm>
            <a:off x="1752600" y="1444752"/>
            <a:ext cx="10064197" cy="5146526"/>
          </a:xfrm>
        </p:spPr>
        <p:txBody>
          <a:bodyPr vert="horz" lIns="91440" tIns="45720" rIns="91440" bIns="45720" rtlCol="0" anchor="t">
            <a:normAutofit/>
          </a:bodyPr>
          <a:lstStyle/>
          <a:p>
            <a:r>
              <a:rPr lang="en-US" sz="2000" b="1">
                <a:cs typeface="Calibri"/>
              </a:rPr>
              <a:t>As we follow the new ACCJC process, we will also </a:t>
            </a:r>
            <a:r>
              <a:rPr lang="en-US" sz="2000" b="1" i="1">
                <a:cs typeface="Calibri"/>
              </a:rPr>
              <a:t>weave in </a:t>
            </a:r>
            <a:r>
              <a:rPr lang="en-US" sz="2000" b="1">
                <a:cs typeface="Calibri"/>
              </a:rPr>
              <a:t>the “Lessons Learned” from our 2017 Accreditation:</a:t>
            </a:r>
          </a:p>
          <a:p>
            <a:pPr marL="342900" indent="-342900">
              <a:buFont typeface="Arial"/>
              <a:buChar char="•"/>
            </a:pPr>
            <a:r>
              <a:rPr lang="en-US" sz="2000">
                <a:cs typeface="Calibri"/>
              </a:rPr>
              <a:t>“Identify an expert lead writer and an effective facilitator for each Standard. “ </a:t>
            </a:r>
          </a:p>
          <a:p>
            <a:pPr marL="342900" indent="-342900">
              <a:buFont typeface="Arial"/>
              <a:buChar char="•"/>
            </a:pPr>
            <a:r>
              <a:rPr lang="en-US" sz="2000">
                <a:cs typeface="Calibri"/>
              </a:rPr>
              <a:t>“Minimize writing by committee.”</a:t>
            </a:r>
          </a:p>
          <a:p>
            <a:pPr marL="342900" indent="-342900">
              <a:buFont typeface="Arial"/>
              <a:buChar char="•"/>
            </a:pPr>
            <a:r>
              <a:rPr lang="en-US" sz="2000">
                <a:cs typeface="Calibri"/>
              </a:rPr>
              <a:t>“Engage all constituencies.” </a:t>
            </a:r>
          </a:p>
          <a:p>
            <a:endParaRPr lang="en-US" sz="1900">
              <a:cs typeface="Calibri"/>
            </a:endParaRPr>
          </a:p>
          <a:p>
            <a:r>
              <a:rPr lang="en-US" sz="1900" b="1">
                <a:cs typeface="Calibri"/>
              </a:rPr>
              <a:t>The Accreditation Core team response:</a:t>
            </a:r>
          </a:p>
          <a:p>
            <a:pPr marL="285750" indent="-285750">
              <a:buFont typeface="Arial" panose="020B0604020202020204" pitchFamily="34" charset="0"/>
              <a:buChar char="•"/>
            </a:pPr>
            <a:r>
              <a:rPr lang="en-US" sz="2000">
                <a:cs typeface="Calibri"/>
              </a:rPr>
              <a:t>Small "weaving" teams.</a:t>
            </a:r>
          </a:p>
          <a:p>
            <a:pPr marL="285750" indent="-285750">
              <a:buFont typeface="Arial" panose="020B0604020202020204" pitchFamily="34" charset="0"/>
              <a:buChar char="•"/>
            </a:pPr>
            <a:r>
              <a:rPr lang="en-US" sz="2000">
                <a:cs typeface="Calibri"/>
              </a:rPr>
              <a:t>Inclusion of faculty, staff, students, and administrators on teams, where possible.</a:t>
            </a:r>
          </a:p>
          <a:p>
            <a:pPr marL="285750" indent="-285750">
              <a:buFont typeface="Arial" panose="020B0604020202020204" pitchFamily="34" charset="0"/>
              <a:buChar char="•"/>
            </a:pPr>
            <a:r>
              <a:rPr lang="en-US" sz="2000">
                <a:cs typeface="Calibri"/>
              </a:rPr>
              <a:t>Committee chairs with expertise relevant to specific areas.</a:t>
            </a:r>
          </a:p>
          <a:p>
            <a:pPr marL="285750" indent="-285750">
              <a:buFont typeface="Arial" panose="020B0604020202020204" pitchFamily="34" charset="0"/>
              <a:buChar char="•"/>
            </a:pPr>
            <a:r>
              <a:rPr lang="en-US" sz="2000">
                <a:cs typeface="Calibri"/>
              </a:rPr>
              <a:t>Core team liaisons who will assist with drafting, evidence location, and evidence cross-referencing.</a:t>
            </a:r>
          </a:p>
          <a:p>
            <a:pPr marL="285750" indent="-285750">
              <a:buFont typeface="Arial" panose="020B0604020202020204" pitchFamily="34" charset="0"/>
              <a:buChar char="•"/>
            </a:pPr>
            <a:endParaRPr lang="en-US">
              <a:cs typeface="Calibri"/>
            </a:endParaRPr>
          </a:p>
          <a:p>
            <a:endParaRPr lang="en-US" b="1">
              <a:cs typeface="Calibri"/>
            </a:endParaRPr>
          </a:p>
        </p:txBody>
      </p:sp>
    </p:spTree>
    <p:extLst>
      <p:ext uri="{BB962C8B-B14F-4D97-AF65-F5344CB8AC3E}">
        <p14:creationId xmlns:p14="http://schemas.microsoft.com/office/powerpoint/2010/main" val="1800075723"/>
      </p:ext>
    </p:extLst>
  </p:cSld>
  <p:clrMapOvr>
    <a:masterClrMapping/>
  </p:clrMapOvr>
</p:sld>
</file>

<file path=ppt/theme/theme1.xml><?xml version="1.0" encoding="utf-8"?>
<a:theme xmlns:a="http://schemas.openxmlformats.org/drawingml/2006/main" name="Making Templates Accessible">
  <a:themeElements>
    <a:clrScheme name="Mt. SAC 2018">
      <a:dk1>
        <a:sysClr val="windowText" lastClr="000000"/>
      </a:dk1>
      <a:lt1>
        <a:sysClr val="window" lastClr="FFFFFF"/>
      </a:lt1>
      <a:dk2>
        <a:srgbClr val="595959"/>
      </a:dk2>
      <a:lt2>
        <a:srgbClr val="EEECE1"/>
      </a:lt2>
      <a:accent1>
        <a:srgbClr val="4F81BD"/>
      </a:accent1>
      <a:accent2>
        <a:srgbClr val="C33D43"/>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ibility guide.potx" id="{709F6ED1-91B4-42EB-B205-04CA5CDF84DF}" vid="{41E99566-B948-45A3-A3EF-0F5CFCE3D0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Accessibility guide</Template>
  <TotalTime>7</TotalTime>
  <Words>1097</Words>
  <Application>Microsoft Macintosh PowerPoint</Application>
  <PresentationFormat>Widescreen</PresentationFormat>
  <Paragraphs>181</Paragraphs>
  <Slides>13</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Arial,Sans-Serif</vt:lpstr>
      <vt:lpstr>Calibri</vt:lpstr>
      <vt:lpstr>Calibri Light</vt:lpstr>
      <vt:lpstr>Making Templates Accessible</vt:lpstr>
      <vt:lpstr>Accreditation </vt:lpstr>
      <vt:lpstr>Weaving Our Stories</vt:lpstr>
      <vt:lpstr>The Accreditation Logo</vt:lpstr>
      <vt:lpstr> Accreditation Core Team </vt:lpstr>
      <vt:lpstr>Accreditation Steering Committee </vt:lpstr>
      <vt:lpstr>The Old Story..</vt:lpstr>
      <vt:lpstr>The Process still is...</vt:lpstr>
      <vt:lpstr>The New Story…</vt:lpstr>
      <vt:lpstr>The Next Steps…</vt:lpstr>
      <vt:lpstr>The Next Steps… The new process will be easier for each team! </vt:lpstr>
      <vt:lpstr>What will "Weaving Teams" do?</vt:lpstr>
      <vt:lpstr>Upcoming Training and Your Role…</vt:lpstr>
      <vt:lpstr>Do you want more information about how to get involved? </vt:lpstr>
    </vt:vector>
  </TitlesOfParts>
  <Company>Mt. San Antonio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Templates Accessible</dc:title>
  <dc:creator>Mai, Uyen</dc:creator>
  <cp:lastModifiedBy>George, Jeffrey</cp:lastModifiedBy>
  <cp:revision>2</cp:revision>
  <dcterms:created xsi:type="dcterms:W3CDTF">2018-01-26T20:40:34Z</dcterms:created>
  <dcterms:modified xsi:type="dcterms:W3CDTF">2022-05-17T23:19:58Z</dcterms:modified>
</cp:coreProperties>
</file>