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5"/>
  </p:notesMasterIdLst>
  <p:handoutMasterIdLst>
    <p:handoutMasterId r:id="rId26"/>
  </p:handoutMasterIdLst>
  <p:sldIdLst>
    <p:sldId id="256" r:id="rId3"/>
    <p:sldId id="287" r:id="rId4"/>
    <p:sldId id="293" r:id="rId5"/>
    <p:sldId id="294" r:id="rId6"/>
    <p:sldId id="302" r:id="rId7"/>
    <p:sldId id="300" r:id="rId8"/>
    <p:sldId id="303" r:id="rId9"/>
    <p:sldId id="297" r:id="rId10"/>
    <p:sldId id="304" r:id="rId11"/>
    <p:sldId id="305" r:id="rId12"/>
    <p:sldId id="262" r:id="rId13"/>
    <p:sldId id="257" r:id="rId14"/>
    <p:sldId id="259" r:id="rId15"/>
    <p:sldId id="264" r:id="rId16"/>
    <p:sldId id="260" r:id="rId17"/>
    <p:sldId id="265" r:id="rId18"/>
    <p:sldId id="266" r:id="rId19"/>
    <p:sldId id="261" r:id="rId20"/>
    <p:sldId id="268" r:id="rId21"/>
    <p:sldId id="263" r:id="rId22"/>
    <p:sldId id="269" r:id="rId23"/>
    <p:sldId id="2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Samantha Robertson" initials="S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B1D"/>
    <a:srgbClr val="D83B01"/>
    <a:srgbClr val="D7D7D7"/>
    <a:srgbClr val="C8C8C8"/>
    <a:srgbClr val="DD462F"/>
    <a:srgbClr val="0078D7"/>
    <a:srgbClr val="9BC9EF"/>
    <a:srgbClr val="898E8C"/>
    <a:srgbClr val="DFCCBE"/>
    <a:srgbClr val="D24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BBAC0-4A4B-4E62-ABE5-F9E007CD3511}" v="421" dt="2022-05-11T00:21:34.589"/>
  </p1510:revLst>
</p1510:revInfo>
</file>

<file path=ppt/tableStyles.xml><?xml version="1.0" encoding="utf-8"?>
<a:tblStyleLst xmlns:a="http://schemas.openxmlformats.org/drawingml/2006/main" def="{0E3FDE45-AF77-4B5C-9715-49D594BDF05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60" y="84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0C2BBAC0-4A4B-4E62-ABE5-F9E007CD3511}"/>
    <pc:docChg chg="modSld">
      <pc:chgData name="Maldonado-Greenlee, Lianne" userId="525c7285-978f-4548-9cbc-4ce7672adacf" providerId="ADAL" clId="{0C2BBAC0-4A4B-4E62-ABE5-F9E007CD3511}" dt="2022-05-11T00:22:17.240" v="680" actId="962"/>
      <pc:docMkLst>
        <pc:docMk/>
      </pc:docMkLst>
      <pc:sldChg chg="modSp">
        <pc:chgData name="Maldonado-Greenlee, Lianne" userId="525c7285-978f-4548-9cbc-4ce7672adacf" providerId="ADAL" clId="{0C2BBAC0-4A4B-4E62-ABE5-F9E007CD3511}" dt="2022-05-11T00:18:48.093" v="269" actId="962"/>
        <pc:sldMkLst>
          <pc:docMk/>
          <pc:sldMk cId="3975501323" sldId="257"/>
        </pc:sldMkLst>
        <pc:picChg chg="mod">
          <ac:chgData name="Maldonado-Greenlee, Lianne" userId="525c7285-978f-4548-9cbc-4ce7672adacf" providerId="ADAL" clId="{0C2BBAC0-4A4B-4E62-ABE5-F9E007CD3511}" dt="2022-05-11T00:18:48.093" v="269" actId="962"/>
          <ac:picMkLst>
            <pc:docMk/>
            <pc:sldMk cId="3975501323" sldId="257"/>
            <ac:picMk id="1026" creationId="{54C29D2C-09B9-634C-B333-E53E65E73B06}"/>
          </ac:picMkLst>
        </pc:picChg>
      </pc:sldChg>
      <pc:sldChg chg="modSp">
        <pc:chgData name="Maldonado-Greenlee, Lianne" userId="525c7285-978f-4548-9cbc-4ce7672adacf" providerId="ADAL" clId="{0C2BBAC0-4A4B-4E62-ABE5-F9E007CD3511}" dt="2022-05-11T00:19:17.833" v="313" actId="962"/>
        <pc:sldMkLst>
          <pc:docMk/>
          <pc:sldMk cId="2873923784" sldId="260"/>
        </pc:sldMkLst>
        <pc:picChg chg="mod">
          <ac:chgData name="Maldonado-Greenlee, Lianne" userId="525c7285-978f-4548-9cbc-4ce7672adacf" providerId="ADAL" clId="{0C2BBAC0-4A4B-4E62-ABE5-F9E007CD3511}" dt="2022-05-11T00:19:17.833" v="313" actId="962"/>
          <ac:picMkLst>
            <pc:docMk/>
            <pc:sldMk cId="2873923784" sldId="260"/>
            <ac:picMk id="3074" creationId="{FDCD779A-4DAC-004A-855A-5822EB5C5723}"/>
          </ac:picMkLst>
        </pc:picChg>
      </pc:sldChg>
      <pc:sldChg chg="modSp">
        <pc:chgData name="Maldonado-Greenlee, Lianne" userId="525c7285-978f-4548-9cbc-4ce7672adacf" providerId="ADAL" clId="{0C2BBAC0-4A4B-4E62-ABE5-F9E007CD3511}" dt="2022-05-11T00:19:58.349" v="493" actId="962"/>
        <pc:sldMkLst>
          <pc:docMk/>
          <pc:sldMk cId="3807361648" sldId="261"/>
        </pc:sldMkLst>
        <pc:picChg chg="mod">
          <ac:chgData name="Maldonado-Greenlee, Lianne" userId="525c7285-978f-4548-9cbc-4ce7672adacf" providerId="ADAL" clId="{0C2BBAC0-4A4B-4E62-ABE5-F9E007CD3511}" dt="2022-05-11T00:19:58.349" v="493" actId="962"/>
          <ac:picMkLst>
            <pc:docMk/>
            <pc:sldMk cId="3807361648" sldId="261"/>
            <ac:picMk id="4098" creationId="{872AA22C-A7E6-0946-AD9D-F613A1BFDE8E}"/>
          </ac:picMkLst>
        </pc:picChg>
      </pc:sldChg>
      <pc:sldChg chg="modSp">
        <pc:chgData name="Maldonado-Greenlee, Lianne" userId="525c7285-978f-4548-9cbc-4ce7672adacf" providerId="ADAL" clId="{0C2BBAC0-4A4B-4E62-ABE5-F9E007CD3511}" dt="2022-05-11T00:18:38.093" v="201" actId="962"/>
        <pc:sldMkLst>
          <pc:docMk/>
          <pc:sldMk cId="4061008835" sldId="262"/>
        </pc:sldMkLst>
        <pc:picChg chg="mod">
          <ac:chgData name="Maldonado-Greenlee, Lianne" userId="525c7285-978f-4548-9cbc-4ce7672adacf" providerId="ADAL" clId="{0C2BBAC0-4A4B-4E62-ABE5-F9E007CD3511}" dt="2022-05-11T00:18:38.093" v="201" actId="962"/>
          <ac:picMkLst>
            <pc:docMk/>
            <pc:sldMk cId="4061008835" sldId="262"/>
            <ac:picMk id="5122" creationId="{5D2347DD-3F1E-5447-927D-7E4551696C6E}"/>
          </ac:picMkLst>
        </pc:picChg>
      </pc:sldChg>
      <pc:sldChg chg="modSp">
        <pc:chgData name="Maldonado-Greenlee, Lianne" userId="525c7285-978f-4548-9cbc-4ce7672adacf" providerId="ADAL" clId="{0C2BBAC0-4A4B-4E62-ABE5-F9E007CD3511}" dt="2022-05-11T00:20:10.698" v="549" actId="962"/>
        <pc:sldMkLst>
          <pc:docMk/>
          <pc:sldMk cId="2679596708" sldId="263"/>
        </pc:sldMkLst>
        <pc:picChg chg="mod">
          <ac:chgData name="Maldonado-Greenlee, Lianne" userId="525c7285-978f-4548-9cbc-4ce7672adacf" providerId="ADAL" clId="{0C2BBAC0-4A4B-4E62-ABE5-F9E007CD3511}" dt="2022-05-11T00:20:10.698" v="549" actId="962"/>
          <ac:picMkLst>
            <pc:docMk/>
            <pc:sldMk cId="2679596708" sldId="263"/>
            <ac:picMk id="6146" creationId="{5D1CCCA1-0E59-6349-AD6B-D4217C291690}"/>
          </ac:picMkLst>
        </pc:picChg>
      </pc:sldChg>
      <pc:sldChg chg="modSp mod">
        <pc:chgData name="Maldonado-Greenlee, Lianne" userId="525c7285-978f-4548-9cbc-4ce7672adacf" providerId="ADAL" clId="{0C2BBAC0-4A4B-4E62-ABE5-F9E007CD3511}" dt="2022-05-11T00:21:23.839" v="553" actId="962"/>
        <pc:sldMkLst>
          <pc:docMk/>
          <pc:sldMk cId="850151888" sldId="264"/>
        </pc:sldMkLst>
        <pc:spChg chg="mod">
          <ac:chgData name="Maldonado-Greenlee, Lianne" userId="525c7285-978f-4548-9cbc-4ce7672adacf" providerId="ADAL" clId="{0C2BBAC0-4A4B-4E62-ABE5-F9E007CD3511}" dt="2022-05-11T00:20:43.049" v="551" actId="962"/>
          <ac:spMkLst>
            <pc:docMk/>
            <pc:sldMk cId="850151888" sldId="264"/>
            <ac:spMk id="7174" creationId="{FC7E093C-1109-4E34-B4BB-DAE6E8F382EF}"/>
          </ac:spMkLst>
        </pc:spChg>
        <pc:picChg chg="mod">
          <ac:chgData name="Maldonado-Greenlee, Lianne" userId="525c7285-978f-4548-9cbc-4ce7672adacf" providerId="ADAL" clId="{0C2BBAC0-4A4B-4E62-ABE5-F9E007CD3511}" dt="2022-05-11T00:21:23.839" v="553" actId="962"/>
          <ac:picMkLst>
            <pc:docMk/>
            <pc:sldMk cId="850151888" sldId="264"/>
            <ac:picMk id="7170" creationId="{19A4F48B-FBCC-BF44-B90B-0A399915D3A2}"/>
          </ac:picMkLst>
        </pc:picChg>
      </pc:sldChg>
      <pc:sldChg chg="modSp">
        <pc:chgData name="Maldonado-Greenlee, Lianne" userId="525c7285-978f-4548-9cbc-4ce7672adacf" providerId="ADAL" clId="{0C2BBAC0-4A4B-4E62-ABE5-F9E007CD3511}" dt="2022-05-11T00:21:34.589" v="554" actId="13244"/>
        <pc:sldMkLst>
          <pc:docMk/>
          <pc:sldMk cId="335543604" sldId="265"/>
        </pc:sldMkLst>
        <pc:picChg chg="mod">
          <ac:chgData name="Maldonado-Greenlee, Lianne" userId="525c7285-978f-4548-9cbc-4ce7672adacf" providerId="ADAL" clId="{0C2BBAC0-4A4B-4E62-ABE5-F9E007CD3511}" dt="2022-05-11T00:21:34.589" v="554" actId="13244"/>
          <ac:picMkLst>
            <pc:docMk/>
            <pc:sldMk cId="335543604" sldId="265"/>
            <ac:picMk id="8194" creationId="{73C7AF52-CBFA-B44A-AAE7-8D6C37D0D709}"/>
          </ac:picMkLst>
        </pc:picChg>
      </pc:sldChg>
      <pc:sldChg chg="modSp mod">
        <pc:chgData name="Maldonado-Greenlee, Lianne" userId="525c7285-978f-4548-9cbc-4ce7672adacf" providerId="ADAL" clId="{0C2BBAC0-4A4B-4E62-ABE5-F9E007CD3511}" dt="2022-05-11T00:17:17.403" v="127" actId="962"/>
        <pc:sldMkLst>
          <pc:docMk/>
          <pc:sldMk cId="365367389" sldId="293"/>
        </pc:sldMkLst>
        <pc:picChg chg="mod">
          <ac:chgData name="Maldonado-Greenlee, Lianne" userId="525c7285-978f-4548-9cbc-4ce7672adacf" providerId="ADAL" clId="{0C2BBAC0-4A4B-4E62-ABE5-F9E007CD3511}" dt="2022-05-11T00:17:17.403" v="127" actId="962"/>
          <ac:picMkLst>
            <pc:docMk/>
            <pc:sldMk cId="365367389" sldId="293"/>
            <ac:picMk id="4" creationId="{F764844D-1DE0-6B40-9740-1E4BD631139D}"/>
          </ac:picMkLst>
        </pc:picChg>
      </pc:sldChg>
      <pc:sldChg chg="modSp mod">
        <pc:chgData name="Maldonado-Greenlee, Lianne" userId="525c7285-978f-4548-9cbc-4ce7672adacf" providerId="ADAL" clId="{0C2BBAC0-4A4B-4E62-ABE5-F9E007CD3511}" dt="2022-05-11T00:21:59.008" v="600" actId="962"/>
        <pc:sldMkLst>
          <pc:docMk/>
          <pc:sldMk cId="1759441703" sldId="297"/>
        </pc:sldMkLst>
        <pc:picChg chg="mod">
          <ac:chgData name="Maldonado-Greenlee, Lianne" userId="525c7285-978f-4548-9cbc-4ce7672adacf" providerId="ADAL" clId="{0C2BBAC0-4A4B-4E62-ABE5-F9E007CD3511}" dt="2022-05-11T00:21:59.008" v="600" actId="962"/>
          <ac:picMkLst>
            <pc:docMk/>
            <pc:sldMk cId="1759441703" sldId="297"/>
            <ac:picMk id="4" creationId="{03498BE8-1E68-4584-B512-5D5B249C3809}"/>
          </ac:picMkLst>
        </pc:picChg>
      </pc:sldChg>
      <pc:sldChg chg="modSp">
        <pc:chgData name="Maldonado-Greenlee, Lianne" userId="525c7285-978f-4548-9cbc-4ce7672adacf" providerId="ADAL" clId="{0C2BBAC0-4A4B-4E62-ABE5-F9E007CD3511}" dt="2022-05-11T00:18:19.895" v="133" actId="962"/>
        <pc:sldMkLst>
          <pc:docMk/>
          <pc:sldMk cId="3326016484" sldId="300"/>
        </pc:sldMkLst>
        <pc:graphicFrameChg chg="mod">
          <ac:chgData name="Maldonado-Greenlee, Lianne" userId="525c7285-978f-4548-9cbc-4ce7672adacf" providerId="ADAL" clId="{0C2BBAC0-4A4B-4E62-ABE5-F9E007CD3511}" dt="2022-05-11T00:18:19.895" v="133" actId="962"/>
          <ac:graphicFrameMkLst>
            <pc:docMk/>
            <pc:sldMk cId="3326016484" sldId="300"/>
            <ac:graphicFrameMk id="11" creationId="{1958DBC2-5186-41BB-9FA6-C954E643C6E1}"/>
          </ac:graphicFrameMkLst>
        </pc:graphicFrameChg>
      </pc:sldChg>
      <pc:sldChg chg="modSp mod">
        <pc:chgData name="Maldonado-Greenlee, Lianne" userId="525c7285-978f-4548-9cbc-4ce7672adacf" providerId="ADAL" clId="{0C2BBAC0-4A4B-4E62-ABE5-F9E007CD3511}" dt="2022-05-11T00:22:17.240" v="680" actId="962"/>
        <pc:sldMkLst>
          <pc:docMk/>
          <pc:sldMk cId="699268845" sldId="304"/>
        </pc:sldMkLst>
        <pc:picChg chg="mod ord">
          <ac:chgData name="Maldonado-Greenlee, Lianne" userId="525c7285-978f-4548-9cbc-4ce7672adacf" providerId="ADAL" clId="{0C2BBAC0-4A4B-4E62-ABE5-F9E007CD3511}" dt="2022-05-11T00:22:17.240" v="680" actId="962"/>
          <ac:picMkLst>
            <pc:docMk/>
            <pc:sldMk cId="699268845" sldId="304"/>
            <ac:picMk id="2" creationId="{709E2EC8-5AD2-4BD9-8313-438ED5302A8D}"/>
          </ac:picMkLst>
        </pc:picChg>
      </pc:sldChg>
      <pc:sldChg chg="modSp mod">
        <pc:chgData name="Maldonado-Greenlee, Lianne" userId="525c7285-978f-4548-9cbc-4ce7672adacf" providerId="ADAL" clId="{0C2BBAC0-4A4B-4E62-ABE5-F9E007CD3511}" dt="2022-05-11T00:18:02.253" v="131" actId="962"/>
        <pc:sldMkLst>
          <pc:docMk/>
          <pc:sldMk cId="3982425635" sldId="305"/>
        </pc:sldMkLst>
        <pc:picChg chg="mod">
          <ac:chgData name="Maldonado-Greenlee, Lianne" userId="525c7285-978f-4548-9cbc-4ce7672adacf" providerId="ADAL" clId="{0C2BBAC0-4A4B-4E62-ABE5-F9E007CD3511}" dt="2022-05-11T00:18:02.253" v="131" actId="962"/>
          <ac:picMkLst>
            <pc:docMk/>
            <pc:sldMk cId="3982425635" sldId="305"/>
            <ac:picMk id="4" creationId="{6D3331FE-E726-8140-81B7-6CDA592575F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082BE-6377-4A8B-BF69-28D364C24B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83C2B1B-C077-4F8E-835C-FD724F2E9159}">
      <dgm:prSet/>
      <dgm:spPr/>
      <dgm:t>
        <a:bodyPr/>
        <a:lstStyle/>
        <a:p>
          <a:r>
            <a:rPr lang="en-US" b="1" dirty="0"/>
            <a:t>What the ACCJC Accreditation Process is now...</a:t>
          </a:r>
          <a:endParaRPr lang="en-US" dirty="0"/>
        </a:p>
      </dgm:t>
      <dgm:extLst>
        <a:ext uri="{E40237B7-FDA0-4F09-8148-C483321AD2D9}">
          <dgm14:cNvPr xmlns:dgm14="http://schemas.microsoft.com/office/drawing/2010/diagram" id="0" name="" descr="What the ACCJC Accreditation Process is now...&#10; Streamlined ISER (approximately 200 pages).&#10; Best evidence -- not all evidence.&#10; Growth mindset approach to the process.&#10; It is a formative – summative process. &#10; Process happens over three semesters, Spring, Fall, Spring.&#10; The new process is meant to eliminate the &quot;Gotcha!&quot; And surprise.&#10; Core inquiries inform the triangulation of evidence for reviewers.&#10; A small visting team will conduct a Focused Site Visit on Core Inquiries.&#10;"/>
        </a:ext>
      </dgm:extLst>
    </dgm:pt>
    <dgm:pt modelId="{8F3307A3-859F-41A6-B0AF-B78D96FD804F}" type="parTrans" cxnId="{C6050A7E-FAA1-489B-ADA0-BC596231D5B7}">
      <dgm:prSet/>
      <dgm:spPr/>
      <dgm:t>
        <a:bodyPr/>
        <a:lstStyle/>
        <a:p>
          <a:endParaRPr lang="en-US"/>
        </a:p>
      </dgm:t>
    </dgm:pt>
    <dgm:pt modelId="{31DCC680-A026-40C5-A348-5B0C8005DD43}" type="sibTrans" cxnId="{C6050A7E-FAA1-489B-ADA0-BC596231D5B7}">
      <dgm:prSet/>
      <dgm:spPr/>
      <dgm:t>
        <a:bodyPr/>
        <a:lstStyle/>
        <a:p>
          <a:endParaRPr lang="en-US"/>
        </a:p>
      </dgm:t>
    </dgm:pt>
    <dgm:pt modelId="{EC5377E9-67FA-49C7-A02D-1ED333F25CF6}">
      <dgm:prSet/>
      <dgm:spPr/>
      <dgm:t>
        <a:bodyPr/>
        <a:lstStyle/>
        <a:p>
          <a:r>
            <a:rPr lang="en-US" dirty="0"/>
            <a:t>Streamlined ISER (approximately 200 pages).</a:t>
          </a:r>
        </a:p>
      </dgm:t>
    </dgm:pt>
    <dgm:pt modelId="{CD9DA9B5-0A4C-46F3-AD35-40563C4D8A41}" type="parTrans" cxnId="{20E5C6A2-3131-42F1-B917-DDE861CF0AFC}">
      <dgm:prSet/>
      <dgm:spPr/>
      <dgm:t>
        <a:bodyPr/>
        <a:lstStyle/>
        <a:p>
          <a:endParaRPr lang="en-US"/>
        </a:p>
      </dgm:t>
    </dgm:pt>
    <dgm:pt modelId="{A2EA7E5E-10B6-4F14-90B9-307AE380EE4C}" type="sibTrans" cxnId="{20E5C6A2-3131-42F1-B917-DDE861CF0AFC}">
      <dgm:prSet/>
      <dgm:spPr/>
      <dgm:t>
        <a:bodyPr/>
        <a:lstStyle/>
        <a:p>
          <a:endParaRPr lang="en-US"/>
        </a:p>
      </dgm:t>
    </dgm:pt>
    <dgm:pt modelId="{1A0B6A63-03A3-42B5-819F-E02979B7576D}">
      <dgm:prSet/>
      <dgm:spPr/>
      <dgm:t>
        <a:bodyPr/>
        <a:lstStyle/>
        <a:p>
          <a:r>
            <a:rPr lang="en-US" dirty="0"/>
            <a:t>Best evidence -- not all evidence.</a:t>
          </a:r>
        </a:p>
      </dgm:t>
    </dgm:pt>
    <dgm:pt modelId="{D51BDB59-F178-413E-B93E-5A21652ABE8A}" type="parTrans" cxnId="{421AD77B-EB60-46DE-B981-4E03270DBA08}">
      <dgm:prSet/>
      <dgm:spPr/>
      <dgm:t>
        <a:bodyPr/>
        <a:lstStyle/>
        <a:p>
          <a:endParaRPr lang="en-US"/>
        </a:p>
      </dgm:t>
    </dgm:pt>
    <dgm:pt modelId="{3C281D81-E38E-42C2-830A-A727927AB325}" type="sibTrans" cxnId="{421AD77B-EB60-46DE-B981-4E03270DBA08}">
      <dgm:prSet/>
      <dgm:spPr/>
      <dgm:t>
        <a:bodyPr/>
        <a:lstStyle/>
        <a:p>
          <a:endParaRPr lang="en-US"/>
        </a:p>
      </dgm:t>
    </dgm:pt>
    <dgm:pt modelId="{5442E20E-06DB-457F-814C-039DF2ACFFAD}">
      <dgm:prSet/>
      <dgm:spPr/>
      <dgm:t>
        <a:bodyPr/>
        <a:lstStyle/>
        <a:p>
          <a:r>
            <a:rPr lang="en-US" dirty="0"/>
            <a:t>Growth mindset approach to the process.</a:t>
          </a:r>
        </a:p>
      </dgm:t>
    </dgm:pt>
    <dgm:pt modelId="{1C6B818B-5A5E-44CB-9814-DF8C7ADFA6CB}" type="parTrans" cxnId="{E0984E36-33CE-4150-87DD-41E288CF19ED}">
      <dgm:prSet/>
      <dgm:spPr/>
      <dgm:t>
        <a:bodyPr/>
        <a:lstStyle/>
        <a:p>
          <a:endParaRPr lang="en-US"/>
        </a:p>
      </dgm:t>
    </dgm:pt>
    <dgm:pt modelId="{C95A73BD-3055-4D60-A6C2-0A1E618C24E6}" type="sibTrans" cxnId="{E0984E36-33CE-4150-87DD-41E288CF19ED}">
      <dgm:prSet/>
      <dgm:spPr/>
      <dgm:t>
        <a:bodyPr/>
        <a:lstStyle/>
        <a:p>
          <a:endParaRPr lang="en-US"/>
        </a:p>
      </dgm:t>
    </dgm:pt>
    <dgm:pt modelId="{03E3655C-6199-42C6-A53E-9560693070B1}">
      <dgm:prSet/>
      <dgm:spPr/>
      <dgm:t>
        <a:bodyPr/>
        <a:lstStyle/>
        <a:p>
          <a:r>
            <a:rPr lang="en-US" dirty="0"/>
            <a:t>It is a formative – summative process. </a:t>
          </a:r>
        </a:p>
      </dgm:t>
    </dgm:pt>
    <dgm:pt modelId="{AAA95CB5-FE20-4A32-9F6A-5CF3C4A036A2}" type="parTrans" cxnId="{FA884C92-2C7B-412C-8F3F-E9695250B138}">
      <dgm:prSet/>
      <dgm:spPr/>
      <dgm:t>
        <a:bodyPr/>
        <a:lstStyle/>
        <a:p>
          <a:endParaRPr lang="en-US"/>
        </a:p>
      </dgm:t>
    </dgm:pt>
    <dgm:pt modelId="{4E9EEDBA-92FC-4BEE-8BED-29001D169243}" type="sibTrans" cxnId="{FA884C92-2C7B-412C-8F3F-E9695250B138}">
      <dgm:prSet/>
      <dgm:spPr/>
      <dgm:t>
        <a:bodyPr/>
        <a:lstStyle/>
        <a:p>
          <a:endParaRPr lang="en-US"/>
        </a:p>
      </dgm:t>
    </dgm:pt>
    <dgm:pt modelId="{90095720-F9F5-4BCF-8245-291456B906A3}">
      <dgm:prSet/>
      <dgm:spPr/>
      <dgm:t>
        <a:bodyPr/>
        <a:lstStyle/>
        <a:p>
          <a:r>
            <a:rPr lang="en-US" dirty="0"/>
            <a:t>Process happens over three semesters, Spring, Fall, Spring.</a:t>
          </a:r>
        </a:p>
      </dgm:t>
    </dgm:pt>
    <dgm:pt modelId="{A61B14BB-F922-4B44-B943-A2A203B41985}" type="parTrans" cxnId="{35428DEF-7214-422F-BDDA-86108CB55F8D}">
      <dgm:prSet/>
      <dgm:spPr/>
      <dgm:t>
        <a:bodyPr/>
        <a:lstStyle/>
        <a:p>
          <a:endParaRPr lang="en-US"/>
        </a:p>
      </dgm:t>
    </dgm:pt>
    <dgm:pt modelId="{793C82F2-C6EC-4DC1-A28F-9FB646D2508E}" type="sibTrans" cxnId="{35428DEF-7214-422F-BDDA-86108CB55F8D}">
      <dgm:prSet/>
      <dgm:spPr/>
      <dgm:t>
        <a:bodyPr/>
        <a:lstStyle/>
        <a:p>
          <a:endParaRPr lang="en-US"/>
        </a:p>
      </dgm:t>
    </dgm:pt>
    <dgm:pt modelId="{C6F3017F-5F8C-4353-B9CD-6CC6D1AAAEEB}">
      <dgm:prSet/>
      <dgm:spPr/>
      <dgm:t>
        <a:bodyPr/>
        <a:lstStyle/>
        <a:p>
          <a:r>
            <a:rPr lang="en-US" dirty="0"/>
            <a:t>The new process is meant to eliminate the "Gotcha!" And surprise.</a:t>
          </a:r>
        </a:p>
      </dgm:t>
    </dgm:pt>
    <dgm:pt modelId="{0995CE3E-4C19-4E9D-84B7-E9410DFE513F}" type="parTrans" cxnId="{E0A8ECAF-BF91-4BDC-A578-1170F3E40DB5}">
      <dgm:prSet/>
      <dgm:spPr/>
      <dgm:t>
        <a:bodyPr/>
        <a:lstStyle/>
        <a:p>
          <a:endParaRPr lang="en-US"/>
        </a:p>
      </dgm:t>
    </dgm:pt>
    <dgm:pt modelId="{E5735C8B-CBD8-43EC-9229-08BDFA647F96}" type="sibTrans" cxnId="{E0A8ECAF-BF91-4BDC-A578-1170F3E40DB5}">
      <dgm:prSet/>
      <dgm:spPr/>
      <dgm:t>
        <a:bodyPr/>
        <a:lstStyle/>
        <a:p>
          <a:endParaRPr lang="en-US"/>
        </a:p>
      </dgm:t>
    </dgm:pt>
    <dgm:pt modelId="{1240BA0B-32A8-4184-ACC0-6C13E7702E00}">
      <dgm:prSet/>
      <dgm:spPr/>
      <dgm:t>
        <a:bodyPr/>
        <a:lstStyle/>
        <a:p>
          <a:r>
            <a:rPr lang="en-US" dirty="0"/>
            <a:t>Core inquiries inform the triangulation of evidence for reviewers.</a:t>
          </a:r>
        </a:p>
      </dgm:t>
    </dgm:pt>
    <dgm:pt modelId="{155F60F1-0C63-4EF9-B775-FB147E1AF951}" type="parTrans" cxnId="{0E1FDA48-ECE7-4795-A91D-A4D5358FDE43}">
      <dgm:prSet/>
      <dgm:spPr/>
      <dgm:t>
        <a:bodyPr/>
        <a:lstStyle/>
        <a:p>
          <a:endParaRPr lang="en-US"/>
        </a:p>
      </dgm:t>
    </dgm:pt>
    <dgm:pt modelId="{5B72ECFC-4E99-4A1A-A04E-3452852777AD}" type="sibTrans" cxnId="{0E1FDA48-ECE7-4795-A91D-A4D5358FDE43}">
      <dgm:prSet/>
      <dgm:spPr/>
      <dgm:t>
        <a:bodyPr/>
        <a:lstStyle/>
        <a:p>
          <a:endParaRPr lang="en-US"/>
        </a:p>
      </dgm:t>
    </dgm:pt>
    <dgm:pt modelId="{F6828FF4-55AF-4222-BBBF-EFC77E9B4819}">
      <dgm:prSet/>
      <dgm:spPr/>
      <dgm:t>
        <a:bodyPr/>
        <a:lstStyle/>
        <a:p>
          <a:r>
            <a:rPr lang="en-US" dirty="0"/>
            <a:t>A small </a:t>
          </a:r>
          <a:r>
            <a:rPr lang="en-US" dirty="0" err="1"/>
            <a:t>visting</a:t>
          </a:r>
          <a:r>
            <a:rPr lang="en-US" dirty="0"/>
            <a:t> team will conduct a Focused Site Visit on Core Inquiries.</a:t>
          </a:r>
        </a:p>
      </dgm:t>
    </dgm:pt>
    <dgm:pt modelId="{126E83C8-F3B7-46FC-82EA-A432CAEE7511}" type="parTrans" cxnId="{C8C318B0-B124-4B82-89DF-B93C97C27F59}">
      <dgm:prSet/>
      <dgm:spPr/>
      <dgm:t>
        <a:bodyPr/>
        <a:lstStyle/>
        <a:p>
          <a:endParaRPr lang="en-US"/>
        </a:p>
      </dgm:t>
    </dgm:pt>
    <dgm:pt modelId="{66AEF885-F91E-4F84-B839-F0D41DD916FE}" type="sibTrans" cxnId="{C8C318B0-B124-4B82-89DF-B93C97C27F59}">
      <dgm:prSet/>
      <dgm:spPr/>
      <dgm:t>
        <a:bodyPr/>
        <a:lstStyle/>
        <a:p>
          <a:endParaRPr lang="en-US"/>
        </a:p>
      </dgm:t>
    </dgm:pt>
    <dgm:pt modelId="{6C39DFC4-EBA8-44BA-BD8E-72802B258224}" type="pres">
      <dgm:prSet presAssocID="{BC1082BE-6377-4A8B-BF69-28D364C24B66}" presName="diagram" presStyleCnt="0">
        <dgm:presLayoutVars>
          <dgm:dir/>
          <dgm:resizeHandles val="exact"/>
        </dgm:presLayoutVars>
      </dgm:prSet>
      <dgm:spPr/>
    </dgm:pt>
    <dgm:pt modelId="{FB2C138A-B057-418A-AFD7-5A857C5F5091}" type="pres">
      <dgm:prSet presAssocID="{483C2B1B-C077-4F8E-835C-FD724F2E9159}" presName="node" presStyleLbl="node1" presStyleIdx="0" presStyleCnt="1">
        <dgm:presLayoutVars>
          <dgm:bulletEnabled val="1"/>
        </dgm:presLayoutVars>
      </dgm:prSet>
      <dgm:spPr/>
    </dgm:pt>
  </dgm:ptLst>
  <dgm:cxnLst>
    <dgm:cxn modelId="{53B6DA02-BEB7-4528-A9CD-3D60DD0FE09D}" type="presOf" srcId="{C6F3017F-5F8C-4353-B9CD-6CC6D1AAAEEB}" destId="{FB2C138A-B057-418A-AFD7-5A857C5F5091}" srcOrd="0" destOrd="6" presId="urn:microsoft.com/office/officeart/2005/8/layout/default"/>
    <dgm:cxn modelId="{81AE4F15-6E38-4E42-AAD8-96CF029DD35C}" type="presOf" srcId="{F6828FF4-55AF-4222-BBBF-EFC77E9B4819}" destId="{FB2C138A-B057-418A-AFD7-5A857C5F5091}" srcOrd="0" destOrd="8" presId="urn:microsoft.com/office/officeart/2005/8/layout/default"/>
    <dgm:cxn modelId="{90A07916-A7DF-4985-AB7B-D287DD7B9EA3}" type="presOf" srcId="{1A0B6A63-03A3-42B5-819F-E02979B7576D}" destId="{FB2C138A-B057-418A-AFD7-5A857C5F5091}" srcOrd="0" destOrd="2" presId="urn:microsoft.com/office/officeart/2005/8/layout/default"/>
    <dgm:cxn modelId="{B6849619-CB9E-4A12-AF00-E950D4D13451}" type="presOf" srcId="{EC5377E9-67FA-49C7-A02D-1ED333F25CF6}" destId="{FB2C138A-B057-418A-AFD7-5A857C5F5091}" srcOrd="0" destOrd="1" presId="urn:microsoft.com/office/officeart/2005/8/layout/default"/>
    <dgm:cxn modelId="{18922220-D789-4436-B424-DD60B7EC33FF}" type="presOf" srcId="{483C2B1B-C077-4F8E-835C-FD724F2E9159}" destId="{FB2C138A-B057-418A-AFD7-5A857C5F5091}" srcOrd="0" destOrd="0" presId="urn:microsoft.com/office/officeart/2005/8/layout/default"/>
    <dgm:cxn modelId="{26EBD435-6DAA-46E9-BECE-9781FF529499}" type="presOf" srcId="{5442E20E-06DB-457F-814C-039DF2ACFFAD}" destId="{FB2C138A-B057-418A-AFD7-5A857C5F5091}" srcOrd="0" destOrd="3" presId="urn:microsoft.com/office/officeart/2005/8/layout/default"/>
    <dgm:cxn modelId="{E0984E36-33CE-4150-87DD-41E288CF19ED}" srcId="{483C2B1B-C077-4F8E-835C-FD724F2E9159}" destId="{5442E20E-06DB-457F-814C-039DF2ACFFAD}" srcOrd="2" destOrd="0" parTransId="{1C6B818B-5A5E-44CB-9814-DF8C7ADFA6CB}" sibTransId="{C95A73BD-3055-4D60-A6C2-0A1E618C24E6}"/>
    <dgm:cxn modelId="{0E1FDA48-ECE7-4795-A91D-A4D5358FDE43}" srcId="{483C2B1B-C077-4F8E-835C-FD724F2E9159}" destId="{1240BA0B-32A8-4184-ACC0-6C13E7702E00}" srcOrd="6" destOrd="0" parTransId="{155F60F1-0C63-4EF9-B775-FB147E1AF951}" sibTransId="{5B72ECFC-4E99-4A1A-A04E-3452852777AD}"/>
    <dgm:cxn modelId="{15A66559-59CE-4D4D-95E4-A9EB5BD1C868}" type="presOf" srcId="{BC1082BE-6377-4A8B-BF69-28D364C24B66}" destId="{6C39DFC4-EBA8-44BA-BD8E-72802B258224}" srcOrd="0" destOrd="0" presId="urn:microsoft.com/office/officeart/2005/8/layout/default"/>
    <dgm:cxn modelId="{421AD77B-EB60-46DE-B981-4E03270DBA08}" srcId="{483C2B1B-C077-4F8E-835C-FD724F2E9159}" destId="{1A0B6A63-03A3-42B5-819F-E02979B7576D}" srcOrd="1" destOrd="0" parTransId="{D51BDB59-F178-413E-B93E-5A21652ABE8A}" sibTransId="{3C281D81-E38E-42C2-830A-A727927AB325}"/>
    <dgm:cxn modelId="{C6050A7E-FAA1-489B-ADA0-BC596231D5B7}" srcId="{BC1082BE-6377-4A8B-BF69-28D364C24B66}" destId="{483C2B1B-C077-4F8E-835C-FD724F2E9159}" srcOrd="0" destOrd="0" parTransId="{8F3307A3-859F-41A6-B0AF-B78D96FD804F}" sibTransId="{31DCC680-A026-40C5-A348-5B0C8005DD43}"/>
    <dgm:cxn modelId="{FA884C92-2C7B-412C-8F3F-E9695250B138}" srcId="{483C2B1B-C077-4F8E-835C-FD724F2E9159}" destId="{03E3655C-6199-42C6-A53E-9560693070B1}" srcOrd="3" destOrd="0" parTransId="{AAA95CB5-FE20-4A32-9F6A-5CF3C4A036A2}" sibTransId="{4E9EEDBA-92FC-4BEE-8BED-29001D169243}"/>
    <dgm:cxn modelId="{6E14059C-60ED-4F96-B333-721F040B845F}" type="presOf" srcId="{90095720-F9F5-4BCF-8245-291456B906A3}" destId="{FB2C138A-B057-418A-AFD7-5A857C5F5091}" srcOrd="0" destOrd="5" presId="urn:microsoft.com/office/officeart/2005/8/layout/default"/>
    <dgm:cxn modelId="{20E5C6A2-3131-42F1-B917-DDE861CF0AFC}" srcId="{483C2B1B-C077-4F8E-835C-FD724F2E9159}" destId="{EC5377E9-67FA-49C7-A02D-1ED333F25CF6}" srcOrd="0" destOrd="0" parTransId="{CD9DA9B5-0A4C-46F3-AD35-40563C4D8A41}" sibTransId="{A2EA7E5E-10B6-4F14-90B9-307AE380EE4C}"/>
    <dgm:cxn modelId="{E0A8ECAF-BF91-4BDC-A578-1170F3E40DB5}" srcId="{483C2B1B-C077-4F8E-835C-FD724F2E9159}" destId="{C6F3017F-5F8C-4353-B9CD-6CC6D1AAAEEB}" srcOrd="5" destOrd="0" parTransId="{0995CE3E-4C19-4E9D-84B7-E9410DFE513F}" sibTransId="{E5735C8B-CBD8-43EC-9229-08BDFA647F96}"/>
    <dgm:cxn modelId="{C8C318B0-B124-4B82-89DF-B93C97C27F59}" srcId="{483C2B1B-C077-4F8E-835C-FD724F2E9159}" destId="{F6828FF4-55AF-4222-BBBF-EFC77E9B4819}" srcOrd="7" destOrd="0" parTransId="{126E83C8-F3B7-46FC-82EA-A432CAEE7511}" sibTransId="{66AEF885-F91E-4F84-B839-F0D41DD916FE}"/>
    <dgm:cxn modelId="{E93DC3C1-92AB-43C8-AC21-D03E5B275FF7}" type="presOf" srcId="{1240BA0B-32A8-4184-ACC0-6C13E7702E00}" destId="{FB2C138A-B057-418A-AFD7-5A857C5F5091}" srcOrd="0" destOrd="7" presId="urn:microsoft.com/office/officeart/2005/8/layout/default"/>
    <dgm:cxn modelId="{A161C5C8-BB4D-43D1-9CF6-40FA6DDED690}" type="presOf" srcId="{03E3655C-6199-42C6-A53E-9560693070B1}" destId="{FB2C138A-B057-418A-AFD7-5A857C5F5091}" srcOrd="0" destOrd="4" presId="urn:microsoft.com/office/officeart/2005/8/layout/default"/>
    <dgm:cxn modelId="{35428DEF-7214-422F-BDDA-86108CB55F8D}" srcId="{483C2B1B-C077-4F8E-835C-FD724F2E9159}" destId="{90095720-F9F5-4BCF-8245-291456B906A3}" srcOrd="4" destOrd="0" parTransId="{A61B14BB-F922-4B44-B943-A2A203B41985}" sibTransId="{793C82F2-C6EC-4DC1-A28F-9FB646D2508E}"/>
    <dgm:cxn modelId="{ED8F1998-6F24-4772-BE17-978F0B215BAA}" type="presParOf" srcId="{6C39DFC4-EBA8-44BA-BD8E-72802B258224}" destId="{FB2C138A-B057-418A-AFD7-5A857C5F509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C138A-B057-418A-AFD7-5A857C5F5091}">
      <dsp:nvSpPr>
        <dsp:cNvPr id="0" name=""/>
        <dsp:cNvSpPr/>
      </dsp:nvSpPr>
      <dsp:spPr>
        <a:xfrm>
          <a:off x="984051" y="722"/>
          <a:ext cx="8108584" cy="48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What the ACCJC Accreditation Process is now...</a:t>
          </a:r>
          <a:endParaRPr lang="en-US" sz="3000" kern="1200" dirty="0"/>
        </a:p>
        <a:p>
          <a:pPr marL="228600" lvl="1" indent="-228600" algn="l" defTabSz="1022350">
            <a:lnSpc>
              <a:spcPct val="90000"/>
            </a:lnSpc>
            <a:spcBef>
              <a:spcPct val="0"/>
            </a:spcBef>
            <a:spcAft>
              <a:spcPct val="15000"/>
            </a:spcAft>
            <a:buChar char="•"/>
          </a:pPr>
          <a:r>
            <a:rPr lang="en-US" sz="2300" kern="1200" dirty="0"/>
            <a:t>Streamlined ISER (approximately 200 pages).</a:t>
          </a:r>
        </a:p>
        <a:p>
          <a:pPr marL="228600" lvl="1" indent="-228600" algn="l" defTabSz="1022350">
            <a:lnSpc>
              <a:spcPct val="90000"/>
            </a:lnSpc>
            <a:spcBef>
              <a:spcPct val="0"/>
            </a:spcBef>
            <a:spcAft>
              <a:spcPct val="15000"/>
            </a:spcAft>
            <a:buChar char="•"/>
          </a:pPr>
          <a:r>
            <a:rPr lang="en-US" sz="2300" kern="1200" dirty="0"/>
            <a:t>Best evidence -- not all evidence.</a:t>
          </a:r>
        </a:p>
        <a:p>
          <a:pPr marL="228600" lvl="1" indent="-228600" algn="l" defTabSz="1022350">
            <a:lnSpc>
              <a:spcPct val="90000"/>
            </a:lnSpc>
            <a:spcBef>
              <a:spcPct val="0"/>
            </a:spcBef>
            <a:spcAft>
              <a:spcPct val="15000"/>
            </a:spcAft>
            <a:buChar char="•"/>
          </a:pPr>
          <a:r>
            <a:rPr lang="en-US" sz="2300" kern="1200" dirty="0"/>
            <a:t>Growth mindset approach to the process.</a:t>
          </a:r>
        </a:p>
        <a:p>
          <a:pPr marL="228600" lvl="1" indent="-228600" algn="l" defTabSz="1022350">
            <a:lnSpc>
              <a:spcPct val="90000"/>
            </a:lnSpc>
            <a:spcBef>
              <a:spcPct val="0"/>
            </a:spcBef>
            <a:spcAft>
              <a:spcPct val="15000"/>
            </a:spcAft>
            <a:buChar char="•"/>
          </a:pPr>
          <a:r>
            <a:rPr lang="en-US" sz="2300" kern="1200" dirty="0"/>
            <a:t>It is a formative – summative process. </a:t>
          </a:r>
        </a:p>
        <a:p>
          <a:pPr marL="228600" lvl="1" indent="-228600" algn="l" defTabSz="1022350">
            <a:lnSpc>
              <a:spcPct val="90000"/>
            </a:lnSpc>
            <a:spcBef>
              <a:spcPct val="0"/>
            </a:spcBef>
            <a:spcAft>
              <a:spcPct val="15000"/>
            </a:spcAft>
            <a:buChar char="•"/>
          </a:pPr>
          <a:r>
            <a:rPr lang="en-US" sz="2300" kern="1200" dirty="0"/>
            <a:t>Process happens over three semesters, Spring, Fall, Spring.</a:t>
          </a:r>
        </a:p>
        <a:p>
          <a:pPr marL="228600" lvl="1" indent="-228600" algn="l" defTabSz="1022350">
            <a:lnSpc>
              <a:spcPct val="90000"/>
            </a:lnSpc>
            <a:spcBef>
              <a:spcPct val="0"/>
            </a:spcBef>
            <a:spcAft>
              <a:spcPct val="15000"/>
            </a:spcAft>
            <a:buChar char="•"/>
          </a:pPr>
          <a:r>
            <a:rPr lang="en-US" sz="2300" kern="1200" dirty="0"/>
            <a:t>The new process is meant to eliminate the "Gotcha!" And surprise.</a:t>
          </a:r>
        </a:p>
        <a:p>
          <a:pPr marL="228600" lvl="1" indent="-228600" algn="l" defTabSz="1022350">
            <a:lnSpc>
              <a:spcPct val="90000"/>
            </a:lnSpc>
            <a:spcBef>
              <a:spcPct val="0"/>
            </a:spcBef>
            <a:spcAft>
              <a:spcPct val="15000"/>
            </a:spcAft>
            <a:buChar char="•"/>
          </a:pPr>
          <a:r>
            <a:rPr lang="en-US" sz="2300" kern="1200" dirty="0"/>
            <a:t>Core inquiries inform the triangulation of evidence for reviewers.</a:t>
          </a:r>
        </a:p>
        <a:p>
          <a:pPr marL="228600" lvl="1" indent="-228600" algn="l" defTabSz="1022350">
            <a:lnSpc>
              <a:spcPct val="90000"/>
            </a:lnSpc>
            <a:spcBef>
              <a:spcPct val="0"/>
            </a:spcBef>
            <a:spcAft>
              <a:spcPct val="15000"/>
            </a:spcAft>
            <a:buChar char="•"/>
          </a:pPr>
          <a:r>
            <a:rPr lang="en-US" sz="2300" kern="1200" dirty="0"/>
            <a:t>A small </a:t>
          </a:r>
          <a:r>
            <a:rPr lang="en-US" sz="2300" kern="1200" dirty="0" err="1"/>
            <a:t>visting</a:t>
          </a:r>
          <a:r>
            <a:rPr lang="en-US" sz="2300" kern="1200" dirty="0"/>
            <a:t> team will conduct a Focused Site Visit on Core Inquiries.</a:t>
          </a:r>
        </a:p>
      </dsp:txBody>
      <dsp:txXfrm>
        <a:off x="984051" y="722"/>
        <a:ext cx="8108584" cy="48651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5/10/2022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 Allie</a:t>
            </a:r>
          </a:p>
        </p:txBody>
      </p:sp>
      <p:sp>
        <p:nvSpPr>
          <p:cNvPr id="4" name="Slide Number Placeholder 3"/>
          <p:cNvSpPr>
            <a:spLocks noGrp="1"/>
          </p:cNvSpPr>
          <p:nvPr>
            <p:ph type="sldNum" sz="quarter" idx="5"/>
          </p:nvPr>
        </p:nvSpPr>
        <p:spPr/>
        <p:txBody>
          <a:bodyPr/>
          <a:lstStyle/>
          <a:p>
            <a:fld id="{DF61EA0F-A667-4B49-8422-0062BC55E249}" type="slidenum">
              <a:rPr lang="en-US" smtClean="0"/>
              <a:t>22</a:t>
            </a:fld>
            <a:endParaRPr lang="en-US"/>
          </a:p>
        </p:txBody>
      </p:sp>
    </p:spTree>
    <p:extLst>
      <p:ext uri="{BB962C8B-B14F-4D97-AF65-F5344CB8AC3E}">
        <p14:creationId xmlns:p14="http://schemas.microsoft.com/office/powerpoint/2010/main" val="403191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I'm Allie </a:t>
            </a:r>
            <a:r>
              <a:rPr lang="en-US" err="1"/>
              <a:t>Frickert</a:t>
            </a:r>
            <a:r>
              <a:rPr lang="en-US"/>
              <a:t>-Murashige from the History department and I'm the assistant faculty Accreditation coordinator. Last October at our big kickoff we revealed the winning slogan submission "Weaving our Story." Today we have a logo to show you!  Our logo and slogan are perhaps unusual in guiding not only our abstract philosophical approach to Accreditation, but in the concrete application of the concept of "weaving" into our practical approaches for this cycle. Before we show the logo, I would like to share the context for the inspiration of both slogan and logo from the slogan winner, my friend and colleague Aida </a:t>
            </a:r>
            <a:r>
              <a:rPr lang="en-US" err="1"/>
              <a:t>Cuenza</a:t>
            </a:r>
            <a:r>
              <a:rPr lang="en-US"/>
              <a:t>-Uvas, who is the director of Arise (our AAPI equity center) and who guided the many years of our </a:t>
            </a:r>
            <a:r>
              <a:rPr lang="en-US" err="1"/>
              <a:t>Aanapisi</a:t>
            </a:r>
            <a:r>
              <a:rPr lang="en-US"/>
              <a:t> federal grants. As part of the grants, Arise created "Digital Stories" a form of autobiographical oral history with roots in indigenous practices, in which Arise students share and record their stories, a small clip you are about to see. </a:t>
            </a:r>
          </a:p>
          <a:p>
            <a:r>
              <a:rPr lang="en-US"/>
              <a:t>Here is Aida!</a:t>
            </a:r>
            <a:endParaRPr lang="en-US">
              <a:cs typeface="Calibri"/>
            </a:endParaRPr>
          </a:p>
          <a:p>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13643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a:t>
            </a:r>
          </a:p>
        </p:txBody>
      </p:sp>
      <p:sp>
        <p:nvSpPr>
          <p:cNvPr id="4" name="Slide Number Placeholder 3"/>
          <p:cNvSpPr>
            <a:spLocks noGrp="1"/>
          </p:cNvSpPr>
          <p:nvPr>
            <p:ph type="sldNum" sz="quarter" idx="5"/>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403667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Kelly</a:t>
            </a:r>
          </a:p>
        </p:txBody>
      </p:sp>
      <p:sp>
        <p:nvSpPr>
          <p:cNvPr id="4" name="Slide Number Placeholder 3"/>
          <p:cNvSpPr>
            <a:spLocks noGrp="1"/>
          </p:cNvSpPr>
          <p:nvPr>
            <p:ph type="sldNum" sz="quarter" idx="5"/>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119444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67584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a:t>
            </a:r>
          </a:p>
        </p:txBody>
      </p:sp>
      <p:sp>
        <p:nvSpPr>
          <p:cNvPr id="4" name="Slide Number Placeholder 3"/>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385953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278092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9227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Kelly</a:t>
            </a:r>
          </a:p>
        </p:txBody>
      </p:sp>
      <p:sp>
        <p:nvSpPr>
          <p:cNvPr id="4" name="Slide Number Placeholder 3"/>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924587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wide view of the Mt. San Antonio College campus with snowy hills in the background.&#10;" title="Landscape of Mt. San Antonio College"/>
          <p:cNvPicPr>
            <a:picLocks noChangeAspect="1"/>
          </p:cNvPicPr>
          <p:nvPr userDrawn="1"/>
        </p:nvPicPr>
        <p:blipFill rotWithShape="1">
          <a:blip r:embed="rId2">
            <a:extLst>
              <a:ext uri="{28A0092B-C50C-407E-A947-70E740481C1C}">
                <a14:useLocalDpi xmlns:a14="http://schemas.microsoft.com/office/drawing/2010/main" val="0"/>
              </a:ext>
            </a:extLst>
          </a:blip>
          <a:srcRect b="16149"/>
          <a:stretch/>
        </p:blipFill>
        <p:spPr>
          <a:xfrm>
            <a:off x="-76200" y="0"/>
            <a:ext cx="12268200" cy="6858000"/>
          </a:xfrm>
          <a:prstGeom prst="rect">
            <a:avLst/>
          </a:prstGeom>
        </p:spPr>
      </p:pic>
      <p:sp>
        <p:nvSpPr>
          <p:cNvPr id="6" name="Rectangle 5"/>
          <p:cNvSpPr/>
          <p:nvPr userDrawn="1"/>
        </p:nvSpPr>
        <p:spPr bwMode="auto">
          <a:xfrm>
            <a:off x="1251312" y="4459349"/>
            <a:ext cx="10940687" cy="2009648"/>
          </a:xfrm>
          <a:prstGeom prst="rect">
            <a:avLst/>
          </a:prstGeom>
          <a:solidFill>
            <a:schemeClr val="accent2">
              <a:lumMod val="75000"/>
            </a:schemeClr>
          </a:solidFill>
          <a:ln>
            <a:noFill/>
          </a:ln>
        </p:spPr>
        <p:txBody>
          <a:bodyPr lIns="91425" tIns="91425" rIns="91425" bIns="91425" anchor="ctr" anchorCtr="0">
            <a:noAutofit/>
          </a:bodyPr>
          <a:lstStyle/>
          <a:p>
            <a:pPr lvl="0">
              <a:spcBef>
                <a:spcPts val="0"/>
              </a:spcBef>
              <a:buNone/>
            </a:pPr>
            <a:endParaRPr lang="en-US">
              <a:solidFill>
                <a:schemeClr val="tx1"/>
              </a:solidFill>
            </a:endParaRPr>
          </a:p>
        </p:txBody>
      </p:sp>
      <p:sp>
        <p:nvSpPr>
          <p:cNvPr id="8" name="Title 1"/>
          <p:cNvSpPr>
            <a:spLocks noGrp="1"/>
          </p:cNvSpPr>
          <p:nvPr>
            <p:ph type="title"/>
          </p:nvPr>
        </p:nvSpPr>
        <p:spPr>
          <a:xfrm>
            <a:off x="3556000" y="4742044"/>
            <a:ext cx="8080373" cy="1111495"/>
          </a:xfrm>
          <a:noFill/>
        </p:spPr>
        <p:txBody>
          <a:bodyPr>
            <a:normAutofit/>
          </a:bodyPr>
          <a:lstStyle>
            <a:lvl1pPr algn="l">
              <a:defRPr sz="4400">
                <a:solidFill>
                  <a:schemeClr val="bg1"/>
                </a:solidFill>
                <a:latin typeface="+mj-lt"/>
              </a:defRPr>
            </a:lvl1pPr>
          </a:lstStyle>
          <a:p>
            <a:r>
              <a:rPr lang="en-US"/>
              <a:t>Click to edit Master title style</a:t>
            </a:r>
          </a:p>
        </p:txBody>
      </p:sp>
      <p:pic>
        <p:nvPicPr>
          <p:cNvPr id="3" name="Picture 2" descr="The logo features the words Mt. San Antonio College, Mt. SAC, hills and a torch." title="Mt. San Antonio Colleg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4233" y="4814416"/>
            <a:ext cx="1940560" cy="1375871"/>
          </a:xfrm>
          <a:prstGeom prst="rect">
            <a:avLst/>
          </a:prstGeom>
        </p:spPr>
      </p:pic>
      <p:sp>
        <p:nvSpPr>
          <p:cNvPr id="7" name="Text Placeholder 2"/>
          <p:cNvSpPr>
            <a:spLocks noGrp="1"/>
          </p:cNvSpPr>
          <p:nvPr>
            <p:ph type="body" idx="1"/>
          </p:nvPr>
        </p:nvSpPr>
        <p:spPr>
          <a:xfrm>
            <a:off x="3566160" y="5427663"/>
            <a:ext cx="8080373"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BD31A3-BB3E-4313-83C9-61296DA7E415}"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87375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2256" y="365125"/>
            <a:ext cx="64008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365125"/>
            <a:ext cx="916305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BD31A3-BB3E-4313-83C9-61296DA7E415}"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420707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F2D6-9AFB-6C4E-AD97-DD7D99709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AD5887-8AA6-8347-B0DD-79D00F66B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02704-5F1B-2042-A4F5-6E994389F4AC}"/>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BA638F4A-7918-2740-8962-A09A81AED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F09D7-9985-574A-B493-0CC9F198F9AC}"/>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3034440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1483-6BD4-2D43-8B3F-0C307B3E2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46D59-0F74-794E-8178-433EC441F4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B27C-7BAC-7843-9CFA-0F3B4B3BDDBA}"/>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74B48AD4-E12F-E447-A6CD-CCA4D7FD3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FE502-B886-264A-81D1-E2D318312566}"/>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98676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82B8-8FF7-E546-BC40-5F4F6BFC0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7DB95-71F6-184B-9FAB-D5976316A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A3698-D53D-7042-842B-17EDDEBD5923}"/>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0DC6A996-13EF-9848-9C13-8376EBE02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DBDC0-D9A6-E44D-8BF9-A8D81136541E}"/>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2263945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339E-EAAA-2D41-908C-22EC56E19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E292E-FBDF-BF48-8C1D-272A0A8191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044972-3BCC-7042-B5E0-FA02E153B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F7F569-35CA-274D-B18A-A21131CACF86}"/>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6" name="Footer Placeholder 5">
            <a:extLst>
              <a:ext uri="{FF2B5EF4-FFF2-40B4-BE49-F238E27FC236}">
                <a16:creationId xmlns:a16="http://schemas.microsoft.com/office/drawing/2014/main" id="{1D770ED1-3EB1-AA4E-B0C1-42F7B95BE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92FAC-F946-7D4A-A3ED-D5ECB0544C9D}"/>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288324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C74F-40D0-2648-8EDE-76985DB12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4EA33A-CC86-6F40-A0BE-C32F2A683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AC7A76-8C4D-7B40-BAA5-CF13E675FF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C6F90E-B37C-524D-8D48-8BDF7F111E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7D716F-C92F-AC48-BB0E-399D812E0D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D2C0-D6A6-A442-B4B9-6807BB394469}"/>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8" name="Footer Placeholder 7">
            <a:extLst>
              <a:ext uri="{FF2B5EF4-FFF2-40B4-BE49-F238E27FC236}">
                <a16:creationId xmlns:a16="http://schemas.microsoft.com/office/drawing/2014/main" id="{0417278E-1CCF-6C40-BC1E-35664B546C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0CDADE-18F4-A541-B34E-B4A47AFC6280}"/>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108828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E315-8050-D44B-A3AC-0B3190DDE5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AD4B29-8EA0-1841-A088-19CD8A437E6A}"/>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4" name="Footer Placeholder 3">
            <a:extLst>
              <a:ext uri="{FF2B5EF4-FFF2-40B4-BE49-F238E27FC236}">
                <a16:creationId xmlns:a16="http://schemas.microsoft.com/office/drawing/2014/main" id="{FFF2621C-971D-4947-9100-98DE59AFF3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D2760-68BE-F74B-9D83-5D46508B9003}"/>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4263255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FFEF8C-F57C-7847-B648-C5B7F59CE3A9}"/>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3" name="Footer Placeholder 2">
            <a:extLst>
              <a:ext uri="{FF2B5EF4-FFF2-40B4-BE49-F238E27FC236}">
                <a16:creationId xmlns:a16="http://schemas.microsoft.com/office/drawing/2014/main" id="{07044282-6A7E-4644-ACC2-5838A7507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1950D0-E9ED-254C-A378-0AE7BAAF1088}"/>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3410358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C8FF-52A6-BF41-99F0-DB6F71108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726E1D-2050-A44E-ABA3-994C61114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1CC0A-9C7D-6646-A122-0EBEAF634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E06D6-0CE3-6C47-9781-13AA89D55F1D}"/>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6" name="Footer Placeholder 5">
            <a:extLst>
              <a:ext uri="{FF2B5EF4-FFF2-40B4-BE49-F238E27FC236}">
                <a16:creationId xmlns:a16="http://schemas.microsoft.com/office/drawing/2014/main" id="{72910121-C104-6545-A156-C65A0959A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AE544-FE06-E146-BB1D-BA851DDCBAB9}"/>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162959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1752600" y="1444752"/>
            <a:ext cx="10076688" cy="4389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8BEEBAAA-29B5-4AF5-BC5F-7E580C29002D}" type="datetimeFigureOut">
              <a:rPr lang="en-US" smtClean="0"/>
              <a:pPr/>
              <a:t>5/10/2022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a:p>
        </p:txBody>
      </p:sp>
    </p:spTree>
    <p:extLst>
      <p:ext uri="{BB962C8B-B14F-4D97-AF65-F5344CB8AC3E}">
        <p14:creationId xmlns:p14="http://schemas.microsoft.com/office/powerpoint/2010/main" val="2185836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E11C-AAFD-624F-8029-3C7DA48F5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0FABC5-915B-BE4F-9E55-D26D76F442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DED49D-9694-EC4E-AC16-6494DCF6A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2875E-271F-644F-AA7F-70E59119A163}"/>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6" name="Footer Placeholder 5">
            <a:extLst>
              <a:ext uri="{FF2B5EF4-FFF2-40B4-BE49-F238E27FC236}">
                <a16:creationId xmlns:a16="http://schemas.microsoft.com/office/drawing/2014/main" id="{AE337B65-DA0D-8F44-9C60-6C78128E9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D067E-A589-5143-BBD7-AB5180683F57}"/>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284419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8D4A-0459-554B-9688-6F48A5523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8D90F-1EC2-EB4E-BCA1-7983550CB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49E6C-E689-BE4B-B904-11353AF48FC9}"/>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CC25DBC7-7797-8848-9FEC-DCE333FF4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AF50E-5630-9B48-8D32-F3995958762D}"/>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391277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974A9-4060-2F4C-8247-CB3021D43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3B3F0C-9EB3-654D-995F-D8D45110F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3624E-9BFA-8649-AB5C-7F29C3DBCADC}"/>
              </a:ext>
            </a:extLst>
          </p:cNvPr>
          <p:cNvSpPr>
            <a:spLocks noGrp="1"/>
          </p:cNvSpPr>
          <p:nvPr>
            <p:ph type="dt" sz="half" idx="10"/>
          </p:nvPr>
        </p:nvSpPr>
        <p:spPr/>
        <p:txBody>
          <a:body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DA8828CD-8A20-7448-BAFD-8FA7CCA31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B972B-EB61-E54A-890F-C128BB44B4EC}"/>
              </a:ext>
            </a:extLst>
          </p:cNvPr>
          <p:cNvSpPr>
            <a:spLocks noGrp="1"/>
          </p:cNvSpPr>
          <p:nvPr>
            <p:ph type="sldNum" sz="quarter" idx="12"/>
          </p:nvPr>
        </p:nvSpPr>
        <p:spPr/>
        <p:txBody>
          <a:bodyPr/>
          <a:lstStyle/>
          <a:p>
            <a:fld id="{75A04335-A843-9E40-BA1B-E0A6F8A6E6B3}" type="slidenum">
              <a:rPr lang="en-US" smtClean="0"/>
              <a:t>‹#›</a:t>
            </a:fld>
            <a:endParaRPr lang="en-US"/>
          </a:p>
        </p:txBody>
      </p:sp>
    </p:spTree>
    <p:extLst>
      <p:ext uri="{BB962C8B-B14F-4D97-AF65-F5344CB8AC3E}">
        <p14:creationId xmlns:p14="http://schemas.microsoft.com/office/powerpoint/2010/main" val="244304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1709738"/>
            <a:ext cx="10079736" cy="2852737"/>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1752600" y="4589463"/>
            <a:ext cx="100797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BD31A3-BB3E-4313-83C9-61296DA7E415}"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10938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501775"/>
            <a:ext cx="47434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501775"/>
            <a:ext cx="47434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BD31A3-BB3E-4313-83C9-61296DA7E415}"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51951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752600" y="2238375"/>
            <a:ext cx="47021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07004" y="1414463"/>
            <a:ext cx="47253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07004" y="2238375"/>
            <a:ext cx="472533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BD31A3-BB3E-4313-83C9-61296DA7E415}"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
        <p:nvSpPr>
          <p:cNvPr id="10" name="Title 9"/>
          <p:cNvSpPr>
            <a:spLocks noGrp="1"/>
          </p:cNvSpPr>
          <p:nvPr>
            <p:ph type="title"/>
          </p:nvPr>
        </p:nvSpPr>
        <p:spPr>
          <a:xfrm>
            <a:off x="521208" y="448056"/>
            <a:ext cx="11311128" cy="640080"/>
          </a:xfrm>
        </p:spPr>
        <p:txBody>
          <a:bodyPr/>
          <a:lstStyle/>
          <a:p>
            <a:r>
              <a:rPr lang="en-US"/>
              <a:t>Click to edit Master title style</a:t>
            </a:r>
          </a:p>
        </p:txBody>
      </p:sp>
    </p:spTree>
    <p:extLst>
      <p:ext uri="{BB962C8B-B14F-4D97-AF65-F5344CB8AC3E}">
        <p14:creationId xmlns:p14="http://schemas.microsoft.com/office/powerpoint/2010/main" val="132874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8BEEBAAA-29B5-4AF5-BC5F-7E580C29002D}" type="datetimeFigureOut">
              <a:rPr lang="en-US" smtClean="0"/>
              <a:pPr/>
              <a:t>5/10/2022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13574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D31A3-BB3E-4313-83C9-61296DA7E415}" type="datetimeFigureOut">
              <a:rPr lang="en-US" smtClean="0"/>
              <a:t>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193004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0300" y="987425"/>
            <a:ext cx="56220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71650" y="2171700"/>
            <a:ext cx="3943350" cy="3697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70997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3936" y="457200"/>
            <a:ext cx="3941064"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6208776" y="987425"/>
            <a:ext cx="56235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73936" y="2176272"/>
            <a:ext cx="3941064" cy="3694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69298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eekaboo view of the Mt. SAC campus with rolling hills and snowcapped mountain in the background" title="Landscape of Campus"/>
          <p:cNvPicPr>
            <a:picLocks noChangeAspect="1"/>
          </p:cNvPicPr>
          <p:nvPr userDrawn="1"/>
        </p:nvPicPr>
        <p:blipFill rotWithShape="1">
          <a:blip r:embed="rId13">
            <a:extLst>
              <a:ext uri="{28A0092B-C50C-407E-A947-70E740481C1C}">
                <a14:useLocalDpi xmlns:a14="http://schemas.microsoft.com/office/drawing/2010/main" val="0"/>
              </a:ext>
            </a:extLst>
          </a:blip>
          <a:srcRect l="37431" t="-136" r="49163" b="7881"/>
          <a:stretch/>
        </p:blipFill>
        <p:spPr>
          <a:xfrm>
            <a:off x="-8636" y="-10160"/>
            <a:ext cx="1503680" cy="6898640"/>
          </a:xfrm>
          <a:prstGeom prst="rect">
            <a:avLst/>
          </a:prstGeom>
        </p:spPr>
      </p:pic>
      <p:sp>
        <p:nvSpPr>
          <p:cNvPr id="7" name="Rectangle 6"/>
          <p:cNvSpPr/>
          <p:nvPr userDrawn="1"/>
        </p:nvSpPr>
        <p:spPr>
          <a:xfrm>
            <a:off x="0" y="0"/>
            <a:ext cx="1549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lvl="0" algn="ctr"/>
            <a:endParaRPr lang="en-US"/>
          </a:p>
        </p:txBody>
      </p:sp>
      <p:sp>
        <p:nvSpPr>
          <p:cNvPr id="2" name="Title Placeholder 1"/>
          <p:cNvSpPr>
            <a:spLocks noGrp="1"/>
          </p:cNvSpPr>
          <p:nvPr>
            <p:ph type="title"/>
          </p:nvPr>
        </p:nvSpPr>
        <p:spPr>
          <a:xfrm>
            <a:off x="521208" y="448056"/>
            <a:ext cx="11311128" cy="640080"/>
          </a:xfrm>
          <a:prstGeom prst="rect">
            <a:avLst/>
          </a:prstGeom>
          <a:solidFill>
            <a:schemeClr val="accent2">
              <a:lumMod val="75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55648" y="1447800"/>
            <a:ext cx="10076688" cy="43860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4" name="Date Placeholder 3"/>
          <p:cNvSpPr>
            <a:spLocks noGrp="1"/>
          </p:cNvSpPr>
          <p:nvPr>
            <p:ph type="dt" sz="half" idx="2"/>
          </p:nvPr>
        </p:nvSpPr>
        <p:spPr>
          <a:xfrm>
            <a:off x="1755648" y="6356352"/>
            <a:ext cx="3276600" cy="365125"/>
          </a:xfrm>
          <a:prstGeom prst="rect">
            <a:avLst/>
          </a:prstGeom>
        </p:spPr>
        <p:txBody>
          <a:bodyPr vert="horz" lIns="91440" tIns="45720" rIns="91440" bIns="45720" rtlCol="0" anchor="ctr"/>
          <a:lstStyle>
            <a:lvl1pPr algn="l">
              <a:defRPr sz="1100">
                <a:solidFill>
                  <a:schemeClr val="tx1"/>
                </a:solidFill>
              </a:defRPr>
            </a:lvl1pPr>
          </a:lstStyle>
          <a:p>
            <a:fld id="{8BEEBAAA-29B5-4AF5-BC5F-7E580C29002D}" type="datetimeFigureOut">
              <a:rPr lang="en-US" smtClean="0"/>
              <a:pPr/>
              <a:t>5/10/2022</a:t>
            </a:fld>
            <a:endParaRPr lang="en-US"/>
          </a:p>
        </p:txBody>
      </p:sp>
      <p:sp>
        <p:nvSpPr>
          <p:cNvPr id="5" name="Footer Placeholder 4"/>
          <p:cNvSpPr>
            <a:spLocks noGrp="1"/>
          </p:cNvSpPr>
          <p:nvPr>
            <p:ph type="ftr" sz="quarter" idx="3"/>
          </p:nvPr>
        </p:nvSpPr>
        <p:spPr>
          <a:xfrm>
            <a:off x="5346192" y="6356352"/>
            <a:ext cx="2895600" cy="365125"/>
          </a:xfrm>
          <a:prstGeom prst="rect">
            <a:avLst/>
          </a:prstGeom>
        </p:spPr>
        <p:txBody>
          <a:bodyPr vert="horz" lIns="91440" tIns="45720" rIns="91440" bIns="45720" rtlCol="0" anchor="ctr"/>
          <a:lstStyle>
            <a:lvl1pPr algn="ctr">
              <a:defRPr sz="110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8555736" y="6356352"/>
            <a:ext cx="3276600" cy="365125"/>
          </a:xfrm>
          <a:prstGeom prst="rect">
            <a:avLst/>
          </a:prstGeom>
        </p:spPr>
        <p:txBody>
          <a:bodyPr vert="horz" lIns="91440" tIns="45720" rIns="91440" bIns="45720" rtlCol="0" anchor="ctr"/>
          <a:lstStyle>
            <a:lvl1pPr algn="r">
              <a:defRPr sz="1100">
                <a:solidFill>
                  <a:schemeClr val="tx1"/>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 id="2147483677" r:id="rId4"/>
    <p:sldLayoutId id="2147483678" r:id="rId5"/>
    <p:sldLayoutId id="2147483672"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1pPr>
      <a:lvl2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2pPr>
      <a:lvl3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3pPr>
      <a:lvl4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4pPr>
      <a:lvl5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54F278-3377-DA43-89B4-3CDC8F950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956C66-16E2-7E44-AC5B-970463D28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D4CF4-5C0F-DD47-BC6A-8D73C2C205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0612-09A2-5C4C-80BB-819461F6E4C0}" type="datetimeFigureOut">
              <a:rPr lang="en-US" smtClean="0"/>
              <a:t>5/10/2022</a:t>
            </a:fld>
            <a:endParaRPr lang="en-US"/>
          </a:p>
        </p:txBody>
      </p:sp>
      <p:sp>
        <p:nvSpPr>
          <p:cNvPr id="5" name="Footer Placeholder 4">
            <a:extLst>
              <a:ext uri="{FF2B5EF4-FFF2-40B4-BE49-F238E27FC236}">
                <a16:creationId xmlns:a16="http://schemas.microsoft.com/office/drawing/2014/main" id="{D816BB32-41BA-5B40-8EDD-E18CC3BD0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E5662-5DC9-FA44-8D33-F6E6DEFF0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04335-A843-9E40-BA1B-E0A6F8A6E6B3}" type="slidenum">
              <a:rPr lang="en-US" smtClean="0"/>
              <a:t>‹#›</a:t>
            </a:fld>
            <a:endParaRPr lang="en-US"/>
          </a:p>
        </p:txBody>
      </p:sp>
    </p:spTree>
    <p:extLst>
      <p:ext uri="{BB962C8B-B14F-4D97-AF65-F5344CB8AC3E}">
        <p14:creationId xmlns:p14="http://schemas.microsoft.com/office/powerpoint/2010/main" val="25550552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Bmezaki@mtsac.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Africkert@mtsac.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566160" y="4701404"/>
            <a:ext cx="8080373" cy="1111495"/>
          </a:xfrm>
        </p:spPr>
        <p:txBody>
          <a:bodyPr>
            <a:normAutofit/>
          </a:bodyPr>
          <a:lstStyle/>
          <a:p>
            <a:r>
              <a:rPr lang="en-US" sz="4800">
                <a:latin typeface="Calibri" panose="020F0502020204030204" pitchFamily="34" charset="0"/>
              </a:rPr>
              <a:t>Accreditation </a:t>
            </a:r>
            <a:endParaRPr lang="en-US" sz="4800">
              <a:solidFill>
                <a:schemeClr val="bg1"/>
              </a:solidFill>
              <a:latin typeface="Calibri" panose="020F0502020204030204" pitchFamily="34" charset="0"/>
            </a:endParaRPr>
          </a:p>
        </p:txBody>
      </p:sp>
      <p:sp>
        <p:nvSpPr>
          <p:cNvPr id="5" name="Text Placeholder 4">
            <a:extLst>
              <a:ext uri="{FF2B5EF4-FFF2-40B4-BE49-F238E27FC236}">
                <a16:creationId xmlns:a16="http://schemas.microsoft.com/office/drawing/2014/main" id="{B2906D1D-0F62-A242-A4EA-CE6A9D13E67A}"/>
              </a:ext>
            </a:extLst>
          </p:cNvPr>
          <p:cNvSpPr>
            <a:spLocks noGrp="1"/>
          </p:cNvSpPr>
          <p:nvPr>
            <p:ph type="body" idx="1"/>
          </p:nvPr>
        </p:nvSpPr>
        <p:spPr>
          <a:xfrm>
            <a:off x="5068957" y="5665303"/>
            <a:ext cx="4174434" cy="586271"/>
          </a:xfrm>
        </p:spPr>
        <p:txBody>
          <a:bodyPr/>
          <a:lstStyle/>
          <a:p>
            <a:r>
              <a:rPr lang="en-US"/>
              <a:t>Weaving Our Stories</a:t>
            </a:r>
          </a:p>
        </p:txBody>
      </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AA7027-8B1B-0742-BE71-5A342C56CE66}"/>
              </a:ext>
            </a:extLst>
          </p:cNvPr>
          <p:cNvSpPr>
            <a:spLocks noGrp="1"/>
          </p:cNvSpPr>
          <p:nvPr>
            <p:ph type="ctrTitle"/>
          </p:nvPr>
        </p:nvSpPr>
        <p:spPr>
          <a:xfrm>
            <a:off x="582251" y="988541"/>
            <a:ext cx="4152900" cy="1933575"/>
          </a:xfrm>
        </p:spPr>
        <p:txBody>
          <a:bodyPr anchor="b">
            <a:normAutofit/>
          </a:bodyPr>
          <a:lstStyle/>
          <a:p>
            <a:pPr algn="l"/>
            <a:r>
              <a:rPr lang="en-US" sz="5400">
                <a:solidFill>
                  <a:schemeClr val="bg1">
                    <a:lumMod val="85000"/>
                    <a:lumOff val="15000"/>
                  </a:schemeClr>
                </a:solidFill>
              </a:rPr>
              <a:t>Weaving Team Training</a:t>
            </a:r>
          </a:p>
        </p:txBody>
      </p:sp>
      <p:sp>
        <p:nvSpPr>
          <p:cNvPr id="3" name="Subtitle 2">
            <a:extLst>
              <a:ext uri="{FF2B5EF4-FFF2-40B4-BE49-F238E27FC236}">
                <a16:creationId xmlns:a16="http://schemas.microsoft.com/office/drawing/2014/main" id="{6CAE0C98-0B2D-414E-B884-7C05B89E3A14}"/>
              </a:ext>
            </a:extLst>
          </p:cNvPr>
          <p:cNvSpPr>
            <a:spLocks noGrp="1"/>
          </p:cNvSpPr>
          <p:nvPr>
            <p:ph type="subTitle" idx="1"/>
          </p:nvPr>
        </p:nvSpPr>
        <p:spPr>
          <a:xfrm>
            <a:off x="804673" y="3181607"/>
            <a:ext cx="2524936" cy="928494"/>
          </a:xfrm>
        </p:spPr>
        <p:txBody>
          <a:bodyPr anchor="t">
            <a:normAutofit/>
          </a:bodyPr>
          <a:lstStyle/>
          <a:p>
            <a:pPr algn="l"/>
            <a:r>
              <a:rPr lang="en-US" sz="2000">
                <a:solidFill>
                  <a:schemeClr val="bg1">
                    <a:lumMod val="85000"/>
                    <a:lumOff val="15000"/>
                  </a:schemeClr>
                </a:solidFill>
              </a:rPr>
              <a:t>Evidence Gathering for the ISER</a:t>
            </a:r>
          </a:p>
        </p:txBody>
      </p:sp>
      <p:pic>
        <p:nvPicPr>
          <p:cNvPr id="4" name="Picture 3" descr="Mt. SAC accreditation logo 2024: Weaving our story">
            <a:extLst>
              <a:ext uri="{FF2B5EF4-FFF2-40B4-BE49-F238E27FC236}">
                <a16:creationId xmlns:a16="http://schemas.microsoft.com/office/drawing/2014/main" id="{6D3331FE-E726-8140-81B7-6CDA592575FD}"/>
              </a:ext>
            </a:extLst>
          </p:cNvPr>
          <p:cNvPicPr>
            <a:picLocks noChangeAspect="1"/>
          </p:cNvPicPr>
          <p:nvPr/>
        </p:nvPicPr>
        <p:blipFill>
          <a:blip r:embed="rId2"/>
          <a:stretch>
            <a:fillRect/>
          </a:stretch>
        </p:blipFill>
        <p:spPr>
          <a:xfrm>
            <a:off x="6926162" y="1409700"/>
            <a:ext cx="4254103" cy="4286250"/>
          </a:xfrm>
          <a:prstGeom prst="rect">
            <a:avLst/>
          </a:prstGeom>
        </p:spPr>
      </p:pic>
    </p:spTree>
    <p:extLst>
      <p:ext uri="{BB962C8B-B14F-4D97-AF65-F5344CB8AC3E}">
        <p14:creationId xmlns:p14="http://schemas.microsoft.com/office/powerpoint/2010/main" val="398242563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312B1-CA15-2247-85E3-A21F8A5458DD}"/>
              </a:ext>
            </a:extLst>
          </p:cNvPr>
          <p:cNvSpPr>
            <a:spLocks noGrp="1"/>
          </p:cNvSpPr>
          <p:nvPr>
            <p:ph type="title"/>
          </p:nvPr>
        </p:nvSpPr>
        <p:spPr>
          <a:xfrm>
            <a:off x="6767034" y="1068974"/>
            <a:ext cx="4708096" cy="1896217"/>
          </a:xfrm>
        </p:spPr>
        <p:txBody>
          <a:bodyPr anchor="t">
            <a:normAutofit fontScale="90000"/>
          </a:bodyPr>
          <a:lstStyle/>
          <a:p>
            <a:r>
              <a:rPr lang="en-US" sz="4000">
                <a:solidFill>
                  <a:schemeClr val="bg1"/>
                </a:solidFill>
              </a:rPr>
              <a:t>The ACCJC Accreditation Review Team will be looking for: </a:t>
            </a:r>
            <a:endParaRPr lang="en-US" sz="4000">
              <a:solidFill>
                <a:schemeClr val="bg1"/>
              </a:solidFill>
              <a:cs typeface="Calibri Light"/>
            </a:endParaRPr>
          </a:p>
        </p:txBody>
      </p:sp>
      <p:pic>
        <p:nvPicPr>
          <p:cNvPr id="5122" name="Picture 2" descr="Hands weaving a basket">
            <a:extLst>
              <a:ext uri="{FF2B5EF4-FFF2-40B4-BE49-F238E27FC236}">
                <a16:creationId xmlns:a16="http://schemas.microsoft.com/office/drawing/2014/main" id="{5D2347DD-3F1E-5447-927D-7E4551696C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59" r="15021" b="-2"/>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5134" name="Group 74">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6" name="Freeform: Shape 75">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Freeform: Shape 76">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36" name="Content Placeholder 5125">
            <a:extLst>
              <a:ext uri="{FF2B5EF4-FFF2-40B4-BE49-F238E27FC236}">
                <a16:creationId xmlns:a16="http://schemas.microsoft.com/office/drawing/2014/main" id="{C67077C7-AC03-4099-8222-216ED8030E11}"/>
              </a:ext>
            </a:extLst>
          </p:cNvPr>
          <p:cNvSpPr>
            <a:spLocks noGrp="1"/>
          </p:cNvSpPr>
          <p:nvPr>
            <p:ph idx="1"/>
          </p:nvPr>
        </p:nvSpPr>
        <p:spPr>
          <a:xfrm>
            <a:off x="7779624" y="3146400"/>
            <a:ext cx="3593226" cy="1464846"/>
          </a:xfrm>
        </p:spPr>
        <p:txBody>
          <a:bodyPr vert="horz" lIns="91440" tIns="45720" rIns="91440" bIns="45720" rtlCol="0" anchor="t">
            <a:normAutofit/>
          </a:bodyPr>
          <a:lstStyle/>
          <a:p>
            <a:r>
              <a:rPr lang="en-US" sz="2400">
                <a:solidFill>
                  <a:schemeClr val="bg1">
                    <a:alpha val="80000"/>
                  </a:schemeClr>
                </a:solidFill>
                <a:cs typeface="Calibri"/>
              </a:rPr>
              <a:t>Process</a:t>
            </a:r>
          </a:p>
          <a:p>
            <a:r>
              <a:rPr lang="en-US" sz="2400">
                <a:solidFill>
                  <a:schemeClr val="bg1">
                    <a:alpha val="80000"/>
                  </a:schemeClr>
                </a:solidFill>
                <a:cs typeface="Calibri"/>
              </a:rPr>
              <a:t>Procedures</a:t>
            </a:r>
          </a:p>
          <a:p>
            <a:r>
              <a:rPr lang="en-US" sz="2400">
                <a:solidFill>
                  <a:schemeClr val="bg1">
                    <a:alpha val="80000"/>
                  </a:schemeClr>
                </a:solidFill>
                <a:cs typeface="Calibri"/>
              </a:rPr>
              <a:t>Practices</a:t>
            </a:r>
          </a:p>
        </p:txBody>
      </p:sp>
      <p:sp>
        <p:nvSpPr>
          <p:cNvPr id="3" name="TextBox 2">
            <a:extLst>
              <a:ext uri="{FF2B5EF4-FFF2-40B4-BE49-F238E27FC236}">
                <a16:creationId xmlns:a16="http://schemas.microsoft.com/office/drawing/2014/main" id="{CDA67916-7010-4852-A2BD-6906D42E83AA}"/>
              </a:ext>
            </a:extLst>
          </p:cNvPr>
          <p:cNvSpPr txBox="1"/>
          <p:nvPr/>
        </p:nvSpPr>
        <p:spPr>
          <a:xfrm>
            <a:off x="6770038" y="5061930"/>
            <a:ext cx="48399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This means that your Weaving Team wants to explain the </a:t>
            </a:r>
            <a:r>
              <a:rPr lang="en-US" b="1" i="1">
                <a:solidFill>
                  <a:schemeClr val="bg1"/>
                </a:solidFill>
              </a:rPr>
              <a:t>process</a:t>
            </a:r>
            <a:r>
              <a:rPr lang="en-US" b="1">
                <a:solidFill>
                  <a:schemeClr val="bg1"/>
                </a:solidFill>
              </a:rPr>
              <a:t> </a:t>
            </a:r>
            <a:r>
              <a:rPr lang="en-US">
                <a:solidFill>
                  <a:schemeClr val="bg1"/>
                </a:solidFill>
              </a:rPr>
              <a:t>that the College uses, the </a:t>
            </a:r>
            <a:r>
              <a:rPr lang="en-US" b="1" i="1">
                <a:solidFill>
                  <a:schemeClr val="bg1"/>
                </a:solidFill>
              </a:rPr>
              <a:t>procedures </a:t>
            </a:r>
            <a:r>
              <a:rPr lang="en-US">
                <a:solidFill>
                  <a:schemeClr val="bg1"/>
                </a:solidFill>
              </a:rPr>
              <a:t>in that process, and how that works in </a:t>
            </a:r>
            <a:r>
              <a:rPr lang="en-US" b="1" i="1">
                <a:solidFill>
                  <a:schemeClr val="bg1"/>
                </a:solidFill>
              </a:rPr>
              <a:t>practice</a:t>
            </a:r>
            <a:r>
              <a:rPr lang="en-US">
                <a:solidFill>
                  <a:schemeClr val="bg1"/>
                </a:solidFill>
              </a:rPr>
              <a:t>. </a:t>
            </a:r>
            <a:r>
              <a:rPr lang="en-US">
                <a:solidFill>
                  <a:srgbClr val="000000"/>
                </a:solidFill>
              </a:rPr>
              <a:t>add</a:t>
            </a:r>
            <a:r>
              <a:rPr lang="en-US"/>
              <a:t> text</a:t>
            </a:r>
          </a:p>
        </p:txBody>
      </p:sp>
    </p:spTree>
    <p:extLst>
      <p:ext uri="{BB962C8B-B14F-4D97-AF65-F5344CB8AC3E}">
        <p14:creationId xmlns:p14="http://schemas.microsoft.com/office/powerpoint/2010/main" val="406100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6582-EB23-2C41-97F1-1B5814C5F9A1}"/>
              </a:ext>
            </a:extLst>
          </p:cNvPr>
          <p:cNvSpPr>
            <a:spLocks noGrp="1"/>
          </p:cNvSpPr>
          <p:nvPr>
            <p:ph type="title"/>
          </p:nvPr>
        </p:nvSpPr>
        <p:spPr>
          <a:xfrm>
            <a:off x="532556" y="1983328"/>
            <a:ext cx="4524973" cy="3115445"/>
          </a:xfrm>
        </p:spPr>
        <p:txBody>
          <a:bodyPr vert="horz" lIns="91440" tIns="45720" rIns="91440" bIns="45720" rtlCol="0" anchor="t">
            <a:normAutofit fontScale="90000"/>
          </a:bodyPr>
          <a:lstStyle/>
          <a:p>
            <a:r>
              <a:rPr lang="en-US" sz="5300"/>
              <a:t>Step 1:</a:t>
            </a:r>
            <a:r>
              <a:rPr lang="en-US" sz="4800"/>
              <a:t> </a:t>
            </a:r>
            <a:br>
              <a:rPr lang="en-US" sz="4800"/>
            </a:br>
            <a:r>
              <a:rPr lang="en-US"/>
              <a:t>Set up a “Weaving Team” of your committee or group</a:t>
            </a:r>
          </a:p>
        </p:txBody>
      </p:sp>
      <p:sp>
        <p:nvSpPr>
          <p:cNvPr id="71" name="Freeform: Shape 7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ands weaving the base of a basket">
            <a:extLst>
              <a:ext uri="{FF2B5EF4-FFF2-40B4-BE49-F238E27FC236}">
                <a16:creationId xmlns:a16="http://schemas.microsoft.com/office/drawing/2014/main" id="{54C29D2C-09B9-634C-B333-E53E65E73B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25" r="21629"/>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0132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8C48A-7A6A-8841-8037-4F64594F1FE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500">
                <a:solidFill>
                  <a:srgbClr val="FFFFFF"/>
                </a:solidFill>
              </a:rPr>
              <a:t>Step 2: the Weaving Team  should have representation from constituent groups (manager, faculty, classified, student) to ensure inclusion.</a:t>
            </a:r>
          </a:p>
        </p:txBody>
      </p:sp>
      <p:sp>
        <p:nvSpPr>
          <p:cNvPr id="3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A0B479B9-EECA-4BCD-AFF1-33AB6E6BBF48}"/>
              </a:ext>
            </a:extLst>
          </p:cNvPr>
          <p:cNvPicPr>
            <a:picLocks noChangeAspect="1"/>
          </p:cNvPicPr>
          <p:nvPr/>
        </p:nvPicPr>
        <p:blipFill rotWithShape="1">
          <a:blip r:embed="rId2"/>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2052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384F-A29B-D64E-BB10-B6E3C08918CE}"/>
              </a:ext>
            </a:extLst>
          </p:cNvPr>
          <p:cNvSpPr>
            <a:spLocks noGrp="1"/>
          </p:cNvSpPr>
          <p:nvPr>
            <p:ph type="title"/>
          </p:nvPr>
        </p:nvSpPr>
        <p:spPr>
          <a:xfrm>
            <a:off x="481014" y="327025"/>
            <a:ext cx="5167311" cy="1501775"/>
          </a:xfrm>
        </p:spPr>
        <p:txBody>
          <a:bodyPr anchor="b">
            <a:normAutofit/>
          </a:bodyPr>
          <a:lstStyle/>
          <a:p>
            <a:r>
              <a:rPr lang="en-US" sz="3600"/>
              <a:t>Step 3: Set up the Roles for the Weaving Team:</a:t>
            </a:r>
          </a:p>
        </p:txBody>
      </p:sp>
      <p:pic>
        <p:nvPicPr>
          <p:cNvPr id="7170" name="Picture 2" descr="brown woven material">
            <a:extLst>
              <a:ext uri="{FF2B5EF4-FFF2-40B4-BE49-F238E27FC236}">
                <a16:creationId xmlns:a16="http://schemas.microsoft.com/office/drawing/2014/main" id="{19A4F48B-FBCC-BF44-B90B-0A399915D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36" r="15908"/>
          <a:stretch/>
        </p:blipFill>
        <p:spPr bwMode="auto">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extLst>
            <a:ext uri="{909E8E84-426E-40DD-AFC4-6F175D3DCCD1}">
              <a14:hiddenFill xmlns:a14="http://schemas.microsoft.com/office/drawing/2010/main">
                <a:solidFill>
                  <a:srgbClr val="FFFFFF"/>
                </a:solidFill>
              </a14:hiddenFill>
            </a:ext>
          </a:extLst>
        </p:spPr>
      </p:pic>
      <p:sp>
        <p:nvSpPr>
          <p:cNvPr id="7174" name="Content Placeholder 7173">
            <a:extLst>
              <a:ext uri="{FF2B5EF4-FFF2-40B4-BE49-F238E27FC236}">
                <a16:creationId xmlns:a16="http://schemas.microsoft.com/office/drawing/2014/main" id="{FC7E093C-1109-4E34-B4BB-DAE6E8F382EF}"/>
              </a:ext>
              <a:ext uri="{C183D7F6-B498-43B3-948B-1728B52AA6E4}">
                <adec:decorative xmlns:adec="http://schemas.microsoft.com/office/drawing/2017/decorative" val="1"/>
              </a:ext>
            </a:extLst>
          </p:cNvPr>
          <p:cNvSpPr>
            <a:spLocks noGrp="1"/>
          </p:cNvSpPr>
          <p:nvPr>
            <p:ph idx="1"/>
          </p:nvPr>
        </p:nvSpPr>
        <p:spPr>
          <a:xfrm>
            <a:off x="481013" y="2186152"/>
            <a:ext cx="5167311" cy="3626069"/>
          </a:xfrm>
        </p:spPr>
        <p:txBody>
          <a:bodyPr vert="horz" lIns="91440" tIns="45720" rIns="91440" bIns="45720" rtlCol="0" anchor="t">
            <a:normAutofit/>
          </a:bodyPr>
          <a:lstStyle/>
          <a:p>
            <a:endParaRPr lang="en-US" sz="2400"/>
          </a:p>
          <a:p>
            <a:endParaRPr lang="en-US" sz="2000"/>
          </a:p>
        </p:txBody>
      </p:sp>
      <p:sp>
        <p:nvSpPr>
          <p:cNvPr id="3" name="TextBox 2">
            <a:extLst>
              <a:ext uri="{FF2B5EF4-FFF2-40B4-BE49-F238E27FC236}">
                <a16:creationId xmlns:a16="http://schemas.microsoft.com/office/drawing/2014/main" id="{8DD9CA43-7281-48B3-9BFC-9AD859D28F0B}"/>
              </a:ext>
            </a:extLst>
          </p:cNvPr>
          <p:cNvSpPr txBox="1"/>
          <p:nvPr/>
        </p:nvSpPr>
        <p:spPr>
          <a:xfrm>
            <a:off x="755863" y="2392373"/>
            <a:ext cx="485020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ighlight>
                  <a:srgbClr val="FFFF00"/>
                </a:highlight>
                <a:ea typeface="+mn-lt"/>
                <a:cs typeface="+mn-lt"/>
              </a:rPr>
              <a:t>Planner </a:t>
            </a:r>
            <a:r>
              <a:rPr lang="en-US" b="1" dirty="0">
                <a:ea typeface="+mn-lt"/>
                <a:cs typeface="+mn-lt"/>
              </a:rPr>
              <a:t>- </a:t>
            </a:r>
            <a:r>
              <a:rPr lang="en-US" dirty="0">
                <a:ea typeface="+mn-lt"/>
                <a:cs typeface="+mn-lt"/>
              </a:rPr>
              <a:t>facilitates meetings, sets agendas, communicates updates, and is the point of contact for the liaison.</a:t>
            </a:r>
            <a:endParaRPr lang="en-US" dirty="0"/>
          </a:p>
          <a:p>
            <a:r>
              <a:rPr lang="en-US" b="1" dirty="0">
                <a:highlight>
                  <a:srgbClr val="FFFF00"/>
                </a:highlight>
                <a:ea typeface="+mn-lt"/>
                <a:cs typeface="+mn-lt"/>
              </a:rPr>
              <a:t>Investigator </a:t>
            </a:r>
            <a:r>
              <a:rPr lang="en-US" b="1" dirty="0">
                <a:ea typeface="+mn-lt"/>
                <a:cs typeface="+mn-lt"/>
              </a:rPr>
              <a:t>- </a:t>
            </a:r>
            <a:r>
              <a:rPr lang="en-US" dirty="0">
                <a:ea typeface="+mn-lt"/>
                <a:cs typeface="+mn-lt"/>
              </a:rPr>
              <a:t>quality control with evidence gathering, formatting, ensuring evidence is recent and relevant, and matching the narrative text to the evidence.</a:t>
            </a:r>
            <a:endParaRPr lang="en-US" dirty="0"/>
          </a:p>
          <a:p>
            <a:r>
              <a:rPr lang="en-US" b="1" dirty="0">
                <a:highlight>
                  <a:srgbClr val="FFFF00"/>
                </a:highlight>
                <a:ea typeface="+mn-lt"/>
                <a:cs typeface="+mn-lt"/>
              </a:rPr>
              <a:t>Documenter </a:t>
            </a:r>
            <a:r>
              <a:rPr lang="en-US" b="1" dirty="0">
                <a:ea typeface="+mn-lt"/>
                <a:cs typeface="+mn-lt"/>
              </a:rPr>
              <a:t>- </a:t>
            </a:r>
            <a:r>
              <a:rPr lang="en-US" dirty="0">
                <a:ea typeface="+mn-lt"/>
                <a:cs typeface="+mn-lt"/>
              </a:rPr>
              <a:t>compiles info, supplements and/or revises draft responses to the standards, is the primary editor.</a:t>
            </a:r>
            <a:endParaRPr lang="en-US" dirty="0"/>
          </a:p>
          <a:p>
            <a:r>
              <a:rPr lang="en-US" b="1" dirty="0">
                <a:highlight>
                  <a:srgbClr val="FFFF00"/>
                </a:highlight>
                <a:ea typeface="+mn-lt"/>
                <a:cs typeface="+mn-lt"/>
              </a:rPr>
              <a:t>Standards Supporters </a:t>
            </a:r>
            <a:r>
              <a:rPr lang="en-US" b="1" dirty="0">
                <a:ea typeface="+mn-lt"/>
                <a:cs typeface="+mn-lt"/>
              </a:rPr>
              <a:t>- (optional) </a:t>
            </a:r>
            <a:r>
              <a:rPr lang="en-US" dirty="0">
                <a:ea typeface="+mn-lt"/>
                <a:cs typeface="+mn-lt"/>
              </a:rPr>
              <a:t>a specific lead assigned to each sub section of the standard.</a:t>
            </a:r>
            <a:endParaRPr lang="en-US" dirty="0"/>
          </a:p>
          <a:p>
            <a:endParaRPr lang="en-US" dirty="0">
              <a:cs typeface="Calibri"/>
            </a:endParaRPr>
          </a:p>
          <a:p>
            <a:r>
              <a:rPr lang="en-US" dirty="0">
                <a:cs typeface="Calibri"/>
              </a:rPr>
              <a:t>*NOTE- </a:t>
            </a:r>
            <a:r>
              <a:rPr lang="en-US" b="1" dirty="0">
                <a:ea typeface="+mn-lt"/>
                <a:cs typeface="+mn-lt"/>
              </a:rPr>
              <a:t>one person can hold multiple roles (as decided by the team)</a:t>
            </a:r>
            <a:endParaRPr lang="en-US" dirty="0">
              <a:ea typeface="+mn-lt"/>
              <a:cs typeface="+mn-lt"/>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85015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0CE6D6-D0F2-8D49-B1F9-A9D68739089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a:solidFill>
                  <a:srgbClr val="FFFFFF"/>
                </a:solidFill>
                <a:latin typeface="+mj-lt"/>
                <a:ea typeface="+mj-ea"/>
                <a:cs typeface="+mj-cs"/>
              </a:rPr>
              <a:t>The ASC Core Group recognizes that every committee has a different “culture” that we want to respect.</a:t>
            </a:r>
          </a:p>
        </p:txBody>
      </p:sp>
      <p:pic>
        <p:nvPicPr>
          <p:cNvPr id="3074" name="Picture 2" descr="Person weaving a star">
            <a:extLst>
              <a:ext uri="{FF2B5EF4-FFF2-40B4-BE49-F238E27FC236}">
                <a16:creationId xmlns:a16="http://schemas.microsoft.com/office/drawing/2014/main" id="{FDCD779A-4DAC-004A-855A-5822EB5C57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09" r="17823"/>
          <a:stretch/>
        </p:blipFill>
        <p:spPr bwMode="auto">
          <a:xfrm>
            <a:off x="5153822" y="652429"/>
            <a:ext cx="6553545" cy="556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oman making basket">
            <a:extLst>
              <a:ext uri="{FF2B5EF4-FFF2-40B4-BE49-F238E27FC236}">
                <a16:creationId xmlns:a16="http://schemas.microsoft.com/office/drawing/2014/main" id="{73C7AF52-CBFA-B44A-AAE7-8D6C37D0D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66" r="15314"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3B8BE0-486B-CA42-B391-7285DD1DB383}"/>
              </a:ext>
            </a:extLst>
          </p:cNvPr>
          <p:cNvSpPr>
            <a:spLocks noGrp="1"/>
          </p:cNvSpPr>
          <p:nvPr>
            <p:ph type="title"/>
          </p:nvPr>
        </p:nvSpPr>
        <p:spPr>
          <a:xfrm>
            <a:off x="4965430" y="629268"/>
            <a:ext cx="6586491" cy="1286160"/>
          </a:xfrm>
        </p:spPr>
        <p:txBody>
          <a:bodyPr anchor="b">
            <a:normAutofit fontScale="90000"/>
          </a:bodyPr>
          <a:lstStyle/>
          <a:p>
            <a:r>
              <a:rPr lang="en-US"/>
              <a:t>The Accreditation Standards are assigned to a primary team</a:t>
            </a:r>
          </a:p>
        </p:txBody>
      </p:sp>
      <p:sp>
        <p:nvSpPr>
          <p:cNvPr id="8198" name="Content Placeholder 8197">
            <a:extLst>
              <a:ext uri="{FF2B5EF4-FFF2-40B4-BE49-F238E27FC236}">
                <a16:creationId xmlns:a16="http://schemas.microsoft.com/office/drawing/2014/main" id="{5641F67E-7E83-49D5-AEF5-B0E8FAC1C37A}"/>
              </a:ext>
            </a:extLst>
          </p:cNvPr>
          <p:cNvSpPr>
            <a:spLocks noGrp="1"/>
          </p:cNvSpPr>
          <p:nvPr>
            <p:ph idx="1"/>
          </p:nvPr>
        </p:nvSpPr>
        <p:spPr>
          <a:xfrm>
            <a:off x="4965431" y="2438400"/>
            <a:ext cx="6586489" cy="3785419"/>
          </a:xfrm>
        </p:spPr>
        <p:txBody>
          <a:bodyPr>
            <a:normAutofit/>
          </a:bodyPr>
          <a:lstStyle/>
          <a:p>
            <a:pPr marL="0" indent="0">
              <a:buNone/>
            </a:pPr>
            <a:r>
              <a:rPr lang="en-US" sz="2400"/>
              <a:t>But… </a:t>
            </a:r>
          </a:p>
          <a:p>
            <a:endParaRPr lang="en-US" sz="2400"/>
          </a:p>
          <a:p>
            <a:pPr marL="0" indent="0">
              <a:buNone/>
            </a:pPr>
            <a:r>
              <a:rPr lang="en-US" sz="2400"/>
              <a:t>Each Weaving Team will have access to “Resources,” which are other committees or groups that will be able to augment the evidence of your Weaving Team.</a:t>
            </a:r>
          </a:p>
          <a:p>
            <a:pPr marL="0" indent="0">
              <a:buNone/>
            </a:pPr>
            <a:endParaRPr lang="en-US" sz="2400"/>
          </a:p>
          <a:p>
            <a:pPr marL="0" indent="0">
              <a:buNone/>
            </a:pPr>
            <a:r>
              <a:rPr lang="en-US" sz="2400"/>
              <a:t>These committees and groups have been notified that your primary team will be contacting them. </a:t>
            </a:r>
          </a:p>
        </p:txBody>
      </p:sp>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A9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brown wicker basket lot">
            <a:extLst>
              <a:ext uri="{FF2B5EF4-FFF2-40B4-BE49-F238E27FC236}">
                <a16:creationId xmlns:a16="http://schemas.microsoft.com/office/drawing/2014/main" id="{A9ABB1E8-E61E-C248-8399-7DC2FD984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00" b="1765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5FD52E-53A4-4F41-BE37-68724CA830D2}"/>
              </a:ext>
            </a:extLst>
          </p:cNvPr>
          <p:cNvSpPr>
            <a:spLocks noGrp="1"/>
          </p:cNvSpPr>
          <p:nvPr>
            <p:ph type="title"/>
          </p:nvPr>
        </p:nvSpPr>
        <p:spPr>
          <a:xfrm>
            <a:off x="709448" y="1913950"/>
            <a:ext cx="4204137" cy="1342754"/>
          </a:xfrm>
        </p:spPr>
        <p:txBody>
          <a:bodyPr>
            <a:normAutofit/>
          </a:bodyPr>
          <a:lstStyle/>
          <a:p>
            <a:pPr algn="ctr"/>
            <a:r>
              <a:rPr lang="en-US" sz="3600"/>
              <a:t>There are many ways to “weave.”</a:t>
            </a: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222" name="Content Placeholder 9221">
            <a:extLst>
              <a:ext uri="{FF2B5EF4-FFF2-40B4-BE49-F238E27FC236}">
                <a16:creationId xmlns:a16="http://schemas.microsoft.com/office/drawing/2014/main" id="{61A0B3B3-8FA7-46C3-B273-23F097D51FA6}"/>
              </a:ext>
            </a:extLst>
          </p:cNvPr>
          <p:cNvSpPr>
            <a:spLocks noGrp="1"/>
          </p:cNvSpPr>
          <p:nvPr>
            <p:ph idx="1"/>
          </p:nvPr>
        </p:nvSpPr>
        <p:spPr>
          <a:xfrm>
            <a:off x="525516" y="3417573"/>
            <a:ext cx="4593021" cy="2619839"/>
          </a:xfrm>
        </p:spPr>
        <p:txBody>
          <a:bodyPr anchor="ctr">
            <a:normAutofit/>
          </a:bodyPr>
          <a:lstStyle/>
          <a:p>
            <a:pPr marL="0" indent="0">
              <a:buNone/>
            </a:pPr>
            <a:r>
              <a:rPr lang="en-US" sz="2400"/>
              <a:t>Your Weaving Team might make arrangements to </a:t>
            </a:r>
            <a:r>
              <a:rPr lang="en-US" sz="2400" b="1"/>
              <a:t>speak</a:t>
            </a:r>
            <a:r>
              <a:rPr lang="en-US" sz="2400"/>
              <a:t> to members of the Resource Teams – one of the liaisons can help facilitate this conversation if necessary. </a:t>
            </a:r>
          </a:p>
        </p:txBody>
      </p:sp>
    </p:spTree>
    <p:extLst>
      <p:ext uri="{BB962C8B-B14F-4D97-AF65-F5344CB8AC3E}">
        <p14:creationId xmlns:p14="http://schemas.microsoft.com/office/powerpoint/2010/main" val="110057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ands using a tool to finish weaving a small basket ">
            <a:extLst>
              <a:ext uri="{FF2B5EF4-FFF2-40B4-BE49-F238E27FC236}">
                <a16:creationId xmlns:a16="http://schemas.microsoft.com/office/drawing/2014/main" id="{872AA22C-A7E6-0946-AD9D-F613A1BFD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55" r="1562" b="2"/>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EA9FA1-5162-8C45-92A5-F5A9A26D9D66}"/>
              </a:ext>
            </a:extLst>
          </p:cNvPr>
          <p:cNvSpPr>
            <a:spLocks noGrp="1"/>
          </p:cNvSpPr>
          <p:nvPr>
            <p:ph type="title"/>
          </p:nvPr>
        </p:nvSpPr>
        <p:spPr>
          <a:xfrm>
            <a:off x="804672" y="365125"/>
            <a:ext cx="5635885" cy="1325563"/>
          </a:xfrm>
        </p:spPr>
        <p:txBody>
          <a:bodyPr>
            <a:normAutofit fontScale="90000"/>
          </a:bodyPr>
          <a:lstStyle/>
          <a:p>
            <a:r>
              <a:rPr lang="en-US"/>
              <a:t>There is a Liaison assigned to each Weaving Team.</a:t>
            </a:r>
          </a:p>
        </p:txBody>
      </p:sp>
      <p:sp>
        <p:nvSpPr>
          <p:cNvPr id="4102" name="Content Placeholder 4101">
            <a:extLst>
              <a:ext uri="{FF2B5EF4-FFF2-40B4-BE49-F238E27FC236}">
                <a16:creationId xmlns:a16="http://schemas.microsoft.com/office/drawing/2014/main" id="{E834CE06-8494-4837-B5D2-C8347CF6B197}"/>
              </a:ext>
            </a:extLst>
          </p:cNvPr>
          <p:cNvSpPr>
            <a:spLocks noGrp="1"/>
          </p:cNvSpPr>
          <p:nvPr>
            <p:ph idx="1"/>
          </p:nvPr>
        </p:nvSpPr>
        <p:spPr>
          <a:xfrm>
            <a:off x="1245721" y="2197163"/>
            <a:ext cx="3941499" cy="4154361"/>
          </a:xfrm>
        </p:spPr>
        <p:txBody>
          <a:bodyPr>
            <a:normAutofit/>
          </a:bodyPr>
          <a:lstStyle/>
          <a:p>
            <a:pPr marL="0" indent="0">
              <a:buNone/>
            </a:pPr>
            <a:r>
              <a:rPr lang="en-US" sz="2000"/>
              <a:t>Core Team Liaisons:</a:t>
            </a:r>
          </a:p>
          <a:p>
            <a:pPr marL="0" indent="0">
              <a:buNone/>
            </a:pPr>
            <a:endParaRPr lang="en-US" sz="2000"/>
          </a:p>
          <a:p>
            <a:r>
              <a:rPr lang="en-US" sz="2000"/>
              <a:t>Kelly Fowler</a:t>
            </a:r>
          </a:p>
          <a:p>
            <a:r>
              <a:rPr lang="en-US" sz="2000"/>
              <a:t>Allie </a:t>
            </a:r>
            <a:r>
              <a:rPr lang="en-US" sz="2000" err="1"/>
              <a:t>Frickert</a:t>
            </a:r>
            <a:endParaRPr lang="en-US" sz="2000"/>
          </a:p>
          <a:p>
            <a:r>
              <a:rPr lang="en-US" sz="2000"/>
              <a:t>Barbara Mezaki</a:t>
            </a:r>
          </a:p>
          <a:p>
            <a:r>
              <a:rPr lang="en-US" sz="2000"/>
              <a:t>Lianne Maldonado-Greenlee</a:t>
            </a:r>
          </a:p>
          <a:p>
            <a:r>
              <a:rPr lang="en-US" sz="2000"/>
              <a:t>Patty </a:t>
            </a:r>
            <a:r>
              <a:rPr lang="en-US" sz="2000" err="1"/>
              <a:t>Quiñones</a:t>
            </a:r>
            <a:endParaRPr lang="en-US" sz="2000"/>
          </a:p>
          <a:p>
            <a:r>
              <a:rPr lang="en-US" sz="2000"/>
              <a:t>Michelle </a:t>
            </a:r>
            <a:r>
              <a:rPr lang="en-US" sz="2000" err="1"/>
              <a:t>Sampat</a:t>
            </a:r>
            <a:endParaRPr lang="en-US" sz="2000"/>
          </a:p>
          <a:p>
            <a:endParaRPr lang="en-US" sz="2000"/>
          </a:p>
          <a:p>
            <a:endParaRPr lang="en-US" sz="2000"/>
          </a:p>
        </p:txBody>
      </p:sp>
    </p:spTree>
    <p:extLst>
      <p:ext uri="{BB962C8B-B14F-4D97-AF65-F5344CB8AC3E}">
        <p14:creationId xmlns:p14="http://schemas.microsoft.com/office/powerpoint/2010/main" val="380736164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white and brown round decor">
            <a:extLst>
              <a:ext uri="{FF2B5EF4-FFF2-40B4-BE49-F238E27FC236}">
                <a16:creationId xmlns:a16="http://schemas.microsoft.com/office/drawing/2014/main" id="{2D4BF912-B789-4942-B19E-F2466A3ED60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463FAE-0821-0C4D-A7F5-EA1F1DD2B73E}"/>
              </a:ext>
            </a:extLst>
          </p:cNvPr>
          <p:cNvSpPr>
            <a:spLocks noGrp="1"/>
          </p:cNvSpPr>
          <p:nvPr>
            <p:ph type="title"/>
          </p:nvPr>
        </p:nvSpPr>
        <p:spPr>
          <a:xfrm>
            <a:off x="838200" y="365125"/>
            <a:ext cx="10515600" cy="1325563"/>
          </a:xfrm>
        </p:spPr>
        <p:txBody>
          <a:bodyPr>
            <a:normAutofit/>
          </a:bodyPr>
          <a:lstStyle/>
          <a:p>
            <a:r>
              <a:rPr lang="en-US">
                <a:solidFill>
                  <a:srgbClr val="FFFFFF"/>
                </a:solidFill>
              </a:rPr>
              <a:t>Your Weaving Team’s Charge:</a:t>
            </a:r>
          </a:p>
        </p:txBody>
      </p:sp>
      <p:sp>
        <p:nvSpPr>
          <p:cNvPr id="3" name="Content Placeholder 2">
            <a:extLst>
              <a:ext uri="{FF2B5EF4-FFF2-40B4-BE49-F238E27FC236}">
                <a16:creationId xmlns:a16="http://schemas.microsoft.com/office/drawing/2014/main" id="{4376BAD3-6FD6-0749-8F7E-D77C59E96C5B}"/>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r>
              <a:rPr lang="en-US">
                <a:solidFill>
                  <a:srgbClr val="FFFFFF"/>
                </a:solidFill>
              </a:rPr>
              <a:t>Read and familiarize yourself with the Standards/Eligibility Requirements and the “review criteria” from the ACCJC </a:t>
            </a:r>
          </a:p>
          <a:p>
            <a:r>
              <a:rPr lang="en-US">
                <a:solidFill>
                  <a:srgbClr val="FFFFFF"/>
                </a:solidFill>
              </a:rPr>
              <a:t>Backward plan your Weaving Team’s necessary meetings </a:t>
            </a:r>
            <a:r>
              <a:rPr lang="en-US" b="1">
                <a:solidFill>
                  <a:srgbClr val="FFFFFF"/>
                </a:solidFill>
              </a:rPr>
              <a:t>and</a:t>
            </a:r>
            <a:r>
              <a:rPr lang="en-US">
                <a:solidFill>
                  <a:srgbClr val="FFFFFF"/>
                </a:solidFill>
              </a:rPr>
              <a:t> completion date based on the timeline</a:t>
            </a:r>
            <a:endParaRPr lang="en-US">
              <a:solidFill>
                <a:srgbClr val="FFFFFF"/>
              </a:solidFill>
              <a:cs typeface="Calibri"/>
            </a:endParaRPr>
          </a:p>
          <a:p>
            <a:r>
              <a:rPr lang="en-US">
                <a:solidFill>
                  <a:srgbClr val="FFFFFF"/>
                </a:solidFill>
              </a:rPr>
              <a:t>Review the draft and suggested evidence provided to your Weaving Team</a:t>
            </a:r>
            <a:endParaRPr lang="en-US">
              <a:solidFill>
                <a:srgbClr val="FFFFFF"/>
              </a:solidFill>
              <a:cs typeface="Calibri"/>
            </a:endParaRPr>
          </a:p>
          <a:p>
            <a:r>
              <a:rPr lang="en-US">
                <a:solidFill>
                  <a:srgbClr val="FFFFFF"/>
                </a:solidFill>
              </a:rPr>
              <a:t>Gather relevant evidence – contact the Resources Committees as needed</a:t>
            </a:r>
            <a:endParaRPr lang="en-US">
              <a:solidFill>
                <a:srgbClr val="FFFFFF"/>
              </a:solidFill>
              <a:cs typeface="Calibri"/>
            </a:endParaRPr>
          </a:p>
          <a:p>
            <a:r>
              <a:rPr lang="en-US">
                <a:solidFill>
                  <a:srgbClr val="FFFFFF"/>
                </a:solidFill>
                <a:cs typeface="Calibri"/>
              </a:rPr>
              <a:t>Evaluate the narrative and edit as necessary by adding, deleting or modifying  to support the Standards</a:t>
            </a:r>
          </a:p>
          <a:p>
            <a:endParaRPr lang="en-US">
              <a:solidFill>
                <a:srgbClr val="FFFFFF"/>
              </a:solidFill>
            </a:endParaRPr>
          </a:p>
        </p:txBody>
      </p:sp>
    </p:spTree>
    <p:extLst>
      <p:ext uri="{BB962C8B-B14F-4D97-AF65-F5344CB8AC3E}">
        <p14:creationId xmlns:p14="http://schemas.microsoft.com/office/powerpoint/2010/main" val="94039072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521208" y="448056"/>
            <a:ext cx="11309348" cy="640080"/>
          </a:xfrm>
        </p:spPr>
        <p:txBody>
          <a:bodyPr>
            <a:normAutofit/>
          </a:bodyPr>
          <a:lstStyle/>
          <a:p>
            <a:r>
              <a:rPr lang="en-US"/>
              <a:t>Weaving Our Stories</a:t>
            </a:r>
          </a:p>
        </p:txBody>
      </p:sp>
      <p:sp>
        <p:nvSpPr>
          <p:cNvPr id="33" name="Text Placeholder 7"/>
          <p:cNvSpPr txBox="1">
            <a:spLocks/>
          </p:cNvSpPr>
          <p:nvPr/>
        </p:nvSpPr>
        <p:spPr>
          <a:xfrm>
            <a:off x="1750186" y="1183430"/>
            <a:ext cx="4425696" cy="498226"/>
          </a:xfrm>
          <a:prstGeom prst="rect">
            <a:avLst/>
          </a:prstGeom>
        </p:spPr>
        <p:txBody>
          <a:bodyPr vert="horz" lIns="91440" tIns="45720" rIns="91440" bIns="45720" rtlCol="0" anchor="t" anchorCtr="0">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8000"/>
              </a:lnSpc>
            </a:pPr>
            <a:r>
              <a:rPr lang="en-US" sz="1600">
                <a:solidFill>
                  <a:schemeClr val="tx1">
                    <a:lumMod val="75000"/>
                    <a:lumOff val="25000"/>
                  </a:schemeClr>
                </a:solidFill>
              </a:rPr>
              <a:t>Introduction to the Video: Aida </a:t>
            </a:r>
            <a:r>
              <a:rPr lang="en-US" sz="1600" err="1">
                <a:solidFill>
                  <a:schemeClr val="tx1">
                    <a:lumMod val="75000"/>
                    <a:lumOff val="25000"/>
                  </a:schemeClr>
                </a:solidFill>
              </a:rPr>
              <a:t>Cuenza-Uvas</a:t>
            </a:r>
            <a:endParaRPr lang="en-US" sz="1600">
              <a:solidFill>
                <a:schemeClr val="tx1">
                  <a:lumMod val="75000"/>
                  <a:lumOff val="25000"/>
                </a:schemeClr>
              </a:solidFill>
            </a:endParaRPr>
          </a:p>
        </p:txBody>
      </p:sp>
      <p:pic>
        <p:nvPicPr>
          <p:cNvPr id="2" name="Weaving our Story.mp4" descr="Weaving our Story.mp4">
            <a:hlinkClick r:id="" action="ppaction://media"/>
            <a:extLst>
              <a:ext uri="{FF2B5EF4-FFF2-40B4-BE49-F238E27FC236}">
                <a16:creationId xmlns:a16="http://schemas.microsoft.com/office/drawing/2014/main" id="{1ABCCF95-092C-0A47-9431-CAC7D0548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9769" y="1820268"/>
            <a:ext cx="8439805" cy="4747391"/>
          </a:xfrm>
          <a:prstGeom prst="rect">
            <a:avLst/>
          </a:prstGeom>
        </p:spPr>
      </p:pic>
    </p:spTree>
    <p:extLst>
      <p:ext uri="{BB962C8B-B14F-4D97-AF65-F5344CB8AC3E}">
        <p14:creationId xmlns:p14="http://schemas.microsoft.com/office/powerpoint/2010/main" val="18264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63E3E-9293-1843-BF7B-82211EFBDBA4}"/>
              </a:ext>
            </a:extLst>
          </p:cNvPr>
          <p:cNvSpPr>
            <a:spLocks noGrp="1"/>
          </p:cNvSpPr>
          <p:nvPr>
            <p:ph type="title"/>
          </p:nvPr>
        </p:nvSpPr>
        <p:spPr>
          <a:xfrm>
            <a:off x="6513788" y="365125"/>
            <a:ext cx="4840010" cy="1807305"/>
          </a:xfrm>
        </p:spPr>
        <p:txBody>
          <a:bodyPr>
            <a:normAutofit/>
          </a:bodyPr>
          <a:lstStyle/>
          <a:p>
            <a:r>
              <a:rPr lang="en-US" sz="4100"/>
              <a:t>Consider the evidence your Weaving Team already has :</a:t>
            </a:r>
          </a:p>
        </p:txBody>
      </p:sp>
      <p:pic>
        <p:nvPicPr>
          <p:cNvPr id="6146" name="Picture 2" descr="Basket weaving raw materials">
            <a:extLst>
              <a:ext uri="{FF2B5EF4-FFF2-40B4-BE49-F238E27FC236}">
                <a16:creationId xmlns:a16="http://schemas.microsoft.com/office/drawing/2014/main" id="{5D1CCCA1-0E59-6349-AD6B-D4217C2916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03" r="13887"/>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DEE0D8-D13A-2749-A44F-37A18E49942E}"/>
              </a:ext>
            </a:extLst>
          </p:cNvPr>
          <p:cNvSpPr>
            <a:spLocks noGrp="1"/>
          </p:cNvSpPr>
          <p:nvPr>
            <p:ph idx="1"/>
          </p:nvPr>
        </p:nvSpPr>
        <p:spPr>
          <a:xfrm>
            <a:off x="6513788" y="2333297"/>
            <a:ext cx="4840010" cy="3843666"/>
          </a:xfrm>
        </p:spPr>
        <p:txBody>
          <a:bodyPr>
            <a:normAutofit lnSpcReduction="10000"/>
          </a:bodyPr>
          <a:lstStyle/>
          <a:p>
            <a:r>
              <a:rPr lang="en-US"/>
              <a:t>What evidence does the team have to show that the college meets the standard?</a:t>
            </a:r>
          </a:p>
          <a:p>
            <a:r>
              <a:rPr lang="en-US"/>
              <a:t>Does the team need additional evidence?</a:t>
            </a:r>
          </a:p>
          <a:p>
            <a:r>
              <a:rPr lang="en-US"/>
              <a:t>Do you have a request for data? </a:t>
            </a:r>
          </a:p>
          <a:p>
            <a:pPr marL="0" indent="0">
              <a:buNone/>
            </a:pPr>
            <a:r>
              <a:rPr lang="en-US">
                <a:sym typeface="Wingdings" pitchFamily="2" charset="2"/>
              </a:rPr>
              <a:t> Send these requests to the core team liaison.</a:t>
            </a:r>
          </a:p>
          <a:p>
            <a:pPr marL="0" indent="0">
              <a:buNone/>
            </a:pPr>
            <a:endParaRPr lang="en-US" sz="2000"/>
          </a:p>
        </p:txBody>
      </p:sp>
    </p:spTree>
    <p:extLst>
      <p:ext uri="{BB962C8B-B14F-4D97-AF65-F5344CB8AC3E}">
        <p14:creationId xmlns:p14="http://schemas.microsoft.com/office/powerpoint/2010/main" val="2679596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340699-EE05-E54A-8DC1-8C3CDD56DFAE}"/>
              </a:ext>
            </a:extLst>
          </p:cNvPr>
          <p:cNvSpPr>
            <a:spLocks noGrp="1"/>
          </p:cNvSpPr>
          <p:nvPr>
            <p:ph type="title"/>
          </p:nvPr>
        </p:nvSpPr>
        <p:spPr>
          <a:xfrm>
            <a:off x="640080" y="325369"/>
            <a:ext cx="4368602" cy="1956841"/>
          </a:xfrm>
        </p:spPr>
        <p:txBody>
          <a:bodyPr anchor="b">
            <a:normAutofit/>
          </a:bodyPr>
          <a:lstStyle/>
          <a:p>
            <a:r>
              <a:rPr lang="en-US" sz="4200"/>
              <a:t>Once your Weaving Team has the evidence:</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685DFFB-83CC-C74B-B5B7-620982BAD80B}"/>
              </a:ext>
            </a:extLst>
          </p:cNvPr>
          <p:cNvSpPr>
            <a:spLocks noGrp="1"/>
          </p:cNvSpPr>
          <p:nvPr>
            <p:ph idx="1"/>
          </p:nvPr>
        </p:nvSpPr>
        <p:spPr>
          <a:xfrm>
            <a:off x="640080" y="2872899"/>
            <a:ext cx="4243589" cy="3320668"/>
          </a:xfrm>
        </p:spPr>
        <p:txBody>
          <a:bodyPr>
            <a:normAutofit/>
          </a:bodyPr>
          <a:lstStyle/>
          <a:p>
            <a:r>
              <a:rPr lang="en-US" sz="3600"/>
              <a:t>Please contact your Core Team Liaison about how and where to upload the evidence.</a:t>
            </a:r>
          </a:p>
        </p:txBody>
      </p:sp>
      <p:pic>
        <p:nvPicPr>
          <p:cNvPr id="11266" name="Picture 2" descr="person carrying brown basket">
            <a:extLst>
              <a:ext uri="{FF2B5EF4-FFF2-40B4-BE49-F238E27FC236}">
                <a16:creationId xmlns:a16="http://schemas.microsoft.com/office/drawing/2014/main" id="{FAF2F5A2-C8D0-CD47-8782-DD3F494423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88" r="-1" b="183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65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731E-E335-429B-94BB-3B0BE3431B18}"/>
              </a:ext>
            </a:extLst>
          </p:cNvPr>
          <p:cNvSpPr>
            <a:spLocks noGrp="1"/>
          </p:cNvSpPr>
          <p:nvPr>
            <p:ph type="title"/>
          </p:nvPr>
        </p:nvSpPr>
        <p:spPr/>
        <p:txBody>
          <a:bodyPr/>
          <a:lstStyle/>
          <a:p>
            <a:r>
              <a:rPr lang="en-US">
                <a:ea typeface="+mj-lt"/>
                <a:cs typeface="+mj-lt"/>
              </a:rPr>
              <a:t>Do you want more information about how to get involved? </a:t>
            </a:r>
            <a:endParaRPr lang="en-US"/>
          </a:p>
        </p:txBody>
      </p:sp>
      <p:sp>
        <p:nvSpPr>
          <p:cNvPr id="3" name="Content Placeholder 2">
            <a:extLst>
              <a:ext uri="{FF2B5EF4-FFF2-40B4-BE49-F238E27FC236}">
                <a16:creationId xmlns:a16="http://schemas.microsoft.com/office/drawing/2014/main" id="{328237CE-0BFB-43D7-8C51-58FDCDF7B13F}"/>
              </a:ext>
            </a:extLst>
          </p:cNvPr>
          <p:cNvSpPr>
            <a:spLocks noGrp="1"/>
          </p:cNvSpPr>
          <p:nvPr>
            <p:ph sz="quarter" idx="13"/>
          </p:nvPr>
        </p:nvSpPr>
        <p:spPr>
          <a:xfrm>
            <a:off x="1777585" y="1307342"/>
            <a:ext cx="10201606" cy="5301020"/>
          </a:xfrm>
        </p:spPr>
        <p:txBody>
          <a:bodyPr vert="horz" lIns="91440" tIns="45720" rIns="91440" bIns="45720" rtlCol="0" anchor="t">
            <a:normAutofit lnSpcReduction="10000"/>
          </a:bodyPr>
          <a:lstStyle/>
          <a:p>
            <a:r>
              <a:rPr lang="en-US" sz="2800" b="1">
                <a:cs typeface="Calibri"/>
              </a:rPr>
              <a:t>Email us!</a:t>
            </a:r>
            <a:endParaRPr lang="en-US" sz="2800" b="1"/>
          </a:p>
          <a:p>
            <a:r>
              <a:rPr lang="en-US" sz="1800">
                <a:ea typeface="+mn-lt"/>
                <a:cs typeface="+mn-lt"/>
              </a:rPr>
              <a:t>Barbara </a:t>
            </a:r>
            <a:r>
              <a:rPr lang="en-US" sz="1800" err="1">
                <a:ea typeface="+mn-lt"/>
                <a:cs typeface="+mn-lt"/>
              </a:rPr>
              <a:t>Mezaki</a:t>
            </a:r>
            <a:r>
              <a:rPr lang="en-US" sz="1800">
                <a:ea typeface="+mn-lt"/>
                <a:cs typeface="+mn-lt"/>
              </a:rPr>
              <a:t> and Allie </a:t>
            </a:r>
            <a:r>
              <a:rPr lang="en-US" sz="1800" err="1">
                <a:ea typeface="+mn-lt"/>
                <a:cs typeface="+mn-lt"/>
              </a:rPr>
              <a:t>Frickert</a:t>
            </a:r>
            <a:r>
              <a:rPr lang="en-US" sz="1800">
                <a:ea typeface="+mn-lt"/>
                <a:cs typeface="+mn-lt"/>
              </a:rPr>
              <a:t>, Faculty Accreditation Coordinators</a:t>
            </a:r>
            <a:endParaRPr lang="en-US" sz="1800">
              <a:cs typeface="Calibri"/>
            </a:endParaRPr>
          </a:p>
          <a:p>
            <a:r>
              <a:rPr lang="en-US" sz="1800">
                <a:cs typeface="Calibri"/>
                <a:hlinkClick r:id="rId3"/>
              </a:rPr>
              <a:t>Bmezaki@mtsac.edu</a:t>
            </a:r>
            <a:r>
              <a:rPr lang="en-US" sz="1800">
                <a:cs typeface="Calibri"/>
              </a:rPr>
              <a:t> AND </a:t>
            </a:r>
            <a:r>
              <a:rPr lang="en-US" sz="1800">
                <a:cs typeface="Calibri"/>
                <a:hlinkClick r:id="rId4"/>
              </a:rPr>
              <a:t>Africkert@mtsac.edu</a:t>
            </a:r>
            <a:endParaRPr lang="en-US" sz="1800">
              <a:cs typeface="Calibri"/>
            </a:endParaRPr>
          </a:p>
          <a:p>
            <a:endParaRPr lang="en-US" sz="2400" b="1">
              <a:cs typeface="Calibri"/>
            </a:endParaRPr>
          </a:p>
          <a:p>
            <a:r>
              <a:rPr lang="en-US" sz="2400" b="1">
                <a:cs typeface="Calibri"/>
              </a:rPr>
              <a:t>Office Hours!</a:t>
            </a:r>
            <a:endParaRPr lang="en-US">
              <a:cs typeface="Calibri"/>
            </a:endParaRPr>
          </a:p>
          <a:p>
            <a:r>
              <a:rPr lang="en-US" sz="2000">
                <a:cs typeface="Calibri"/>
              </a:rPr>
              <a:t>Office hours provide an opportunity to speak with the members of the Accreditation Core committee.</a:t>
            </a:r>
          </a:p>
          <a:p>
            <a:pPr lvl="1"/>
            <a:r>
              <a:rPr lang="en-US" sz="2000" b="1">
                <a:cs typeface="Calibri"/>
              </a:rPr>
              <a:t>Kelly Fowler (</a:t>
            </a:r>
            <a:r>
              <a:rPr lang="en-US" sz="2000">
                <a:cs typeface="Calibri"/>
              </a:rPr>
              <a:t>Mt. SAC ALO/VPI)</a:t>
            </a:r>
          </a:p>
          <a:p>
            <a:pPr marL="285750" lvl="1" indent="-285750">
              <a:buFont typeface="Arial"/>
              <a:buChar char="•"/>
            </a:pPr>
            <a:r>
              <a:rPr lang="en-US" sz="2000">
                <a:cs typeface="Calibri"/>
              </a:rPr>
              <a:t>First Friday of the month 8 am – 9 am</a:t>
            </a:r>
          </a:p>
          <a:p>
            <a:pPr lvl="1">
              <a:buClr>
                <a:srgbClr val="404040"/>
              </a:buClr>
            </a:pPr>
            <a:r>
              <a:rPr lang="en-US" sz="2000" b="1">
                <a:cs typeface="Calibri"/>
              </a:rPr>
              <a:t>Barbara and Allie</a:t>
            </a:r>
            <a:r>
              <a:rPr lang="en-US" sz="2000">
                <a:cs typeface="Calibri"/>
              </a:rPr>
              <a:t> (Faculty Coordinators)</a:t>
            </a:r>
          </a:p>
          <a:p>
            <a:pPr marL="285750" lvl="1" indent="-285750">
              <a:buFont typeface="Arial" panose="020B0604020202020204" pitchFamily="34" charset="0"/>
              <a:buChar char="•"/>
            </a:pPr>
            <a:r>
              <a:rPr lang="en-US" sz="2000">
                <a:cs typeface="Calibri"/>
              </a:rPr>
              <a:t>Fridays from 1:00 – 2:00 pm on Zoom</a:t>
            </a:r>
          </a:p>
          <a:p>
            <a:pPr lvl="1"/>
            <a:r>
              <a:rPr lang="en-US" sz="2000" b="1">
                <a:cs typeface="Calibri"/>
              </a:rPr>
              <a:t>Patty </a:t>
            </a:r>
            <a:r>
              <a:rPr lang="en-US" sz="2000" b="1">
                <a:ea typeface="+mn-lt"/>
                <a:cs typeface="+mn-lt"/>
              </a:rPr>
              <a:t>Quiñones (</a:t>
            </a:r>
            <a:r>
              <a:rPr lang="en-US" sz="2000">
                <a:ea typeface="+mn-lt"/>
                <a:cs typeface="+mn-lt"/>
              </a:rPr>
              <a:t>Director of Research and Institutional Effectiveness ) will join the above Coordinator office hours periodically.</a:t>
            </a:r>
            <a:endParaRPr lang="en-US" sz="2000">
              <a:cs typeface="Calibri"/>
            </a:endParaRPr>
          </a:p>
          <a:p>
            <a:pPr marL="285750" indent="-285750">
              <a:buClr>
                <a:srgbClr val="404040"/>
              </a:buClr>
              <a:buFont typeface="Arial"/>
              <a:buChar char="•"/>
            </a:pPr>
            <a:endParaRPr lang="en-US">
              <a:cs typeface="Calibri"/>
            </a:endParaRPr>
          </a:p>
        </p:txBody>
      </p:sp>
    </p:spTree>
    <p:extLst>
      <p:ext uri="{BB962C8B-B14F-4D97-AF65-F5344CB8AC3E}">
        <p14:creationId xmlns:p14="http://schemas.microsoft.com/office/powerpoint/2010/main" val="269885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DA25-9463-CC47-9F85-E90A7C538631}"/>
              </a:ext>
            </a:extLst>
          </p:cNvPr>
          <p:cNvSpPr>
            <a:spLocks noGrp="1"/>
          </p:cNvSpPr>
          <p:nvPr>
            <p:ph type="title"/>
          </p:nvPr>
        </p:nvSpPr>
        <p:spPr/>
        <p:txBody>
          <a:bodyPr/>
          <a:lstStyle/>
          <a:p>
            <a:r>
              <a:rPr lang="en-US"/>
              <a:t>The Accreditation Logo</a:t>
            </a:r>
          </a:p>
        </p:txBody>
      </p:sp>
      <p:pic>
        <p:nvPicPr>
          <p:cNvPr id="4" name="Picture 3" descr="Mt. SAC accreditation logo 2024: Weaving our story">
            <a:extLst>
              <a:ext uri="{FF2B5EF4-FFF2-40B4-BE49-F238E27FC236}">
                <a16:creationId xmlns:a16="http://schemas.microsoft.com/office/drawing/2014/main" id="{F764844D-1DE0-6B40-9740-1E4BD631139D}"/>
              </a:ext>
            </a:extLst>
          </p:cNvPr>
          <p:cNvPicPr>
            <a:picLocks noChangeAspect="1"/>
          </p:cNvPicPr>
          <p:nvPr/>
        </p:nvPicPr>
        <p:blipFill>
          <a:blip r:embed="rId3"/>
          <a:stretch>
            <a:fillRect/>
          </a:stretch>
        </p:blipFill>
        <p:spPr>
          <a:xfrm>
            <a:off x="3766930" y="1195944"/>
            <a:ext cx="5319153" cy="5357256"/>
          </a:xfrm>
          <a:prstGeom prst="rect">
            <a:avLst/>
          </a:prstGeom>
        </p:spPr>
      </p:pic>
    </p:spTree>
    <p:extLst>
      <p:ext uri="{BB962C8B-B14F-4D97-AF65-F5344CB8AC3E}">
        <p14:creationId xmlns:p14="http://schemas.microsoft.com/office/powerpoint/2010/main" val="36536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Old Story..</a:t>
            </a:r>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quarter" idx="13"/>
          </p:nvPr>
        </p:nvSpPr>
        <p:spPr>
          <a:xfrm>
            <a:off x="1752600" y="1444752"/>
            <a:ext cx="10076688" cy="4866596"/>
          </a:xfrm>
        </p:spPr>
        <p:txBody>
          <a:bodyPr vert="horz" lIns="91440" tIns="45720" rIns="91440" bIns="45720" rtlCol="0" anchor="t">
            <a:normAutofit/>
          </a:bodyPr>
          <a:lstStyle/>
          <a:p>
            <a:r>
              <a:rPr lang="en-US" sz="2000" b="1">
                <a:cs typeface="Calibri"/>
              </a:rPr>
              <a:t>What the ACCJC Accreditation Process was...</a:t>
            </a:r>
            <a:endParaRPr lang="en-US" sz="2000" b="1"/>
          </a:p>
          <a:p>
            <a:endParaRPr lang="en-US" b="1">
              <a:cs typeface="Calibri"/>
            </a:endParaRPr>
          </a:p>
          <a:p>
            <a:pPr marL="285750" lvl="1" indent="-285750">
              <a:buClr>
                <a:srgbClr val="404040"/>
              </a:buClr>
              <a:buFont typeface="Arial,Sans-Serif"/>
              <a:buChar char="•"/>
            </a:pPr>
            <a:r>
              <a:rPr lang="en-US" sz="2000">
                <a:ea typeface="+mn-lt"/>
                <a:cs typeface="+mn-lt"/>
              </a:rPr>
              <a:t>Lengthy -- many meetings over two years.</a:t>
            </a:r>
          </a:p>
          <a:p>
            <a:pPr marL="285750" lvl="1" indent="-285750">
              <a:buClr>
                <a:srgbClr val="404040"/>
              </a:buClr>
              <a:buFont typeface="Arial"/>
              <a:buChar char="•"/>
            </a:pPr>
            <a:r>
              <a:rPr lang="en-US" sz="2000">
                <a:ea typeface="+mn-lt"/>
                <a:cs typeface="+mn-lt"/>
              </a:rPr>
              <a:t>Big campus-wide writing teams.</a:t>
            </a:r>
            <a:endParaRPr lang="en-US" sz="2000">
              <a:cs typeface="Calibri"/>
            </a:endParaRPr>
          </a:p>
          <a:p>
            <a:pPr marL="285750" lvl="1" indent="-285750">
              <a:buClr>
                <a:srgbClr val="404040"/>
              </a:buClr>
              <a:buFont typeface="Arial"/>
              <a:buChar char="•"/>
            </a:pPr>
            <a:r>
              <a:rPr lang="en-US" sz="2000">
                <a:cs typeface="Calibri"/>
              </a:rPr>
              <a:t>Long, repetitive ISER </a:t>
            </a:r>
            <a:r>
              <a:rPr lang="en-US" sz="2000">
                <a:ea typeface="+mn-lt"/>
                <a:cs typeface="+mn-lt"/>
              </a:rPr>
              <a:t>(Institutional Self-Evaluation Report)</a:t>
            </a:r>
            <a:r>
              <a:rPr lang="en-US" sz="2000">
                <a:cs typeface="Calibri"/>
              </a:rPr>
              <a:t>, 500-600 pages (!)</a:t>
            </a:r>
          </a:p>
          <a:p>
            <a:pPr marL="285750" lvl="1" indent="-285750">
              <a:buClr>
                <a:srgbClr val="404040"/>
              </a:buClr>
              <a:buFont typeface="Arial"/>
              <a:buChar char="•"/>
            </a:pPr>
            <a:r>
              <a:rPr lang="en-US" sz="2000">
                <a:cs typeface="Calibri"/>
              </a:rPr>
              <a:t>Inclusion of ALL possible evidence relating to the standards.</a:t>
            </a:r>
          </a:p>
          <a:p>
            <a:pPr marL="285750" lvl="1" indent="-285750">
              <a:buClr>
                <a:srgbClr val="404040"/>
              </a:buClr>
              <a:buFont typeface="Arial"/>
              <a:buChar char="•"/>
            </a:pPr>
            <a:r>
              <a:rPr lang="en-US" sz="2000">
                <a:ea typeface="+mn-lt"/>
                <a:cs typeface="+mn-lt"/>
              </a:rPr>
              <a:t>A weeklong site visit from the site team.</a:t>
            </a:r>
          </a:p>
          <a:p>
            <a:pPr marL="285750" indent="-285750">
              <a:buClr>
                <a:srgbClr val="404040"/>
              </a:buClr>
              <a:buFont typeface="Arial,Sans-Serif"/>
              <a:buChar char="•"/>
            </a:pPr>
            <a:r>
              <a:rPr lang="en-US" sz="2000">
                <a:ea typeface="+mn-lt"/>
                <a:cs typeface="+mn-lt"/>
              </a:rPr>
              <a:t>High pressure, stressful situation with visiting team.</a:t>
            </a:r>
          </a:p>
          <a:p>
            <a:pPr marL="342900" lvl="3" indent="-342900">
              <a:buClr>
                <a:srgbClr val="404040"/>
              </a:buClr>
              <a:buFont typeface="Arial"/>
              <a:buChar char="•"/>
            </a:pPr>
            <a:r>
              <a:rPr lang="en-US" sz="2000">
                <a:ea typeface="+mn-lt"/>
                <a:cs typeface="+mn-lt"/>
              </a:rPr>
              <a:t>Visiting team could request information to clarify any gaps.</a:t>
            </a:r>
          </a:p>
          <a:p>
            <a:pPr marL="285750" indent="-285750">
              <a:buClr>
                <a:srgbClr val="404040"/>
              </a:buClr>
              <a:buFont typeface="Arial,Sans-Serif"/>
              <a:buChar char="•"/>
            </a:pPr>
            <a:r>
              <a:rPr lang="en-US" sz="2000">
                <a:ea typeface="+mn-lt"/>
                <a:cs typeface="+mn-lt"/>
              </a:rPr>
              <a:t>Deficit-minded approach (visiting team looking for "mistakes")</a:t>
            </a:r>
          </a:p>
          <a:p>
            <a:pPr marL="285750" lvl="2" indent="-285750">
              <a:buClr>
                <a:srgbClr val="404040"/>
              </a:buClr>
              <a:buFont typeface="Arial,Sans-Serif"/>
              <a:buChar char="•"/>
            </a:pPr>
            <a:endParaRPr lang="en-US" sz="1800">
              <a:ea typeface="+mn-lt"/>
              <a:cs typeface="+mn-lt"/>
            </a:endParaRPr>
          </a:p>
          <a:p>
            <a:pPr marL="285750" lvl="1" indent="-285750">
              <a:buClr>
                <a:srgbClr val="404040"/>
              </a:buClr>
              <a:buFont typeface="Arial"/>
              <a:buChar char="•"/>
            </a:pPr>
            <a:endParaRPr lang="en-US">
              <a:cs typeface="Calibri"/>
            </a:endParaRPr>
          </a:p>
          <a:p>
            <a:endParaRPr lang="en-US" b="1">
              <a:cs typeface="Calibri"/>
            </a:endParaRPr>
          </a:p>
          <a:p>
            <a:endParaRPr lang="en-US">
              <a:cs typeface="Calibri"/>
            </a:endParaRPr>
          </a:p>
          <a:p>
            <a:pPr lvl="3"/>
            <a:endParaRPr lang="en-US">
              <a:cs typeface="Calibri"/>
            </a:endParaRPr>
          </a:p>
          <a:p>
            <a:pPr marL="285750" lvl="3" indent="-28575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155922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130E-EED8-4B65-BFEF-13E940957802}"/>
              </a:ext>
            </a:extLst>
          </p:cNvPr>
          <p:cNvSpPr>
            <a:spLocks noGrp="1"/>
          </p:cNvSpPr>
          <p:nvPr>
            <p:ph type="title"/>
          </p:nvPr>
        </p:nvSpPr>
        <p:spPr/>
        <p:txBody>
          <a:bodyPr/>
          <a:lstStyle/>
          <a:p>
            <a:r>
              <a:rPr lang="en-US">
                <a:cs typeface="Calibri Light"/>
              </a:rPr>
              <a:t>The Process still is...</a:t>
            </a:r>
            <a:endParaRPr lang="en-US"/>
          </a:p>
        </p:txBody>
      </p:sp>
      <p:sp>
        <p:nvSpPr>
          <p:cNvPr id="3" name="Content Placeholder 2">
            <a:extLst>
              <a:ext uri="{FF2B5EF4-FFF2-40B4-BE49-F238E27FC236}">
                <a16:creationId xmlns:a16="http://schemas.microsoft.com/office/drawing/2014/main" id="{1062B501-6976-4ECC-B16B-280724303C39}"/>
              </a:ext>
            </a:extLst>
          </p:cNvPr>
          <p:cNvSpPr>
            <a:spLocks noGrp="1"/>
          </p:cNvSpPr>
          <p:nvPr>
            <p:ph sz="quarter" idx="13"/>
          </p:nvPr>
        </p:nvSpPr>
        <p:spPr/>
        <p:txBody>
          <a:bodyPr vert="horz" lIns="91440" tIns="45720" rIns="91440" bIns="45720" rtlCol="0" anchor="t">
            <a:normAutofit/>
          </a:bodyPr>
          <a:lstStyle/>
          <a:p>
            <a:pPr algn="ctr"/>
            <a:r>
              <a:rPr lang="en-US" sz="2000" b="1">
                <a:cs typeface="Calibri"/>
              </a:rPr>
              <a:t>Important Components of the Process that remain:</a:t>
            </a:r>
          </a:p>
          <a:p>
            <a:pPr algn="ctr"/>
            <a:endParaRPr lang="en-US">
              <a:cs typeface="Calibri"/>
            </a:endParaRPr>
          </a:p>
          <a:p>
            <a:pPr algn="ctr"/>
            <a:r>
              <a:rPr lang="en-US" sz="2400">
                <a:cs typeface="Calibri"/>
              </a:rPr>
              <a:t>Inclusive</a:t>
            </a:r>
          </a:p>
          <a:p>
            <a:pPr algn="ctr"/>
            <a:r>
              <a:rPr lang="en-US" sz="2400">
                <a:cs typeface="Calibri"/>
              </a:rPr>
              <a:t>Reflective</a:t>
            </a:r>
          </a:p>
          <a:p>
            <a:pPr algn="ctr"/>
            <a:r>
              <a:rPr lang="en-US" sz="2400">
                <a:cs typeface="Calibri"/>
              </a:rPr>
              <a:t>Inquiry-based</a:t>
            </a:r>
          </a:p>
          <a:p>
            <a:pPr algn="ctr"/>
            <a:r>
              <a:rPr lang="en-US" sz="2400">
                <a:cs typeface="Calibri"/>
              </a:rPr>
              <a:t>Evidence-driven</a:t>
            </a:r>
          </a:p>
          <a:p>
            <a:pPr algn="ctr"/>
            <a:r>
              <a:rPr lang="en-US" sz="2400">
                <a:ea typeface="+mn-lt"/>
                <a:cs typeface="+mn-lt"/>
              </a:rPr>
              <a:t>Growth and improvement</a:t>
            </a:r>
          </a:p>
          <a:p>
            <a:pPr algn="ctr"/>
            <a:r>
              <a:rPr lang="en-US" sz="2400">
                <a:cs typeface="Calibri"/>
              </a:rPr>
              <a:t>Opportunity for collaboration, celebration, and community</a:t>
            </a:r>
          </a:p>
          <a:p>
            <a:endParaRPr lang="en-US">
              <a:cs typeface="Calibri"/>
            </a:endParaRPr>
          </a:p>
          <a:p>
            <a:endParaRPr lang="en-US">
              <a:cs typeface="Calibri"/>
            </a:endParaRPr>
          </a:p>
        </p:txBody>
      </p:sp>
    </p:spTree>
    <p:extLst>
      <p:ext uri="{BB962C8B-B14F-4D97-AF65-F5344CB8AC3E}">
        <p14:creationId xmlns:p14="http://schemas.microsoft.com/office/powerpoint/2010/main" val="91656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New Story…</a:t>
            </a:r>
          </a:p>
        </p:txBody>
      </p:sp>
      <p:graphicFrame>
        <p:nvGraphicFramePr>
          <p:cNvPr id="11" name="Content Placeholder 2" descr="What the ACCJC Accreditation Process is now...&#10; Streamlined ISER (approximately 200 pages).&#10; Best evidence -- not all evidence.&#10; Growth mindset approach to the process.&#10; It is a formative – summative process. &#10; Process happens over three semesters, Spring, Fall, Spring.&#10; The new process is meant to eliminate the &quot;Gotcha!&quot; And surprise.&#10; Core inquiries inform the triangulation of evidence for reviewers.&#10; A small visting team will conduct a Focused Site Visit on Core Inquiries.&#10;">
            <a:extLst>
              <a:ext uri="{FF2B5EF4-FFF2-40B4-BE49-F238E27FC236}">
                <a16:creationId xmlns:a16="http://schemas.microsoft.com/office/drawing/2014/main" id="{1958DBC2-5186-41BB-9FA6-C954E643C6E1}"/>
              </a:ext>
            </a:extLst>
          </p:cNvPr>
          <p:cNvGraphicFramePr>
            <a:graphicFrameLocks noGrp="1"/>
          </p:cNvGraphicFramePr>
          <p:nvPr>
            <p:ph sz="quarter" idx="13"/>
            <p:extLst>
              <p:ext uri="{D42A27DB-BD31-4B8C-83A1-F6EECF244321}">
                <p14:modId xmlns:p14="http://schemas.microsoft.com/office/powerpoint/2010/main" val="683683045"/>
              </p:ext>
            </p:extLst>
          </p:nvPr>
        </p:nvGraphicFramePr>
        <p:xfrm>
          <a:off x="1752600" y="1444752"/>
          <a:ext cx="10076688" cy="48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01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Next Steps…</a:t>
            </a:r>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quarter" idx="13"/>
          </p:nvPr>
        </p:nvSpPr>
        <p:spPr>
          <a:xfrm>
            <a:off x="1752600" y="1444752"/>
            <a:ext cx="10064197" cy="5146526"/>
          </a:xfrm>
        </p:spPr>
        <p:txBody>
          <a:bodyPr vert="horz" lIns="91440" tIns="45720" rIns="91440" bIns="45720" rtlCol="0" anchor="t">
            <a:normAutofit/>
          </a:bodyPr>
          <a:lstStyle/>
          <a:p>
            <a:r>
              <a:rPr lang="en-US" sz="2000" b="1">
                <a:cs typeface="Calibri"/>
              </a:rPr>
              <a:t>As we follow the new ACCJC process, we will also </a:t>
            </a:r>
            <a:r>
              <a:rPr lang="en-US" sz="2000" b="1" i="1">
                <a:cs typeface="Calibri"/>
              </a:rPr>
              <a:t>weave in </a:t>
            </a:r>
            <a:r>
              <a:rPr lang="en-US" sz="2000" b="1">
                <a:cs typeface="Calibri"/>
              </a:rPr>
              <a:t>the “Lessons Learned” from our 2017 Accreditation:</a:t>
            </a:r>
          </a:p>
          <a:p>
            <a:pPr marL="342900" indent="-342900">
              <a:buFont typeface="Arial"/>
              <a:buChar char="•"/>
            </a:pPr>
            <a:r>
              <a:rPr lang="en-US" sz="2000">
                <a:cs typeface="Calibri"/>
              </a:rPr>
              <a:t>“Identify an expert lead writer and an effective facilitator for each Standard. “ </a:t>
            </a:r>
          </a:p>
          <a:p>
            <a:pPr marL="342900" indent="-342900">
              <a:buFont typeface="Arial"/>
              <a:buChar char="•"/>
            </a:pPr>
            <a:r>
              <a:rPr lang="en-US" sz="2000">
                <a:cs typeface="Calibri"/>
              </a:rPr>
              <a:t>“Minimize writing by committee.”</a:t>
            </a:r>
          </a:p>
          <a:p>
            <a:pPr marL="342900" indent="-342900">
              <a:buFont typeface="Arial"/>
              <a:buChar char="•"/>
            </a:pPr>
            <a:r>
              <a:rPr lang="en-US" sz="2000">
                <a:cs typeface="Calibri"/>
              </a:rPr>
              <a:t>“Engage all constituencies.” </a:t>
            </a:r>
          </a:p>
          <a:p>
            <a:endParaRPr lang="en-US" sz="1900">
              <a:cs typeface="Calibri"/>
            </a:endParaRPr>
          </a:p>
          <a:p>
            <a:r>
              <a:rPr lang="en-US" sz="1900" b="1">
                <a:cs typeface="Calibri"/>
              </a:rPr>
              <a:t>The Accreditation Core team response:</a:t>
            </a:r>
          </a:p>
          <a:p>
            <a:pPr marL="285750" indent="-285750">
              <a:buFont typeface="Arial" panose="020B0604020202020204" pitchFamily="34" charset="0"/>
              <a:buChar char="•"/>
            </a:pPr>
            <a:r>
              <a:rPr lang="en-US" sz="2000">
                <a:cs typeface="Calibri"/>
              </a:rPr>
              <a:t>Small "weaving" teams.</a:t>
            </a:r>
          </a:p>
          <a:p>
            <a:pPr marL="285750" indent="-285750">
              <a:buFont typeface="Arial" panose="020B0604020202020204" pitchFamily="34" charset="0"/>
              <a:buChar char="•"/>
            </a:pPr>
            <a:r>
              <a:rPr lang="en-US" sz="2000">
                <a:cs typeface="Calibri"/>
              </a:rPr>
              <a:t>Inclusion of faculty, staff, students, and administrators on teams, where possible.</a:t>
            </a:r>
          </a:p>
          <a:p>
            <a:pPr marL="285750" indent="-285750">
              <a:buFont typeface="Arial" panose="020B0604020202020204" pitchFamily="34" charset="0"/>
              <a:buChar char="•"/>
            </a:pPr>
            <a:r>
              <a:rPr lang="en-US" sz="2000">
                <a:cs typeface="Calibri"/>
              </a:rPr>
              <a:t>Committee chairs with expertise relevant to specific areas.</a:t>
            </a:r>
          </a:p>
          <a:p>
            <a:pPr marL="285750" indent="-285750">
              <a:buFont typeface="Arial" panose="020B0604020202020204" pitchFamily="34" charset="0"/>
              <a:buChar char="•"/>
            </a:pPr>
            <a:r>
              <a:rPr lang="en-US" sz="2000">
                <a:cs typeface="Calibri"/>
              </a:rPr>
              <a:t>Core team liaisons who will assist with drafting, evidence location, and evidence cross-referencing.</a:t>
            </a:r>
          </a:p>
          <a:p>
            <a:pPr marL="285750" indent="-285750">
              <a:buFont typeface="Arial" panose="020B0604020202020204" pitchFamily="34" charset="0"/>
              <a:buChar char="•"/>
            </a:pPr>
            <a:endParaRPr lang="en-US">
              <a:cs typeface="Calibri"/>
            </a:endParaRPr>
          </a:p>
          <a:p>
            <a:endParaRPr lang="en-US" b="1">
              <a:cs typeface="Calibri"/>
            </a:endParaRPr>
          </a:p>
        </p:txBody>
      </p:sp>
    </p:spTree>
    <p:extLst>
      <p:ext uri="{BB962C8B-B14F-4D97-AF65-F5344CB8AC3E}">
        <p14:creationId xmlns:p14="http://schemas.microsoft.com/office/powerpoint/2010/main" val="1800075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a:xfrm>
            <a:off x="521208" y="448056"/>
            <a:ext cx="11311128" cy="640080"/>
          </a:xfrm>
        </p:spPr>
        <p:txBody>
          <a:bodyPr anchor="ctr">
            <a:normAutofit/>
          </a:bodyPr>
          <a:lstStyle/>
          <a:p>
            <a:r>
              <a:rPr lang="en-US"/>
              <a:t>The Next Steps… </a:t>
            </a:r>
            <a:r>
              <a:rPr lang="en-US">
                <a:ea typeface="+mj-lt"/>
                <a:cs typeface="+mj-lt"/>
              </a:rPr>
              <a:t>The new process will be easier for each team! </a:t>
            </a:r>
            <a:endParaRPr lang="en-US"/>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half" idx="1"/>
          </p:nvPr>
        </p:nvSpPr>
        <p:spPr>
          <a:xfrm>
            <a:off x="1667239" y="1651677"/>
            <a:ext cx="6852483" cy="4713600"/>
          </a:xfrm>
        </p:spPr>
        <p:txBody>
          <a:bodyPr vert="horz" lIns="91440" tIns="45720" rIns="91440" bIns="45720" rtlCol="0" anchor="t">
            <a:normAutofit fontScale="92500" lnSpcReduction="10000"/>
          </a:bodyPr>
          <a:lstStyle/>
          <a:p>
            <a:pPr>
              <a:lnSpc>
                <a:spcPct val="98000"/>
              </a:lnSpc>
            </a:pPr>
            <a:r>
              <a:rPr lang="en-US" sz="2000">
                <a:cs typeface="Calibri"/>
              </a:rPr>
              <a:t>No more "writing teams" with large groups working from scratch and needing to compile exhaustive evidence. </a:t>
            </a:r>
          </a:p>
          <a:p>
            <a:pPr>
              <a:lnSpc>
                <a:spcPct val="98000"/>
              </a:lnSpc>
            </a:pPr>
            <a:endParaRPr lang="en-US" sz="2000" b="1"/>
          </a:p>
          <a:p>
            <a:pPr>
              <a:lnSpc>
                <a:spcPct val="98000"/>
              </a:lnSpc>
            </a:pPr>
            <a:r>
              <a:rPr lang="en-US" sz="2000" b="1"/>
              <a:t>The ASC Core group will assist and support “Weaving Teams" with preliminary outline content, strategies for identifying representative (best) evidence, as well as strategic triangulation of evidence across different standards.</a:t>
            </a:r>
            <a:endParaRPr lang="en-US" sz="2000" b="1">
              <a:cs typeface="Calibri"/>
            </a:endParaRPr>
          </a:p>
          <a:p>
            <a:pPr>
              <a:lnSpc>
                <a:spcPct val="98000"/>
              </a:lnSpc>
            </a:pPr>
            <a:endParaRPr lang="en-US" sz="2000" b="1"/>
          </a:p>
          <a:p>
            <a:pPr lvl="3">
              <a:lnSpc>
                <a:spcPct val="98000"/>
              </a:lnSpc>
            </a:pPr>
            <a:r>
              <a:rPr lang="en-US" sz="2000"/>
              <a:t>These ”Weaving Teams” will represent the campus committees and work groups with expertise pertaining to each standard. </a:t>
            </a:r>
            <a:endParaRPr lang="en-US" sz="2000">
              <a:cs typeface="Calibri"/>
            </a:endParaRPr>
          </a:p>
          <a:p>
            <a:pPr lvl="3">
              <a:lnSpc>
                <a:spcPct val="98000"/>
              </a:lnSpc>
            </a:pPr>
            <a:endParaRPr lang="en-US" sz="2000"/>
          </a:p>
          <a:p>
            <a:pPr lvl="3">
              <a:lnSpc>
                <a:spcPct val="98000"/>
              </a:lnSpc>
            </a:pPr>
            <a:r>
              <a:rPr lang="en-US" sz="2000"/>
              <a:t>Teams will have faculty, classified, administrative, and student representation whenever possible, in order to include diverse voices and perspectives.</a:t>
            </a:r>
            <a:endParaRPr lang="en-US" sz="2000">
              <a:cs typeface="Calibri"/>
            </a:endParaRPr>
          </a:p>
          <a:p>
            <a:pPr lvl="3">
              <a:lnSpc>
                <a:spcPct val="98000"/>
              </a:lnSpc>
            </a:pPr>
            <a:endParaRPr lang="en-US" sz="2000">
              <a:cs typeface="Calibri"/>
            </a:endParaRPr>
          </a:p>
          <a:p>
            <a:pPr lvl="3">
              <a:lnSpc>
                <a:spcPct val="98000"/>
              </a:lnSpc>
            </a:pPr>
            <a:endParaRPr lang="en-US" sz="2000">
              <a:cs typeface="Calibri"/>
            </a:endParaRPr>
          </a:p>
        </p:txBody>
      </p:sp>
      <p:pic>
        <p:nvPicPr>
          <p:cNvPr id="4" name="Picture 4" descr="A picture containing person weaving a basket base&#10;&#10;">
            <a:extLst>
              <a:ext uri="{FF2B5EF4-FFF2-40B4-BE49-F238E27FC236}">
                <a16:creationId xmlns:a16="http://schemas.microsoft.com/office/drawing/2014/main" id="{03498BE8-1E68-4584-B512-5D5B249C3809}"/>
              </a:ext>
            </a:extLst>
          </p:cNvPr>
          <p:cNvPicPr>
            <a:picLocks noChangeAspect="1"/>
          </p:cNvPicPr>
          <p:nvPr/>
        </p:nvPicPr>
        <p:blipFill rotWithShape="1">
          <a:blip r:embed="rId3"/>
          <a:srcRect t="118" r="2" b="2"/>
          <a:stretch/>
        </p:blipFill>
        <p:spPr>
          <a:xfrm>
            <a:off x="8673058" y="2213808"/>
            <a:ext cx="3144500" cy="2889798"/>
          </a:xfrm>
          <a:prstGeom prst="rect">
            <a:avLst/>
          </a:prstGeom>
          <a:noFill/>
        </p:spPr>
      </p:pic>
    </p:spTree>
    <p:extLst>
      <p:ext uri="{BB962C8B-B14F-4D97-AF65-F5344CB8AC3E}">
        <p14:creationId xmlns:p14="http://schemas.microsoft.com/office/powerpoint/2010/main" val="175944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weaving a blue basket">
            <a:extLst>
              <a:ext uri="{FF2B5EF4-FFF2-40B4-BE49-F238E27FC236}">
                <a16:creationId xmlns:a16="http://schemas.microsoft.com/office/drawing/2014/main" id="{709E2EC8-5AD2-4BD9-8313-438ED5302A8D}"/>
              </a:ext>
            </a:extLst>
          </p:cNvPr>
          <p:cNvPicPr>
            <a:picLocks noChangeAspect="1"/>
          </p:cNvPicPr>
          <p:nvPr/>
        </p:nvPicPr>
        <p:blipFill>
          <a:blip r:embed="rId3"/>
          <a:stretch>
            <a:fillRect/>
          </a:stretch>
        </p:blipFill>
        <p:spPr>
          <a:xfrm>
            <a:off x="1663153" y="2070283"/>
            <a:ext cx="4717997" cy="3129665"/>
          </a:xfrm>
          <a:prstGeom prst="rect">
            <a:avLst/>
          </a:prstGeom>
        </p:spPr>
      </p:pic>
      <p:sp>
        <p:nvSpPr>
          <p:cNvPr id="9" name="Title 1">
            <a:extLst>
              <a:ext uri="{FF2B5EF4-FFF2-40B4-BE49-F238E27FC236}">
                <a16:creationId xmlns:a16="http://schemas.microsoft.com/office/drawing/2014/main" id="{AB142F21-8BD8-442E-94DD-0ED9E9722B8B}"/>
              </a:ext>
            </a:extLst>
          </p:cNvPr>
          <p:cNvSpPr>
            <a:spLocks noGrp="1"/>
          </p:cNvSpPr>
          <p:nvPr>
            <p:ph type="title"/>
          </p:nvPr>
        </p:nvSpPr>
        <p:spPr>
          <a:xfrm>
            <a:off x="521208" y="448056"/>
            <a:ext cx="11311128" cy="640080"/>
          </a:xfrm>
        </p:spPr>
        <p:txBody>
          <a:bodyPr/>
          <a:lstStyle/>
          <a:p>
            <a:r>
              <a:rPr lang="en-US">
                <a:cs typeface="Calibri Light"/>
              </a:rPr>
              <a:t>What will "Weaving Teams" do?</a:t>
            </a:r>
            <a:endParaRPr lang="en-US"/>
          </a:p>
        </p:txBody>
      </p:sp>
      <p:sp>
        <p:nvSpPr>
          <p:cNvPr id="11" name="Content Placeholder 2">
            <a:extLst>
              <a:ext uri="{FF2B5EF4-FFF2-40B4-BE49-F238E27FC236}">
                <a16:creationId xmlns:a16="http://schemas.microsoft.com/office/drawing/2014/main" id="{52AA176A-FB7C-435B-A773-F005D99F1102}"/>
              </a:ext>
            </a:extLst>
          </p:cNvPr>
          <p:cNvSpPr>
            <a:spLocks noGrp="1"/>
          </p:cNvSpPr>
          <p:nvPr>
            <p:ph sz="quarter" idx="13"/>
          </p:nvPr>
        </p:nvSpPr>
        <p:spPr>
          <a:xfrm>
            <a:off x="6561944" y="1494719"/>
            <a:ext cx="4980033" cy="4801349"/>
          </a:xfrm>
        </p:spPr>
        <p:txBody>
          <a:bodyPr vert="horz" lIns="91440" tIns="45720" rIns="91440" bIns="45720" rtlCol="0" anchor="t">
            <a:noAutofit/>
          </a:bodyPr>
          <a:lstStyle/>
          <a:p>
            <a:pPr marL="285750" lvl="3" indent="-285750">
              <a:lnSpc>
                <a:spcPct val="98000"/>
              </a:lnSpc>
              <a:buClr>
                <a:srgbClr val="404040"/>
              </a:buClr>
              <a:buFont typeface="Arial,Sans-Serif"/>
              <a:buChar char="•"/>
            </a:pPr>
            <a:r>
              <a:rPr lang="en-US" sz="2400">
                <a:ea typeface="+mn-lt"/>
                <a:cs typeface="+mn-lt"/>
              </a:rPr>
              <a:t>Engage in discussions about the  representative samples of evidence</a:t>
            </a:r>
          </a:p>
          <a:p>
            <a:pPr marL="285750" lvl="3" indent="-285750">
              <a:lnSpc>
                <a:spcPct val="98000"/>
              </a:lnSpc>
              <a:buClr>
                <a:srgbClr val="404040"/>
              </a:buClr>
              <a:buFont typeface="Arial,Sans-Serif"/>
              <a:buChar char="•"/>
            </a:pPr>
            <a:r>
              <a:rPr lang="en-US" sz="2400">
                <a:ea typeface="+mn-lt"/>
                <a:cs typeface="+mn-lt"/>
              </a:rPr>
              <a:t>Identify evidence after reading the preliminary outline drafted by the Core Team</a:t>
            </a:r>
          </a:p>
          <a:p>
            <a:pPr marL="285750" lvl="3" indent="-285750">
              <a:lnSpc>
                <a:spcPct val="98000"/>
              </a:lnSpc>
              <a:buClr>
                <a:srgbClr val="404040"/>
              </a:buClr>
              <a:buFont typeface="Arial,Sans-Serif"/>
              <a:buChar char="•"/>
            </a:pPr>
            <a:r>
              <a:rPr lang="en-US" sz="2400">
                <a:ea typeface="+mn-lt"/>
                <a:cs typeface="+mn-lt"/>
              </a:rPr>
              <a:t>Freely modify and revise the preliminary outline</a:t>
            </a:r>
          </a:p>
          <a:p>
            <a:pPr marL="285750" lvl="3" indent="-285750">
              <a:lnSpc>
                <a:spcPct val="98000"/>
              </a:lnSpc>
              <a:buClr>
                <a:srgbClr val="404040"/>
              </a:buClr>
              <a:buFont typeface="Arial,Sans-Serif"/>
              <a:buChar char="•"/>
            </a:pPr>
            <a:r>
              <a:rPr lang="en-US" sz="2400">
                <a:ea typeface="+mn-lt"/>
                <a:cs typeface="+mn-lt"/>
              </a:rPr>
              <a:t>Provide additional representative samples of excellence as needed</a:t>
            </a:r>
          </a:p>
          <a:p>
            <a:pPr marL="285750" lvl="3" indent="-285750">
              <a:lnSpc>
                <a:spcPct val="98000"/>
              </a:lnSpc>
              <a:buClr>
                <a:srgbClr val="404040"/>
              </a:buClr>
              <a:buFont typeface="Arial,Sans-Serif"/>
              <a:buChar char="•"/>
            </a:pPr>
            <a:r>
              <a:rPr lang="en-US" sz="2400">
                <a:ea typeface="+mn-lt"/>
                <a:cs typeface="+mn-lt"/>
              </a:rPr>
              <a:t>Identify areas for improvement</a:t>
            </a:r>
            <a:endParaRPr lang="en-US" sz="2400">
              <a:cs typeface="Calibri"/>
            </a:endParaRPr>
          </a:p>
        </p:txBody>
      </p:sp>
    </p:spTree>
    <p:extLst>
      <p:ext uri="{BB962C8B-B14F-4D97-AF65-F5344CB8AC3E}">
        <p14:creationId xmlns:p14="http://schemas.microsoft.com/office/powerpoint/2010/main" val="699268845"/>
      </p:ext>
    </p:extLst>
  </p:cSld>
  <p:clrMapOvr>
    <a:masterClrMapping/>
  </p:clrMapOvr>
</p:sld>
</file>

<file path=ppt/theme/theme1.xml><?xml version="1.0" encoding="utf-8"?>
<a:theme xmlns:a="http://schemas.openxmlformats.org/drawingml/2006/main" name="Making Templates Accessible">
  <a:themeElements>
    <a:clrScheme name="Mt. SAC 2018">
      <a:dk1>
        <a:sysClr val="windowText" lastClr="000000"/>
      </a:dk1>
      <a:lt1>
        <a:sysClr val="window" lastClr="FFFFFF"/>
      </a:lt1>
      <a:dk2>
        <a:srgbClr val="595959"/>
      </a:dk2>
      <a:lt2>
        <a:srgbClr val="EEECE1"/>
      </a:lt2>
      <a:accent1>
        <a:srgbClr val="4F81BD"/>
      </a:accent1>
      <a:accent2>
        <a:srgbClr val="C33D4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Accessibility guide</Template>
  <TotalTime>5</TotalTime>
  <Words>1292</Words>
  <Application>Microsoft Office PowerPoint</Application>
  <PresentationFormat>Widescreen</PresentationFormat>
  <Paragraphs>145</Paragraphs>
  <Slides>22</Slides>
  <Notes>10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Arial,Sans-Serif</vt:lpstr>
      <vt:lpstr>Calibri</vt:lpstr>
      <vt:lpstr>Calibri Light</vt:lpstr>
      <vt:lpstr>Making Templates Accessible</vt:lpstr>
      <vt:lpstr>Office Theme</vt:lpstr>
      <vt:lpstr>Accreditation </vt:lpstr>
      <vt:lpstr>Weaving Our Stories</vt:lpstr>
      <vt:lpstr>The Accreditation Logo</vt:lpstr>
      <vt:lpstr>The Old Story..</vt:lpstr>
      <vt:lpstr>The Process still is...</vt:lpstr>
      <vt:lpstr>The New Story…</vt:lpstr>
      <vt:lpstr>The Next Steps…</vt:lpstr>
      <vt:lpstr>The Next Steps… The new process will be easier for each team! </vt:lpstr>
      <vt:lpstr>What will "Weaving Teams" do?</vt:lpstr>
      <vt:lpstr>Weaving Team Training</vt:lpstr>
      <vt:lpstr>The ACCJC Accreditation Review Team will be looking for: </vt:lpstr>
      <vt:lpstr>Step 1:  Set up a “Weaving Team” of your committee or group</vt:lpstr>
      <vt:lpstr>Step 2: the Weaving Team  should have representation from constituent groups (manager, faculty, classified, student) to ensure inclusion.</vt:lpstr>
      <vt:lpstr>Step 3: Set up the Roles for the Weaving Team:</vt:lpstr>
      <vt:lpstr>The ASC Core Group recognizes that every committee has a different “culture” that we want to respect.</vt:lpstr>
      <vt:lpstr>The Accreditation Standards are assigned to a primary team</vt:lpstr>
      <vt:lpstr>There are many ways to “weave.”</vt:lpstr>
      <vt:lpstr>There is a Liaison assigned to each Weaving Team.</vt:lpstr>
      <vt:lpstr>Your Weaving Team’s Charge:</vt:lpstr>
      <vt:lpstr>Consider the evidence your Weaving Team already has :</vt:lpstr>
      <vt:lpstr>Once your Weaving Team has the evidence:</vt:lpstr>
      <vt:lpstr>Do you want more information about how to get involved? </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Templates Accessible</dc:title>
  <dc:creator>Mai, Uyen</dc:creator>
  <cp:lastModifiedBy>Maldonado-Greenlee, Lianne</cp:lastModifiedBy>
  <cp:revision>2</cp:revision>
  <dcterms:created xsi:type="dcterms:W3CDTF">2018-01-26T20:40:34Z</dcterms:created>
  <dcterms:modified xsi:type="dcterms:W3CDTF">2022-05-11T00:22:23Z</dcterms:modified>
</cp:coreProperties>
</file>