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5" r:id="rId3"/>
    <p:sldId id="276" r:id="rId4"/>
    <p:sldId id="277" r:id="rId5"/>
    <p:sldId id="279" r:id="rId6"/>
    <p:sldId id="280" r:id="rId7"/>
    <p:sldId id="281" r:id="rId8"/>
    <p:sldId id="282" r:id="rId9"/>
    <p:sldId id="283" r:id="rId10"/>
    <p:sldId id="284" r:id="rId11"/>
    <p:sldId id="261" r:id="rId12"/>
    <p:sldId id="268" r:id="rId13"/>
    <p:sldId id="267" r:id="rId14"/>
    <p:sldId id="266" r:id="rId15"/>
    <p:sldId id="265" r:id="rId16"/>
    <p:sldId id="264" r:id="rId17"/>
    <p:sldId id="263" r:id="rId18"/>
    <p:sldId id="262" r:id="rId19"/>
    <p:sldId id="257" r:id="rId20"/>
    <p:sldId id="271" r:id="rId21"/>
    <p:sldId id="270" r:id="rId22"/>
    <p:sldId id="274" r:id="rId23"/>
    <p:sldId id="273" r:id="rId24"/>
    <p:sldId id="272" r:id="rId25"/>
    <p:sldId id="26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BCBD"/>
    <a:srgbClr val="740000"/>
    <a:srgbClr val="A4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86FF49-4842-4F5B-8ADA-34D662619908}" v="192" dt="2022-05-11T00:29:38.4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47" autoAdjust="0"/>
    <p:restoredTop sz="86385" autoAdjust="0"/>
  </p:normalViewPr>
  <p:slideViewPr>
    <p:cSldViewPr snapToGrid="0" snapToObjects="1">
      <p:cViewPr varScale="1">
        <p:scale>
          <a:sx n="56" d="100"/>
          <a:sy n="56" d="100"/>
        </p:scale>
        <p:origin x="84" y="1014"/>
      </p:cViewPr>
      <p:guideLst/>
    </p:cSldViewPr>
  </p:slideViewPr>
  <p:outlineViewPr>
    <p:cViewPr>
      <p:scale>
        <a:sx n="33" d="100"/>
        <a:sy n="33" d="100"/>
      </p:scale>
      <p:origin x="0" y="-344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donado-Greenlee, Lianne" userId="525c7285-978f-4548-9cbc-4ce7672adacf" providerId="ADAL" clId="{3886FF49-4842-4F5B-8ADA-34D662619908}"/>
    <pc:docChg chg="modSld">
      <pc:chgData name="Maldonado-Greenlee, Lianne" userId="525c7285-978f-4548-9cbc-4ce7672adacf" providerId="ADAL" clId="{3886FF49-4842-4F5B-8ADA-34D662619908}" dt="2022-05-11T00:29:38.490" v="624" actId="962"/>
      <pc:docMkLst>
        <pc:docMk/>
      </pc:docMkLst>
      <pc:sldChg chg="modSp mod">
        <pc:chgData name="Maldonado-Greenlee, Lianne" userId="525c7285-978f-4548-9cbc-4ce7672adacf" providerId="ADAL" clId="{3886FF49-4842-4F5B-8ADA-34D662619908}" dt="2022-05-11T00:29:04.345" v="610" actId="962"/>
        <pc:sldMkLst>
          <pc:docMk/>
          <pc:sldMk cId="2428290881" sldId="256"/>
        </pc:sldMkLst>
        <pc:spChg chg="mod">
          <ac:chgData name="Maldonado-Greenlee, Lianne" userId="525c7285-978f-4548-9cbc-4ce7672adacf" providerId="ADAL" clId="{3886FF49-4842-4F5B-8ADA-34D662619908}" dt="2022-05-11T00:26:01.326" v="427" actId="33553"/>
          <ac:spMkLst>
            <pc:docMk/>
            <pc:sldMk cId="2428290881" sldId="256"/>
            <ac:spMk id="2" creationId="{A3A4BDBF-232D-5B4A-B004-217BEF4D2863}"/>
          </ac:spMkLst>
        </pc:spChg>
        <pc:picChg chg="mod">
          <ac:chgData name="Maldonado-Greenlee, Lianne" userId="525c7285-978f-4548-9cbc-4ce7672adacf" providerId="ADAL" clId="{3886FF49-4842-4F5B-8ADA-34D662619908}" dt="2022-05-11T00:24:27.865" v="119" actId="962"/>
          <ac:picMkLst>
            <pc:docMk/>
            <pc:sldMk cId="2428290881" sldId="256"/>
            <ac:picMk id="4" creationId="{F764844D-1DE0-6B40-9740-1E4BD631139D}"/>
          </ac:picMkLst>
        </pc:picChg>
        <pc:picChg chg="mod">
          <ac:chgData name="Maldonado-Greenlee, Lianne" userId="525c7285-978f-4548-9cbc-4ce7672adacf" providerId="ADAL" clId="{3886FF49-4842-4F5B-8ADA-34D662619908}" dt="2022-05-11T00:29:04.345" v="610" actId="962"/>
          <ac:picMkLst>
            <pc:docMk/>
            <pc:sldMk cId="2428290881" sldId="256"/>
            <ac:picMk id="7" creationId="{66F80800-CE4F-DA45-BDDF-E5870B19611A}"/>
          </ac:picMkLst>
        </pc:picChg>
      </pc:sldChg>
      <pc:sldChg chg="modSp mod">
        <pc:chgData name="Maldonado-Greenlee, Lianne" userId="525c7285-978f-4548-9cbc-4ce7672adacf" providerId="ADAL" clId="{3886FF49-4842-4F5B-8ADA-34D662619908}" dt="2022-05-11T00:28:06.105" v="485" actId="962"/>
        <pc:sldMkLst>
          <pc:docMk/>
          <pc:sldMk cId="2365247676" sldId="257"/>
        </pc:sldMkLst>
        <pc:spChg chg="mod">
          <ac:chgData name="Maldonado-Greenlee, Lianne" userId="525c7285-978f-4548-9cbc-4ce7672adacf" providerId="ADAL" clId="{3886FF49-4842-4F5B-8ADA-34D662619908}" dt="2022-05-11T00:26:57.289" v="461" actId="27636"/>
          <ac:spMkLst>
            <pc:docMk/>
            <pc:sldMk cId="2365247676" sldId="257"/>
            <ac:spMk id="4" creationId="{4D3EE753-9BE2-4278-939F-914A734BC31E}"/>
          </ac:spMkLst>
        </pc:spChg>
        <pc:picChg chg="mod">
          <ac:chgData name="Maldonado-Greenlee, Lianne" userId="525c7285-978f-4548-9cbc-4ce7672adacf" providerId="ADAL" clId="{3886FF49-4842-4F5B-8ADA-34D662619908}" dt="2022-05-11T00:28:06.105" v="485" actId="962"/>
          <ac:picMkLst>
            <pc:docMk/>
            <pc:sldMk cId="2365247676" sldId="257"/>
            <ac:picMk id="5" creationId="{26A3667D-1D32-C44F-A4A8-FF4F50193A14}"/>
          </ac:picMkLst>
        </pc:picChg>
      </pc:sldChg>
      <pc:sldChg chg="modSp mod">
        <pc:chgData name="Maldonado-Greenlee, Lianne" userId="525c7285-978f-4548-9cbc-4ce7672adacf" providerId="ADAL" clId="{3886FF49-4842-4F5B-8ADA-34D662619908}" dt="2022-05-11T00:27:40.514" v="477" actId="962"/>
        <pc:sldMkLst>
          <pc:docMk/>
          <pc:sldMk cId="2490833322" sldId="261"/>
        </pc:sldMkLst>
        <pc:spChg chg="mod">
          <ac:chgData name="Maldonado-Greenlee, Lianne" userId="525c7285-978f-4548-9cbc-4ce7672adacf" providerId="ADAL" clId="{3886FF49-4842-4F5B-8ADA-34D662619908}" dt="2022-05-11T00:26:34.579" v="445" actId="27636"/>
          <ac:spMkLst>
            <pc:docMk/>
            <pc:sldMk cId="2490833322" sldId="261"/>
            <ac:spMk id="4" creationId="{4D3EE753-9BE2-4278-939F-914A734BC31E}"/>
          </ac:spMkLst>
        </pc:spChg>
        <pc:picChg chg="mod">
          <ac:chgData name="Maldonado-Greenlee, Lianne" userId="525c7285-978f-4548-9cbc-4ce7672adacf" providerId="ADAL" clId="{3886FF49-4842-4F5B-8ADA-34D662619908}" dt="2022-05-11T00:27:40.514" v="477" actId="962"/>
          <ac:picMkLst>
            <pc:docMk/>
            <pc:sldMk cId="2490833322" sldId="261"/>
            <ac:picMk id="7" creationId="{66F80800-CE4F-DA45-BDDF-E5870B19611A}"/>
          </ac:picMkLst>
        </pc:picChg>
      </pc:sldChg>
      <pc:sldChg chg="modSp mod">
        <pc:chgData name="Maldonado-Greenlee, Lianne" userId="525c7285-978f-4548-9cbc-4ce7672adacf" providerId="ADAL" clId="{3886FF49-4842-4F5B-8ADA-34D662619908}" dt="2022-05-11T00:28:03.816" v="484" actId="962"/>
        <pc:sldMkLst>
          <pc:docMk/>
          <pc:sldMk cId="1270265642" sldId="262"/>
        </pc:sldMkLst>
        <pc:spChg chg="mod">
          <ac:chgData name="Maldonado-Greenlee, Lianne" userId="525c7285-978f-4548-9cbc-4ce7672adacf" providerId="ADAL" clId="{3886FF49-4842-4F5B-8ADA-34D662619908}" dt="2022-05-11T00:26:55.096" v="459" actId="27636"/>
          <ac:spMkLst>
            <pc:docMk/>
            <pc:sldMk cId="1270265642" sldId="262"/>
            <ac:spMk id="4" creationId="{4D3EE753-9BE2-4278-939F-914A734BC31E}"/>
          </ac:spMkLst>
        </pc:spChg>
        <pc:picChg chg="mod">
          <ac:chgData name="Maldonado-Greenlee, Lianne" userId="525c7285-978f-4548-9cbc-4ce7672adacf" providerId="ADAL" clId="{3886FF49-4842-4F5B-8ADA-34D662619908}" dt="2022-05-11T00:28:03.816" v="484" actId="962"/>
          <ac:picMkLst>
            <pc:docMk/>
            <pc:sldMk cId="1270265642" sldId="262"/>
            <ac:picMk id="7" creationId="{66F80800-CE4F-DA45-BDDF-E5870B19611A}"/>
          </ac:picMkLst>
        </pc:picChg>
      </pc:sldChg>
      <pc:sldChg chg="modSp mod">
        <pc:chgData name="Maldonado-Greenlee, Lianne" userId="525c7285-978f-4548-9cbc-4ce7672adacf" providerId="ADAL" clId="{3886FF49-4842-4F5B-8ADA-34D662619908}" dt="2022-05-11T00:27:58.368" v="483" actId="962"/>
        <pc:sldMkLst>
          <pc:docMk/>
          <pc:sldMk cId="2031338923" sldId="263"/>
        </pc:sldMkLst>
        <pc:spChg chg="mod">
          <ac:chgData name="Maldonado-Greenlee, Lianne" userId="525c7285-978f-4548-9cbc-4ce7672adacf" providerId="ADAL" clId="{3886FF49-4842-4F5B-8ADA-34D662619908}" dt="2022-05-11T00:26:52.769" v="457" actId="27636"/>
          <ac:spMkLst>
            <pc:docMk/>
            <pc:sldMk cId="2031338923" sldId="263"/>
            <ac:spMk id="4" creationId="{4D3EE753-9BE2-4278-939F-914A734BC31E}"/>
          </ac:spMkLst>
        </pc:spChg>
        <pc:picChg chg="mod">
          <ac:chgData name="Maldonado-Greenlee, Lianne" userId="525c7285-978f-4548-9cbc-4ce7672adacf" providerId="ADAL" clId="{3886FF49-4842-4F5B-8ADA-34D662619908}" dt="2022-05-11T00:27:58.368" v="483" actId="962"/>
          <ac:picMkLst>
            <pc:docMk/>
            <pc:sldMk cId="2031338923" sldId="263"/>
            <ac:picMk id="7" creationId="{66F80800-CE4F-DA45-BDDF-E5870B19611A}"/>
          </ac:picMkLst>
        </pc:picChg>
      </pc:sldChg>
      <pc:sldChg chg="modSp mod">
        <pc:chgData name="Maldonado-Greenlee, Lianne" userId="525c7285-978f-4548-9cbc-4ce7672adacf" providerId="ADAL" clId="{3886FF49-4842-4F5B-8ADA-34D662619908}" dt="2022-05-11T00:27:55.217" v="482" actId="962"/>
        <pc:sldMkLst>
          <pc:docMk/>
          <pc:sldMk cId="1935289155" sldId="264"/>
        </pc:sldMkLst>
        <pc:spChg chg="mod">
          <ac:chgData name="Maldonado-Greenlee, Lianne" userId="525c7285-978f-4548-9cbc-4ce7672adacf" providerId="ADAL" clId="{3886FF49-4842-4F5B-8ADA-34D662619908}" dt="2022-05-11T00:26:50.490" v="455" actId="27636"/>
          <ac:spMkLst>
            <pc:docMk/>
            <pc:sldMk cId="1935289155" sldId="264"/>
            <ac:spMk id="4" creationId="{4D3EE753-9BE2-4278-939F-914A734BC31E}"/>
          </ac:spMkLst>
        </pc:spChg>
        <pc:picChg chg="mod">
          <ac:chgData name="Maldonado-Greenlee, Lianne" userId="525c7285-978f-4548-9cbc-4ce7672adacf" providerId="ADAL" clId="{3886FF49-4842-4F5B-8ADA-34D662619908}" dt="2022-05-11T00:27:55.217" v="482" actId="962"/>
          <ac:picMkLst>
            <pc:docMk/>
            <pc:sldMk cId="1935289155" sldId="264"/>
            <ac:picMk id="7" creationId="{66F80800-CE4F-DA45-BDDF-E5870B19611A}"/>
          </ac:picMkLst>
        </pc:picChg>
      </pc:sldChg>
      <pc:sldChg chg="modSp mod">
        <pc:chgData name="Maldonado-Greenlee, Lianne" userId="525c7285-978f-4548-9cbc-4ce7672adacf" providerId="ADAL" clId="{3886FF49-4842-4F5B-8ADA-34D662619908}" dt="2022-05-11T00:27:52.842" v="481" actId="962"/>
        <pc:sldMkLst>
          <pc:docMk/>
          <pc:sldMk cId="1299137083" sldId="265"/>
        </pc:sldMkLst>
        <pc:spChg chg="mod">
          <ac:chgData name="Maldonado-Greenlee, Lianne" userId="525c7285-978f-4548-9cbc-4ce7672adacf" providerId="ADAL" clId="{3886FF49-4842-4F5B-8ADA-34D662619908}" dt="2022-05-11T00:26:46.782" v="453" actId="27636"/>
          <ac:spMkLst>
            <pc:docMk/>
            <pc:sldMk cId="1299137083" sldId="265"/>
            <ac:spMk id="4" creationId="{4D3EE753-9BE2-4278-939F-914A734BC31E}"/>
          </ac:spMkLst>
        </pc:spChg>
        <pc:picChg chg="mod">
          <ac:chgData name="Maldonado-Greenlee, Lianne" userId="525c7285-978f-4548-9cbc-4ce7672adacf" providerId="ADAL" clId="{3886FF49-4842-4F5B-8ADA-34D662619908}" dt="2022-05-11T00:27:52.842" v="481" actId="962"/>
          <ac:picMkLst>
            <pc:docMk/>
            <pc:sldMk cId="1299137083" sldId="265"/>
            <ac:picMk id="7" creationId="{66F80800-CE4F-DA45-BDDF-E5870B19611A}"/>
          </ac:picMkLst>
        </pc:picChg>
      </pc:sldChg>
      <pc:sldChg chg="modSp mod">
        <pc:chgData name="Maldonado-Greenlee, Lianne" userId="525c7285-978f-4548-9cbc-4ce7672adacf" providerId="ADAL" clId="{3886FF49-4842-4F5B-8ADA-34D662619908}" dt="2022-05-11T00:27:50.281" v="480" actId="962"/>
        <pc:sldMkLst>
          <pc:docMk/>
          <pc:sldMk cId="1243636063" sldId="266"/>
        </pc:sldMkLst>
        <pc:spChg chg="mod">
          <ac:chgData name="Maldonado-Greenlee, Lianne" userId="525c7285-978f-4548-9cbc-4ce7672adacf" providerId="ADAL" clId="{3886FF49-4842-4F5B-8ADA-34D662619908}" dt="2022-05-11T00:26:43.802" v="451" actId="27636"/>
          <ac:spMkLst>
            <pc:docMk/>
            <pc:sldMk cId="1243636063" sldId="266"/>
            <ac:spMk id="4" creationId="{4D3EE753-9BE2-4278-939F-914A734BC31E}"/>
          </ac:spMkLst>
        </pc:spChg>
        <pc:picChg chg="mod">
          <ac:chgData name="Maldonado-Greenlee, Lianne" userId="525c7285-978f-4548-9cbc-4ce7672adacf" providerId="ADAL" clId="{3886FF49-4842-4F5B-8ADA-34D662619908}" dt="2022-05-11T00:27:50.281" v="480" actId="962"/>
          <ac:picMkLst>
            <pc:docMk/>
            <pc:sldMk cId="1243636063" sldId="266"/>
            <ac:picMk id="7" creationId="{66F80800-CE4F-DA45-BDDF-E5870B19611A}"/>
          </ac:picMkLst>
        </pc:picChg>
      </pc:sldChg>
      <pc:sldChg chg="modSp mod">
        <pc:chgData name="Maldonado-Greenlee, Lianne" userId="525c7285-978f-4548-9cbc-4ce7672adacf" providerId="ADAL" clId="{3886FF49-4842-4F5B-8ADA-34D662619908}" dt="2022-05-11T00:27:48.049" v="479" actId="962"/>
        <pc:sldMkLst>
          <pc:docMk/>
          <pc:sldMk cId="306050174" sldId="267"/>
        </pc:sldMkLst>
        <pc:spChg chg="mod">
          <ac:chgData name="Maldonado-Greenlee, Lianne" userId="525c7285-978f-4548-9cbc-4ce7672adacf" providerId="ADAL" clId="{3886FF49-4842-4F5B-8ADA-34D662619908}" dt="2022-05-11T00:26:40.337" v="449" actId="27636"/>
          <ac:spMkLst>
            <pc:docMk/>
            <pc:sldMk cId="306050174" sldId="267"/>
            <ac:spMk id="4" creationId="{4D3EE753-9BE2-4278-939F-914A734BC31E}"/>
          </ac:spMkLst>
        </pc:spChg>
        <pc:picChg chg="mod">
          <ac:chgData name="Maldonado-Greenlee, Lianne" userId="525c7285-978f-4548-9cbc-4ce7672adacf" providerId="ADAL" clId="{3886FF49-4842-4F5B-8ADA-34D662619908}" dt="2022-05-11T00:27:48.049" v="479" actId="962"/>
          <ac:picMkLst>
            <pc:docMk/>
            <pc:sldMk cId="306050174" sldId="267"/>
            <ac:picMk id="7" creationId="{66F80800-CE4F-DA45-BDDF-E5870B19611A}"/>
          </ac:picMkLst>
        </pc:picChg>
      </pc:sldChg>
      <pc:sldChg chg="modSp mod">
        <pc:chgData name="Maldonado-Greenlee, Lianne" userId="525c7285-978f-4548-9cbc-4ce7672adacf" providerId="ADAL" clId="{3886FF49-4842-4F5B-8ADA-34D662619908}" dt="2022-05-11T00:27:45.792" v="478" actId="962"/>
        <pc:sldMkLst>
          <pc:docMk/>
          <pc:sldMk cId="1813007289" sldId="268"/>
        </pc:sldMkLst>
        <pc:spChg chg="mod">
          <ac:chgData name="Maldonado-Greenlee, Lianne" userId="525c7285-978f-4548-9cbc-4ce7672adacf" providerId="ADAL" clId="{3886FF49-4842-4F5B-8ADA-34D662619908}" dt="2022-05-11T00:26:37.266" v="447" actId="27636"/>
          <ac:spMkLst>
            <pc:docMk/>
            <pc:sldMk cId="1813007289" sldId="268"/>
            <ac:spMk id="4" creationId="{4D3EE753-9BE2-4278-939F-914A734BC31E}"/>
          </ac:spMkLst>
        </pc:spChg>
        <pc:picChg chg="mod">
          <ac:chgData name="Maldonado-Greenlee, Lianne" userId="525c7285-978f-4548-9cbc-4ce7672adacf" providerId="ADAL" clId="{3886FF49-4842-4F5B-8ADA-34D662619908}" dt="2022-05-11T00:27:45.792" v="478" actId="962"/>
          <ac:picMkLst>
            <pc:docMk/>
            <pc:sldMk cId="1813007289" sldId="268"/>
            <ac:picMk id="7" creationId="{66F80800-CE4F-DA45-BDDF-E5870B19611A}"/>
          </ac:picMkLst>
        </pc:picChg>
      </pc:sldChg>
      <pc:sldChg chg="modSp mod">
        <pc:chgData name="Maldonado-Greenlee, Lianne" userId="525c7285-978f-4548-9cbc-4ce7672adacf" providerId="ADAL" clId="{3886FF49-4842-4F5B-8ADA-34D662619908}" dt="2022-05-11T00:28:16.938" v="490" actId="962"/>
        <pc:sldMkLst>
          <pc:docMk/>
          <pc:sldMk cId="3039297997" sldId="269"/>
        </pc:sldMkLst>
        <pc:spChg chg="mod">
          <ac:chgData name="Maldonado-Greenlee, Lianne" userId="525c7285-978f-4548-9cbc-4ce7672adacf" providerId="ADAL" clId="{3886FF49-4842-4F5B-8ADA-34D662619908}" dt="2022-05-11T00:27:10.774" v="473" actId="27636"/>
          <ac:spMkLst>
            <pc:docMk/>
            <pc:sldMk cId="3039297997" sldId="269"/>
            <ac:spMk id="4" creationId="{4D3EE753-9BE2-4278-939F-914A734BC31E}"/>
          </ac:spMkLst>
        </pc:spChg>
        <pc:picChg chg="mod">
          <ac:chgData name="Maldonado-Greenlee, Lianne" userId="525c7285-978f-4548-9cbc-4ce7672adacf" providerId="ADAL" clId="{3886FF49-4842-4F5B-8ADA-34D662619908}" dt="2022-05-11T00:28:16.938" v="490" actId="962"/>
          <ac:picMkLst>
            <pc:docMk/>
            <pc:sldMk cId="3039297997" sldId="269"/>
            <ac:picMk id="7" creationId="{66F80800-CE4F-DA45-BDDF-E5870B19611A}"/>
          </ac:picMkLst>
        </pc:picChg>
      </pc:sldChg>
      <pc:sldChg chg="modSp mod">
        <pc:chgData name="Maldonado-Greenlee, Lianne" userId="525c7285-978f-4548-9cbc-4ce7672adacf" providerId="ADAL" clId="{3886FF49-4842-4F5B-8ADA-34D662619908}" dt="2022-05-11T00:28:10.055" v="487" actId="962"/>
        <pc:sldMkLst>
          <pc:docMk/>
          <pc:sldMk cId="2044080011" sldId="270"/>
        </pc:sldMkLst>
        <pc:spChg chg="mod">
          <ac:chgData name="Maldonado-Greenlee, Lianne" userId="525c7285-978f-4548-9cbc-4ce7672adacf" providerId="ADAL" clId="{3886FF49-4842-4F5B-8ADA-34D662619908}" dt="2022-05-11T00:27:01.569" v="465" actId="27636"/>
          <ac:spMkLst>
            <pc:docMk/>
            <pc:sldMk cId="2044080011" sldId="270"/>
            <ac:spMk id="4" creationId="{4D3EE753-9BE2-4278-939F-914A734BC31E}"/>
          </ac:spMkLst>
        </pc:spChg>
        <pc:picChg chg="mod">
          <ac:chgData name="Maldonado-Greenlee, Lianne" userId="525c7285-978f-4548-9cbc-4ce7672adacf" providerId="ADAL" clId="{3886FF49-4842-4F5B-8ADA-34D662619908}" dt="2022-05-11T00:28:10.055" v="487" actId="962"/>
          <ac:picMkLst>
            <pc:docMk/>
            <pc:sldMk cId="2044080011" sldId="270"/>
            <ac:picMk id="7" creationId="{66F80800-CE4F-DA45-BDDF-E5870B19611A}"/>
          </ac:picMkLst>
        </pc:picChg>
      </pc:sldChg>
      <pc:sldChg chg="modSp mod">
        <pc:chgData name="Maldonado-Greenlee, Lianne" userId="525c7285-978f-4548-9cbc-4ce7672adacf" providerId="ADAL" clId="{3886FF49-4842-4F5B-8ADA-34D662619908}" dt="2022-05-11T00:28:08.056" v="486" actId="962"/>
        <pc:sldMkLst>
          <pc:docMk/>
          <pc:sldMk cId="963070874" sldId="271"/>
        </pc:sldMkLst>
        <pc:spChg chg="mod">
          <ac:chgData name="Maldonado-Greenlee, Lianne" userId="525c7285-978f-4548-9cbc-4ce7672adacf" providerId="ADAL" clId="{3886FF49-4842-4F5B-8ADA-34D662619908}" dt="2022-05-11T00:26:59.378" v="463" actId="27636"/>
          <ac:spMkLst>
            <pc:docMk/>
            <pc:sldMk cId="963070874" sldId="271"/>
            <ac:spMk id="4" creationId="{4D3EE753-9BE2-4278-939F-914A734BC31E}"/>
          </ac:spMkLst>
        </pc:spChg>
        <pc:picChg chg="mod">
          <ac:chgData name="Maldonado-Greenlee, Lianne" userId="525c7285-978f-4548-9cbc-4ce7672adacf" providerId="ADAL" clId="{3886FF49-4842-4F5B-8ADA-34D662619908}" dt="2022-05-11T00:28:08.056" v="486" actId="962"/>
          <ac:picMkLst>
            <pc:docMk/>
            <pc:sldMk cId="963070874" sldId="271"/>
            <ac:picMk id="7" creationId="{66F80800-CE4F-DA45-BDDF-E5870B19611A}"/>
          </ac:picMkLst>
        </pc:picChg>
      </pc:sldChg>
      <pc:sldChg chg="modSp mod">
        <pc:chgData name="Maldonado-Greenlee, Lianne" userId="525c7285-978f-4548-9cbc-4ce7672adacf" providerId="ADAL" clId="{3886FF49-4842-4F5B-8ADA-34D662619908}" dt="2022-05-11T00:29:38.490" v="624" actId="962"/>
        <pc:sldMkLst>
          <pc:docMk/>
          <pc:sldMk cId="3937732864" sldId="272"/>
        </pc:sldMkLst>
        <pc:spChg chg="mod">
          <ac:chgData name="Maldonado-Greenlee, Lianne" userId="525c7285-978f-4548-9cbc-4ce7672adacf" providerId="ADAL" clId="{3886FF49-4842-4F5B-8ADA-34D662619908}" dt="2022-05-11T00:27:08.265" v="471" actId="27636"/>
          <ac:spMkLst>
            <pc:docMk/>
            <pc:sldMk cId="3937732864" sldId="272"/>
            <ac:spMk id="4" creationId="{4D3EE753-9BE2-4278-939F-914A734BC31E}"/>
          </ac:spMkLst>
        </pc:spChg>
        <pc:picChg chg="mod">
          <ac:chgData name="Maldonado-Greenlee, Lianne" userId="525c7285-978f-4548-9cbc-4ce7672adacf" providerId="ADAL" clId="{3886FF49-4842-4F5B-8ADA-34D662619908}" dt="2022-05-11T00:29:38.490" v="624" actId="962"/>
          <ac:picMkLst>
            <pc:docMk/>
            <pc:sldMk cId="3937732864" sldId="272"/>
            <ac:picMk id="7" creationId="{66F80800-CE4F-DA45-BDDF-E5870B19611A}"/>
          </ac:picMkLst>
        </pc:picChg>
      </pc:sldChg>
      <pc:sldChg chg="modSp mod">
        <pc:chgData name="Maldonado-Greenlee, Lianne" userId="525c7285-978f-4548-9cbc-4ce7672adacf" providerId="ADAL" clId="{3886FF49-4842-4F5B-8ADA-34D662619908}" dt="2022-05-11T00:28:14.649" v="489" actId="962"/>
        <pc:sldMkLst>
          <pc:docMk/>
          <pc:sldMk cId="172055120" sldId="273"/>
        </pc:sldMkLst>
        <pc:spChg chg="mod">
          <ac:chgData name="Maldonado-Greenlee, Lianne" userId="525c7285-978f-4548-9cbc-4ce7672adacf" providerId="ADAL" clId="{3886FF49-4842-4F5B-8ADA-34D662619908}" dt="2022-05-11T00:27:06.176" v="469" actId="27636"/>
          <ac:spMkLst>
            <pc:docMk/>
            <pc:sldMk cId="172055120" sldId="273"/>
            <ac:spMk id="4" creationId="{4D3EE753-9BE2-4278-939F-914A734BC31E}"/>
          </ac:spMkLst>
        </pc:spChg>
        <pc:picChg chg="mod">
          <ac:chgData name="Maldonado-Greenlee, Lianne" userId="525c7285-978f-4548-9cbc-4ce7672adacf" providerId="ADAL" clId="{3886FF49-4842-4F5B-8ADA-34D662619908}" dt="2022-05-11T00:28:14.649" v="489" actId="962"/>
          <ac:picMkLst>
            <pc:docMk/>
            <pc:sldMk cId="172055120" sldId="273"/>
            <ac:picMk id="7" creationId="{66F80800-CE4F-DA45-BDDF-E5870B19611A}"/>
          </ac:picMkLst>
        </pc:picChg>
      </pc:sldChg>
      <pc:sldChg chg="modSp mod">
        <pc:chgData name="Maldonado-Greenlee, Lianne" userId="525c7285-978f-4548-9cbc-4ce7672adacf" providerId="ADAL" clId="{3886FF49-4842-4F5B-8ADA-34D662619908}" dt="2022-05-11T00:28:12.473" v="488" actId="962"/>
        <pc:sldMkLst>
          <pc:docMk/>
          <pc:sldMk cId="3536400313" sldId="274"/>
        </pc:sldMkLst>
        <pc:spChg chg="mod">
          <ac:chgData name="Maldonado-Greenlee, Lianne" userId="525c7285-978f-4548-9cbc-4ce7672adacf" providerId="ADAL" clId="{3886FF49-4842-4F5B-8ADA-34D662619908}" dt="2022-05-11T00:27:03.881" v="467" actId="27636"/>
          <ac:spMkLst>
            <pc:docMk/>
            <pc:sldMk cId="3536400313" sldId="274"/>
            <ac:spMk id="4" creationId="{4D3EE753-9BE2-4278-939F-914A734BC31E}"/>
          </ac:spMkLst>
        </pc:spChg>
        <pc:picChg chg="mod">
          <ac:chgData name="Maldonado-Greenlee, Lianne" userId="525c7285-978f-4548-9cbc-4ce7672adacf" providerId="ADAL" clId="{3886FF49-4842-4F5B-8ADA-34D662619908}" dt="2022-05-11T00:28:12.473" v="488" actId="962"/>
          <ac:picMkLst>
            <pc:docMk/>
            <pc:sldMk cId="3536400313" sldId="274"/>
            <ac:picMk id="7" creationId="{66F80800-CE4F-DA45-BDDF-E5870B19611A}"/>
          </ac:picMkLst>
        </pc:picChg>
      </pc:sldChg>
      <pc:sldChg chg="modSp mod">
        <pc:chgData name="Maldonado-Greenlee, Lianne" userId="525c7285-978f-4548-9cbc-4ce7672adacf" providerId="ADAL" clId="{3886FF49-4842-4F5B-8ADA-34D662619908}" dt="2022-05-11T00:29:16.505" v="612" actId="962"/>
        <pc:sldMkLst>
          <pc:docMk/>
          <pc:sldMk cId="1669476400" sldId="275"/>
        </pc:sldMkLst>
        <pc:spChg chg="mod">
          <ac:chgData name="Maldonado-Greenlee, Lianne" userId="525c7285-978f-4548-9cbc-4ce7672adacf" providerId="ADAL" clId="{3886FF49-4842-4F5B-8ADA-34D662619908}" dt="2022-05-11T00:26:08.140" v="428" actId="33553"/>
          <ac:spMkLst>
            <pc:docMk/>
            <pc:sldMk cId="1669476400" sldId="275"/>
            <ac:spMk id="4" creationId="{00000000-0000-0000-0000-000000000000}"/>
          </ac:spMkLst>
        </pc:spChg>
        <pc:picChg chg="mod">
          <ac:chgData name="Maldonado-Greenlee, Lianne" userId="525c7285-978f-4548-9cbc-4ce7672adacf" providerId="ADAL" clId="{3886FF49-4842-4F5B-8ADA-34D662619908}" dt="2022-05-11T00:29:16.505" v="612" actId="962"/>
          <ac:picMkLst>
            <pc:docMk/>
            <pc:sldMk cId="1669476400" sldId="275"/>
            <ac:picMk id="7" creationId="{66F80800-CE4F-DA45-BDDF-E5870B19611A}"/>
          </ac:picMkLst>
        </pc:picChg>
      </pc:sldChg>
      <pc:sldChg chg="modSp mod">
        <pc:chgData name="Maldonado-Greenlee, Lianne" userId="525c7285-978f-4548-9cbc-4ce7672adacf" providerId="ADAL" clId="{3886FF49-4842-4F5B-8ADA-34D662619908}" dt="2022-05-11T00:29:19.714" v="614" actId="962"/>
        <pc:sldMkLst>
          <pc:docMk/>
          <pc:sldMk cId="2893545480" sldId="276"/>
        </pc:sldMkLst>
        <pc:spChg chg="mod">
          <ac:chgData name="Maldonado-Greenlee, Lianne" userId="525c7285-978f-4548-9cbc-4ce7672adacf" providerId="ADAL" clId="{3886FF49-4842-4F5B-8ADA-34D662619908}" dt="2022-05-11T00:26:11.978" v="430" actId="27636"/>
          <ac:spMkLst>
            <pc:docMk/>
            <pc:sldMk cId="2893545480" sldId="276"/>
            <ac:spMk id="6" creationId="{4D3EE753-9BE2-4278-939F-914A734BC31E}"/>
          </ac:spMkLst>
        </pc:spChg>
        <pc:picChg chg="mod">
          <ac:chgData name="Maldonado-Greenlee, Lianne" userId="525c7285-978f-4548-9cbc-4ce7672adacf" providerId="ADAL" clId="{3886FF49-4842-4F5B-8ADA-34D662619908}" dt="2022-05-11T00:29:19.714" v="614" actId="962"/>
          <ac:picMkLst>
            <pc:docMk/>
            <pc:sldMk cId="2893545480" sldId="276"/>
            <ac:picMk id="7" creationId="{66F80800-CE4F-DA45-BDDF-E5870B19611A}"/>
          </ac:picMkLst>
        </pc:picChg>
      </pc:sldChg>
      <pc:sldChg chg="modSp mod">
        <pc:chgData name="Maldonado-Greenlee, Lianne" userId="525c7285-978f-4548-9cbc-4ce7672adacf" providerId="ADAL" clId="{3886FF49-4842-4F5B-8ADA-34D662619908}" dt="2022-05-11T00:29:22.875" v="616" actId="962"/>
        <pc:sldMkLst>
          <pc:docMk/>
          <pc:sldMk cId="3562493715" sldId="277"/>
        </pc:sldMkLst>
        <pc:spChg chg="mod">
          <ac:chgData name="Maldonado-Greenlee, Lianne" userId="525c7285-978f-4548-9cbc-4ce7672adacf" providerId="ADAL" clId="{3886FF49-4842-4F5B-8ADA-34D662619908}" dt="2022-05-11T00:26:14.930" v="432" actId="27636"/>
          <ac:spMkLst>
            <pc:docMk/>
            <pc:sldMk cId="3562493715" sldId="277"/>
            <ac:spMk id="6" creationId="{4D3EE753-9BE2-4278-939F-914A734BC31E}"/>
          </ac:spMkLst>
        </pc:spChg>
        <pc:picChg chg="mod">
          <ac:chgData name="Maldonado-Greenlee, Lianne" userId="525c7285-978f-4548-9cbc-4ce7672adacf" providerId="ADAL" clId="{3886FF49-4842-4F5B-8ADA-34D662619908}" dt="2022-05-11T00:29:22.875" v="616" actId="962"/>
          <ac:picMkLst>
            <pc:docMk/>
            <pc:sldMk cId="3562493715" sldId="277"/>
            <ac:picMk id="7" creationId="{66F80800-CE4F-DA45-BDDF-E5870B19611A}"/>
          </ac:picMkLst>
        </pc:picChg>
      </pc:sldChg>
      <pc:sldChg chg="modSp mod">
        <pc:chgData name="Maldonado-Greenlee, Lianne" userId="525c7285-978f-4548-9cbc-4ce7672adacf" providerId="ADAL" clId="{3886FF49-4842-4F5B-8ADA-34D662619908}" dt="2022-05-11T00:29:27.345" v="618" actId="962"/>
        <pc:sldMkLst>
          <pc:docMk/>
          <pc:sldMk cId="2285121843" sldId="279"/>
        </pc:sldMkLst>
        <pc:spChg chg="mod">
          <ac:chgData name="Maldonado-Greenlee, Lianne" userId="525c7285-978f-4548-9cbc-4ce7672adacf" providerId="ADAL" clId="{3886FF49-4842-4F5B-8ADA-34D662619908}" dt="2022-05-11T00:26:17.780" v="434" actId="27636"/>
          <ac:spMkLst>
            <pc:docMk/>
            <pc:sldMk cId="2285121843" sldId="279"/>
            <ac:spMk id="6" creationId="{4D3EE753-9BE2-4278-939F-914A734BC31E}"/>
          </ac:spMkLst>
        </pc:spChg>
        <pc:picChg chg="mod">
          <ac:chgData name="Maldonado-Greenlee, Lianne" userId="525c7285-978f-4548-9cbc-4ce7672adacf" providerId="ADAL" clId="{3886FF49-4842-4F5B-8ADA-34D662619908}" dt="2022-05-11T00:29:27.345" v="618" actId="962"/>
          <ac:picMkLst>
            <pc:docMk/>
            <pc:sldMk cId="2285121843" sldId="279"/>
            <ac:picMk id="7" creationId="{66F80800-CE4F-DA45-BDDF-E5870B19611A}"/>
          </ac:picMkLst>
        </pc:picChg>
      </pc:sldChg>
      <pc:sldChg chg="modSp mod">
        <pc:chgData name="Maldonado-Greenlee, Lianne" userId="525c7285-978f-4548-9cbc-4ce7672adacf" providerId="ADAL" clId="{3886FF49-4842-4F5B-8ADA-34D662619908}" dt="2022-05-11T00:29:30.419" v="620" actId="962"/>
        <pc:sldMkLst>
          <pc:docMk/>
          <pc:sldMk cId="1864730448" sldId="280"/>
        </pc:sldMkLst>
        <pc:spChg chg="mod">
          <ac:chgData name="Maldonado-Greenlee, Lianne" userId="525c7285-978f-4548-9cbc-4ce7672adacf" providerId="ADAL" clId="{3886FF49-4842-4F5B-8ADA-34D662619908}" dt="2022-05-11T00:26:20.697" v="436" actId="27636"/>
          <ac:spMkLst>
            <pc:docMk/>
            <pc:sldMk cId="1864730448" sldId="280"/>
            <ac:spMk id="6" creationId="{4D3EE753-9BE2-4278-939F-914A734BC31E}"/>
          </ac:spMkLst>
        </pc:spChg>
        <pc:graphicFrameChg chg="mod">
          <ac:chgData name="Maldonado-Greenlee, Lianne" userId="525c7285-978f-4548-9cbc-4ce7672adacf" providerId="ADAL" clId="{3886FF49-4842-4F5B-8ADA-34D662619908}" dt="2022-05-11T00:24:57.719" v="137" actId="962"/>
          <ac:graphicFrameMkLst>
            <pc:docMk/>
            <pc:sldMk cId="1864730448" sldId="280"/>
            <ac:graphicFrameMk id="8" creationId="{1958DBC2-5186-41BB-9FA6-C954E643C6E1}"/>
          </ac:graphicFrameMkLst>
        </pc:graphicFrameChg>
        <pc:picChg chg="mod">
          <ac:chgData name="Maldonado-Greenlee, Lianne" userId="525c7285-978f-4548-9cbc-4ce7672adacf" providerId="ADAL" clId="{3886FF49-4842-4F5B-8ADA-34D662619908}" dt="2022-05-11T00:29:30.419" v="620" actId="962"/>
          <ac:picMkLst>
            <pc:docMk/>
            <pc:sldMk cId="1864730448" sldId="280"/>
            <ac:picMk id="7" creationId="{66F80800-CE4F-DA45-BDDF-E5870B19611A}"/>
          </ac:picMkLst>
        </pc:picChg>
      </pc:sldChg>
      <pc:sldChg chg="modSp mod">
        <pc:chgData name="Maldonado-Greenlee, Lianne" userId="525c7285-978f-4548-9cbc-4ce7672adacf" providerId="ADAL" clId="{3886FF49-4842-4F5B-8ADA-34D662619908}" dt="2022-05-11T00:29:33.978" v="622" actId="962"/>
        <pc:sldMkLst>
          <pc:docMk/>
          <pc:sldMk cId="3474889320" sldId="281"/>
        </pc:sldMkLst>
        <pc:spChg chg="mod">
          <ac:chgData name="Maldonado-Greenlee, Lianne" userId="525c7285-978f-4548-9cbc-4ce7672adacf" providerId="ADAL" clId="{3886FF49-4842-4F5B-8ADA-34D662619908}" dt="2022-05-11T00:26:23.416" v="438" actId="27636"/>
          <ac:spMkLst>
            <pc:docMk/>
            <pc:sldMk cId="3474889320" sldId="281"/>
            <ac:spMk id="6" creationId="{4D3EE753-9BE2-4278-939F-914A734BC31E}"/>
          </ac:spMkLst>
        </pc:spChg>
        <pc:graphicFrameChg chg="mod">
          <ac:chgData name="Maldonado-Greenlee, Lianne" userId="525c7285-978f-4548-9cbc-4ce7672adacf" providerId="ADAL" clId="{3886FF49-4842-4F5B-8ADA-34D662619908}" dt="2022-05-11T00:25:52.366" v="426" actId="962"/>
          <ac:graphicFrameMkLst>
            <pc:docMk/>
            <pc:sldMk cId="3474889320" sldId="281"/>
            <ac:graphicFrameMk id="5" creationId="{07EB0070-79D5-429D-AC84-B314786281C0}"/>
          </ac:graphicFrameMkLst>
        </pc:graphicFrameChg>
        <pc:picChg chg="mod">
          <ac:chgData name="Maldonado-Greenlee, Lianne" userId="525c7285-978f-4548-9cbc-4ce7672adacf" providerId="ADAL" clId="{3886FF49-4842-4F5B-8ADA-34D662619908}" dt="2022-05-11T00:29:33.978" v="622" actId="962"/>
          <ac:picMkLst>
            <pc:docMk/>
            <pc:sldMk cId="3474889320" sldId="281"/>
            <ac:picMk id="7" creationId="{66F80800-CE4F-DA45-BDDF-E5870B19611A}"/>
          </ac:picMkLst>
        </pc:picChg>
      </pc:sldChg>
      <pc:sldChg chg="modSp mod">
        <pc:chgData name="Maldonado-Greenlee, Lianne" userId="525c7285-978f-4548-9cbc-4ce7672adacf" providerId="ADAL" clId="{3886FF49-4842-4F5B-8ADA-34D662619908}" dt="2022-05-11T00:27:31.153" v="474" actId="962"/>
        <pc:sldMkLst>
          <pc:docMk/>
          <pc:sldMk cId="2276314162" sldId="282"/>
        </pc:sldMkLst>
        <pc:spChg chg="mod">
          <ac:chgData name="Maldonado-Greenlee, Lianne" userId="525c7285-978f-4548-9cbc-4ce7672adacf" providerId="ADAL" clId="{3886FF49-4842-4F5B-8ADA-34D662619908}" dt="2022-05-11T00:26:26.101" v="439" actId="33553"/>
          <ac:spMkLst>
            <pc:docMk/>
            <pc:sldMk cId="2276314162" sldId="282"/>
            <ac:spMk id="5" creationId="{789B1701-F2C0-CB40-89F6-F0B8BB99B14A}"/>
          </ac:spMkLst>
        </pc:spChg>
        <pc:picChg chg="mod">
          <ac:chgData name="Maldonado-Greenlee, Lianne" userId="525c7285-978f-4548-9cbc-4ce7672adacf" providerId="ADAL" clId="{3886FF49-4842-4F5B-8ADA-34D662619908}" dt="2022-05-11T00:27:31.153" v="474" actId="962"/>
          <ac:picMkLst>
            <pc:docMk/>
            <pc:sldMk cId="2276314162" sldId="282"/>
            <ac:picMk id="7" creationId="{66F80800-CE4F-DA45-BDDF-E5870B19611A}"/>
          </ac:picMkLst>
        </pc:picChg>
      </pc:sldChg>
      <pc:sldChg chg="modSp mod">
        <pc:chgData name="Maldonado-Greenlee, Lianne" userId="525c7285-978f-4548-9cbc-4ce7672adacf" providerId="ADAL" clId="{3886FF49-4842-4F5B-8ADA-34D662619908}" dt="2022-05-11T00:27:35.352" v="475" actId="962"/>
        <pc:sldMkLst>
          <pc:docMk/>
          <pc:sldMk cId="4203325341" sldId="283"/>
        </pc:sldMkLst>
        <pc:spChg chg="mod">
          <ac:chgData name="Maldonado-Greenlee, Lianne" userId="525c7285-978f-4548-9cbc-4ce7672adacf" providerId="ADAL" clId="{3886FF49-4842-4F5B-8ADA-34D662619908}" dt="2022-05-11T00:26:28.650" v="441" actId="27636"/>
          <ac:spMkLst>
            <pc:docMk/>
            <pc:sldMk cId="4203325341" sldId="283"/>
            <ac:spMk id="4" creationId="{4D3EE753-9BE2-4278-939F-914A734BC31E}"/>
          </ac:spMkLst>
        </pc:spChg>
        <pc:picChg chg="mod">
          <ac:chgData name="Maldonado-Greenlee, Lianne" userId="525c7285-978f-4548-9cbc-4ce7672adacf" providerId="ADAL" clId="{3886FF49-4842-4F5B-8ADA-34D662619908}" dt="2022-05-11T00:25:45.521" v="425" actId="962"/>
          <ac:picMkLst>
            <pc:docMk/>
            <pc:sldMk cId="4203325341" sldId="283"/>
            <ac:picMk id="3" creationId="{00000000-0000-0000-0000-000000000000}"/>
          </ac:picMkLst>
        </pc:picChg>
        <pc:picChg chg="mod">
          <ac:chgData name="Maldonado-Greenlee, Lianne" userId="525c7285-978f-4548-9cbc-4ce7672adacf" providerId="ADAL" clId="{3886FF49-4842-4F5B-8ADA-34D662619908}" dt="2022-05-11T00:27:35.352" v="475" actId="962"/>
          <ac:picMkLst>
            <pc:docMk/>
            <pc:sldMk cId="4203325341" sldId="283"/>
            <ac:picMk id="7" creationId="{66F80800-CE4F-DA45-BDDF-E5870B19611A}"/>
          </ac:picMkLst>
        </pc:picChg>
      </pc:sldChg>
      <pc:sldChg chg="modSp mod">
        <pc:chgData name="Maldonado-Greenlee, Lianne" userId="525c7285-978f-4548-9cbc-4ce7672adacf" providerId="ADAL" clId="{3886FF49-4842-4F5B-8ADA-34D662619908}" dt="2022-05-11T00:27:37.545" v="476" actId="962"/>
        <pc:sldMkLst>
          <pc:docMk/>
          <pc:sldMk cId="3130439146" sldId="284"/>
        </pc:sldMkLst>
        <pc:spChg chg="mod">
          <ac:chgData name="Maldonado-Greenlee, Lianne" userId="525c7285-978f-4548-9cbc-4ce7672adacf" providerId="ADAL" clId="{3886FF49-4842-4F5B-8ADA-34D662619908}" dt="2022-05-11T00:26:31.345" v="443" actId="27636"/>
          <ac:spMkLst>
            <pc:docMk/>
            <pc:sldMk cId="3130439146" sldId="284"/>
            <ac:spMk id="4" creationId="{4D3EE753-9BE2-4278-939F-914A734BC31E}"/>
          </ac:spMkLst>
        </pc:spChg>
        <pc:picChg chg="mod">
          <ac:chgData name="Maldonado-Greenlee, Lianne" userId="525c7285-978f-4548-9cbc-4ce7672adacf" providerId="ADAL" clId="{3886FF49-4842-4F5B-8ADA-34D662619908}" dt="2022-05-11T00:27:37.545" v="476" actId="962"/>
          <ac:picMkLst>
            <pc:docMk/>
            <pc:sldMk cId="3130439146" sldId="284"/>
            <ac:picMk id="7" creationId="{66F80800-CE4F-DA45-BDDF-E5870B19611A}"/>
          </ac:picMkLst>
        </pc:pic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1082BE-6377-4A8B-BF69-28D364C24B6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83C2B1B-C077-4F8E-835C-FD724F2E9159}">
      <dgm:prSet/>
      <dgm:spPr>
        <a:solidFill>
          <a:schemeClr val="bg1"/>
        </a:solidFill>
      </dgm:spPr>
      <dgm:t>
        <a:bodyPr/>
        <a:lstStyle/>
        <a:p>
          <a:r>
            <a:rPr lang="en-US" b="1" dirty="0">
              <a:solidFill>
                <a:schemeClr val="tx1"/>
              </a:solidFill>
            </a:rPr>
            <a:t>What the ACCJC Accreditation Process is now...</a:t>
          </a:r>
          <a:endParaRPr lang="en-US" dirty="0">
            <a:solidFill>
              <a:schemeClr val="tx1"/>
            </a:solidFill>
          </a:endParaRPr>
        </a:p>
      </dgm:t>
      <dgm:extLst>
        <a:ext uri="{E40237B7-FDA0-4F09-8148-C483321AD2D9}">
          <dgm14:cNvPr xmlns:dgm14="http://schemas.microsoft.com/office/drawing/2010/diagram" id="0" name="" descr="What the ACCJC Accreditation Process is now...&#10; Streamlined ISER (approximately 200 pages).&#10; Best evidence -- not all evidence.&#10; Growth mindset approach to the process.&#10; It is a formative – summative process. &#10; Process happens over three semesters, Spring, Fall, Spring.&#10; The new process is meant to eliminate the &quot;Gotcha!&quot; And surprise.&#10; Core inquiries inform the triangulation of evidence for reviewers.&#10; A small visiting team will conduct a Focused Site Visit on Core Inquiries.&#10;"/>
        </a:ext>
      </dgm:extLst>
    </dgm:pt>
    <dgm:pt modelId="{8F3307A3-859F-41A6-B0AF-B78D96FD804F}" type="parTrans" cxnId="{C6050A7E-FAA1-489B-ADA0-BC596231D5B7}">
      <dgm:prSet/>
      <dgm:spPr/>
      <dgm:t>
        <a:bodyPr/>
        <a:lstStyle/>
        <a:p>
          <a:endParaRPr lang="en-US"/>
        </a:p>
      </dgm:t>
    </dgm:pt>
    <dgm:pt modelId="{31DCC680-A026-40C5-A348-5B0C8005DD43}" type="sibTrans" cxnId="{C6050A7E-FAA1-489B-ADA0-BC596231D5B7}">
      <dgm:prSet/>
      <dgm:spPr/>
      <dgm:t>
        <a:bodyPr/>
        <a:lstStyle/>
        <a:p>
          <a:endParaRPr lang="en-US"/>
        </a:p>
      </dgm:t>
    </dgm:pt>
    <dgm:pt modelId="{EC5377E9-67FA-49C7-A02D-1ED333F25CF6}">
      <dgm:prSet/>
      <dgm:spPr>
        <a:solidFill>
          <a:schemeClr val="bg1"/>
        </a:solidFill>
      </dgm:spPr>
      <dgm:t>
        <a:bodyPr/>
        <a:lstStyle/>
        <a:p>
          <a:r>
            <a:rPr lang="en-US" dirty="0">
              <a:solidFill>
                <a:schemeClr val="tx1"/>
              </a:solidFill>
            </a:rPr>
            <a:t>Streamlined ISER (approximately 200 pages).</a:t>
          </a:r>
        </a:p>
      </dgm:t>
    </dgm:pt>
    <dgm:pt modelId="{CD9DA9B5-0A4C-46F3-AD35-40563C4D8A41}" type="parTrans" cxnId="{20E5C6A2-3131-42F1-B917-DDE861CF0AFC}">
      <dgm:prSet/>
      <dgm:spPr/>
      <dgm:t>
        <a:bodyPr/>
        <a:lstStyle/>
        <a:p>
          <a:endParaRPr lang="en-US"/>
        </a:p>
      </dgm:t>
    </dgm:pt>
    <dgm:pt modelId="{A2EA7E5E-10B6-4F14-90B9-307AE380EE4C}" type="sibTrans" cxnId="{20E5C6A2-3131-42F1-B917-DDE861CF0AFC}">
      <dgm:prSet/>
      <dgm:spPr/>
      <dgm:t>
        <a:bodyPr/>
        <a:lstStyle/>
        <a:p>
          <a:endParaRPr lang="en-US"/>
        </a:p>
      </dgm:t>
    </dgm:pt>
    <dgm:pt modelId="{1A0B6A63-03A3-42B5-819F-E02979B7576D}">
      <dgm:prSet/>
      <dgm:spPr>
        <a:solidFill>
          <a:schemeClr val="bg1"/>
        </a:solidFill>
      </dgm:spPr>
      <dgm:t>
        <a:bodyPr/>
        <a:lstStyle/>
        <a:p>
          <a:r>
            <a:rPr lang="en-US" dirty="0">
              <a:solidFill>
                <a:schemeClr val="tx1"/>
              </a:solidFill>
            </a:rPr>
            <a:t>Best evidence -- not all evidence.</a:t>
          </a:r>
        </a:p>
      </dgm:t>
    </dgm:pt>
    <dgm:pt modelId="{D51BDB59-F178-413E-B93E-5A21652ABE8A}" type="parTrans" cxnId="{421AD77B-EB60-46DE-B981-4E03270DBA08}">
      <dgm:prSet/>
      <dgm:spPr/>
      <dgm:t>
        <a:bodyPr/>
        <a:lstStyle/>
        <a:p>
          <a:endParaRPr lang="en-US"/>
        </a:p>
      </dgm:t>
    </dgm:pt>
    <dgm:pt modelId="{3C281D81-E38E-42C2-830A-A727927AB325}" type="sibTrans" cxnId="{421AD77B-EB60-46DE-B981-4E03270DBA08}">
      <dgm:prSet/>
      <dgm:spPr/>
      <dgm:t>
        <a:bodyPr/>
        <a:lstStyle/>
        <a:p>
          <a:endParaRPr lang="en-US"/>
        </a:p>
      </dgm:t>
    </dgm:pt>
    <dgm:pt modelId="{5442E20E-06DB-457F-814C-039DF2ACFFAD}">
      <dgm:prSet/>
      <dgm:spPr>
        <a:solidFill>
          <a:schemeClr val="bg1"/>
        </a:solidFill>
      </dgm:spPr>
      <dgm:t>
        <a:bodyPr/>
        <a:lstStyle/>
        <a:p>
          <a:r>
            <a:rPr lang="en-US" dirty="0">
              <a:solidFill>
                <a:schemeClr val="tx1"/>
              </a:solidFill>
            </a:rPr>
            <a:t>Growth mindset approach to the process.</a:t>
          </a:r>
        </a:p>
      </dgm:t>
    </dgm:pt>
    <dgm:pt modelId="{1C6B818B-5A5E-44CB-9814-DF8C7ADFA6CB}" type="parTrans" cxnId="{E0984E36-33CE-4150-87DD-41E288CF19ED}">
      <dgm:prSet/>
      <dgm:spPr/>
      <dgm:t>
        <a:bodyPr/>
        <a:lstStyle/>
        <a:p>
          <a:endParaRPr lang="en-US"/>
        </a:p>
      </dgm:t>
    </dgm:pt>
    <dgm:pt modelId="{C95A73BD-3055-4D60-A6C2-0A1E618C24E6}" type="sibTrans" cxnId="{E0984E36-33CE-4150-87DD-41E288CF19ED}">
      <dgm:prSet/>
      <dgm:spPr/>
      <dgm:t>
        <a:bodyPr/>
        <a:lstStyle/>
        <a:p>
          <a:endParaRPr lang="en-US"/>
        </a:p>
      </dgm:t>
    </dgm:pt>
    <dgm:pt modelId="{03E3655C-6199-42C6-A53E-9560693070B1}">
      <dgm:prSet/>
      <dgm:spPr>
        <a:solidFill>
          <a:schemeClr val="bg1"/>
        </a:solidFill>
      </dgm:spPr>
      <dgm:t>
        <a:bodyPr/>
        <a:lstStyle/>
        <a:p>
          <a:r>
            <a:rPr lang="en-US" dirty="0">
              <a:solidFill>
                <a:schemeClr val="tx1"/>
              </a:solidFill>
            </a:rPr>
            <a:t>It is a formative – summative process. </a:t>
          </a:r>
        </a:p>
      </dgm:t>
    </dgm:pt>
    <dgm:pt modelId="{AAA95CB5-FE20-4A32-9F6A-5CF3C4A036A2}" type="parTrans" cxnId="{FA884C92-2C7B-412C-8F3F-E9695250B138}">
      <dgm:prSet/>
      <dgm:spPr/>
      <dgm:t>
        <a:bodyPr/>
        <a:lstStyle/>
        <a:p>
          <a:endParaRPr lang="en-US"/>
        </a:p>
      </dgm:t>
    </dgm:pt>
    <dgm:pt modelId="{4E9EEDBA-92FC-4BEE-8BED-29001D169243}" type="sibTrans" cxnId="{FA884C92-2C7B-412C-8F3F-E9695250B138}">
      <dgm:prSet/>
      <dgm:spPr/>
      <dgm:t>
        <a:bodyPr/>
        <a:lstStyle/>
        <a:p>
          <a:endParaRPr lang="en-US"/>
        </a:p>
      </dgm:t>
    </dgm:pt>
    <dgm:pt modelId="{90095720-F9F5-4BCF-8245-291456B906A3}">
      <dgm:prSet/>
      <dgm:spPr>
        <a:solidFill>
          <a:schemeClr val="bg1"/>
        </a:solidFill>
      </dgm:spPr>
      <dgm:t>
        <a:bodyPr/>
        <a:lstStyle/>
        <a:p>
          <a:r>
            <a:rPr lang="en-US" dirty="0">
              <a:solidFill>
                <a:schemeClr val="tx1"/>
              </a:solidFill>
            </a:rPr>
            <a:t>Process happens over three semesters, Spring, Fall, Spring.</a:t>
          </a:r>
        </a:p>
      </dgm:t>
    </dgm:pt>
    <dgm:pt modelId="{A61B14BB-F922-4B44-B943-A2A203B41985}" type="parTrans" cxnId="{35428DEF-7214-422F-BDDA-86108CB55F8D}">
      <dgm:prSet/>
      <dgm:spPr/>
      <dgm:t>
        <a:bodyPr/>
        <a:lstStyle/>
        <a:p>
          <a:endParaRPr lang="en-US"/>
        </a:p>
      </dgm:t>
    </dgm:pt>
    <dgm:pt modelId="{793C82F2-C6EC-4DC1-A28F-9FB646D2508E}" type="sibTrans" cxnId="{35428DEF-7214-422F-BDDA-86108CB55F8D}">
      <dgm:prSet/>
      <dgm:spPr/>
      <dgm:t>
        <a:bodyPr/>
        <a:lstStyle/>
        <a:p>
          <a:endParaRPr lang="en-US"/>
        </a:p>
      </dgm:t>
    </dgm:pt>
    <dgm:pt modelId="{C6F3017F-5F8C-4353-B9CD-6CC6D1AAAEEB}">
      <dgm:prSet/>
      <dgm:spPr>
        <a:solidFill>
          <a:schemeClr val="bg1"/>
        </a:solidFill>
      </dgm:spPr>
      <dgm:t>
        <a:bodyPr/>
        <a:lstStyle/>
        <a:p>
          <a:r>
            <a:rPr lang="en-US" dirty="0">
              <a:solidFill>
                <a:schemeClr val="tx1"/>
              </a:solidFill>
            </a:rPr>
            <a:t>The new process is meant to eliminate the "</a:t>
          </a:r>
          <a:r>
            <a:rPr lang="en-US" dirty="0" err="1">
              <a:solidFill>
                <a:schemeClr val="tx1"/>
              </a:solidFill>
            </a:rPr>
            <a:t>Gotcha</a:t>
          </a:r>
          <a:r>
            <a:rPr lang="en-US" dirty="0">
              <a:solidFill>
                <a:schemeClr val="tx1"/>
              </a:solidFill>
            </a:rPr>
            <a:t>!" And surprise.</a:t>
          </a:r>
        </a:p>
      </dgm:t>
    </dgm:pt>
    <dgm:pt modelId="{0995CE3E-4C19-4E9D-84B7-E9410DFE513F}" type="parTrans" cxnId="{E0A8ECAF-BF91-4BDC-A578-1170F3E40DB5}">
      <dgm:prSet/>
      <dgm:spPr/>
      <dgm:t>
        <a:bodyPr/>
        <a:lstStyle/>
        <a:p>
          <a:endParaRPr lang="en-US"/>
        </a:p>
      </dgm:t>
    </dgm:pt>
    <dgm:pt modelId="{E5735C8B-CBD8-43EC-9229-08BDFA647F96}" type="sibTrans" cxnId="{E0A8ECAF-BF91-4BDC-A578-1170F3E40DB5}">
      <dgm:prSet/>
      <dgm:spPr/>
      <dgm:t>
        <a:bodyPr/>
        <a:lstStyle/>
        <a:p>
          <a:endParaRPr lang="en-US"/>
        </a:p>
      </dgm:t>
    </dgm:pt>
    <dgm:pt modelId="{1240BA0B-32A8-4184-ACC0-6C13E7702E00}">
      <dgm:prSet/>
      <dgm:spPr>
        <a:solidFill>
          <a:schemeClr val="bg1"/>
        </a:solidFill>
      </dgm:spPr>
      <dgm:t>
        <a:bodyPr/>
        <a:lstStyle/>
        <a:p>
          <a:r>
            <a:rPr lang="en-US" dirty="0">
              <a:solidFill>
                <a:schemeClr val="tx1"/>
              </a:solidFill>
            </a:rPr>
            <a:t>Core inquiries inform the triangulation of evidence for reviewers.</a:t>
          </a:r>
        </a:p>
      </dgm:t>
    </dgm:pt>
    <dgm:pt modelId="{155F60F1-0C63-4EF9-B775-FB147E1AF951}" type="parTrans" cxnId="{0E1FDA48-ECE7-4795-A91D-A4D5358FDE43}">
      <dgm:prSet/>
      <dgm:spPr/>
      <dgm:t>
        <a:bodyPr/>
        <a:lstStyle/>
        <a:p>
          <a:endParaRPr lang="en-US"/>
        </a:p>
      </dgm:t>
    </dgm:pt>
    <dgm:pt modelId="{5B72ECFC-4E99-4A1A-A04E-3452852777AD}" type="sibTrans" cxnId="{0E1FDA48-ECE7-4795-A91D-A4D5358FDE43}">
      <dgm:prSet/>
      <dgm:spPr/>
      <dgm:t>
        <a:bodyPr/>
        <a:lstStyle/>
        <a:p>
          <a:endParaRPr lang="en-US"/>
        </a:p>
      </dgm:t>
    </dgm:pt>
    <dgm:pt modelId="{F6828FF4-55AF-4222-BBBF-EFC77E9B4819}">
      <dgm:prSet/>
      <dgm:spPr>
        <a:solidFill>
          <a:schemeClr val="bg1"/>
        </a:solidFill>
      </dgm:spPr>
      <dgm:t>
        <a:bodyPr/>
        <a:lstStyle/>
        <a:p>
          <a:r>
            <a:rPr lang="en-US" dirty="0">
              <a:solidFill>
                <a:schemeClr val="tx1"/>
              </a:solidFill>
            </a:rPr>
            <a:t>A small visiting team will conduct a Focused Site Visit on Core Inquiries.</a:t>
          </a:r>
        </a:p>
      </dgm:t>
    </dgm:pt>
    <dgm:pt modelId="{126E83C8-F3B7-46FC-82EA-A432CAEE7511}" type="parTrans" cxnId="{C8C318B0-B124-4B82-89DF-B93C97C27F59}">
      <dgm:prSet/>
      <dgm:spPr/>
      <dgm:t>
        <a:bodyPr/>
        <a:lstStyle/>
        <a:p>
          <a:endParaRPr lang="en-US"/>
        </a:p>
      </dgm:t>
    </dgm:pt>
    <dgm:pt modelId="{66AEF885-F91E-4F84-B839-F0D41DD916FE}" type="sibTrans" cxnId="{C8C318B0-B124-4B82-89DF-B93C97C27F59}">
      <dgm:prSet/>
      <dgm:spPr/>
      <dgm:t>
        <a:bodyPr/>
        <a:lstStyle/>
        <a:p>
          <a:endParaRPr lang="en-US"/>
        </a:p>
      </dgm:t>
    </dgm:pt>
    <dgm:pt modelId="{6C39DFC4-EBA8-44BA-BD8E-72802B258224}" type="pres">
      <dgm:prSet presAssocID="{BC1082BE-6377-4A8B-BF69-28D364C24B66}" presName="diagram" presStyleCnt="0">
        <dgm:presLayoutVars>
          <dgm:dir/>
          <dgm:resizeHandles val="exact"/>
        </dgm:presLayoutVars>
      </dgm:prSet>
      <dgm:spPr/>
    </dgm:pt>
    <dgm:pt modelId="{FB2C138A-B057-418A-AFD7-5A857C5F5091}" type="pres">
      <dgm:prSet presAssocID="{483C2B1B-C077-4F8E-835C-FD724F2E9159}" presName="node" presStyleLbl="node1" presStyleIdx="0" presStyleCnt="1">
        <dgm:presLayoutVars>
          <dgm:bulletEnabled val="1"/>
        </dgm:presLayoutVars>
      </dgm:prSet>
      <dgm:spPr/>
    </dgm:pt>
  </dgm:ptLst>
  <dgm:cxnLst>
    <dgm:cxn modelId="{53B6DA02-BEB7-4528-A9CD-3D60DD0FE09D}" type="presOf" srcId="{C6F3017F-5F8C-4353-B9CD-6CC6D1AAAEEB}" destId="{FB2C138A-B057-418A-AFD7-5A857C5F5091}" srcOrd="0" destOrd="6" presId="urn:microsoft.com/office/officeart/2005/8/layout/default"/>
    <dgm:cxn modelId="{81AE4F15-6E38-4E42-AAD8-96CF029DD35C}" type="presOf" srcId="{F6828FF4-55AF-4222-BBBF-EFC77E9B4819}" destId="{FB2C138A-B057-418A-AFD7-5A857C5F5091}" srcOrd="0" destOrd="8" presId="urn:microsoft.com/office/officeart/2005/8/layout/default"/>
    <dgm:cxn modelId="{90A07916-A7DF-4985-AB7B-D287DD7B9EA3}" type="presOf" srcId="{1A0B6A63-03A3-42B5-819F-E02979B7576D}" destId="{FB2C138A-B057-418A-AFD7-5A857C5F5091}" srcOrd="0" destOrd="2" presId="urn:microsoft.com/office/officeart/2005/8/layout/default"/>
    <dgm:cxn modelId="{B6849619-CB9E-4A12-AF00-E950D4D13451}" type="presOf" srcId="{EC5377E9-67FA-49C7-A02D-1ED333F25CF6}" destId="{FB2C138A-B057-418A-AFD7-5A857C5F5091}" srcOrd="0" destOrd="1" presId="urn:microsoft.com/office/officeart/2005/8/layout/default"/>
    <dgm:cxn modelId="{18922220-D789-4436-B424-DD60B7EC33FF}" type="presOf" srcId="{483C2B1B-C077-4F8E-835C-FD724F2E9159}" destId="{FB2C138A-B057-418A-AFD7-5A857C5F5091}" srcOrd="0" destOrd="0" presId="urn:microsoft.com/office/officeart/2005/8/layout/default"/>
    <dgm:cxn modelId="{26EBD435-6DAA-46E9-BECE-9781FF529499}" type="presOf" srcId="{5442E20E-06DB-457F-814C-039DF2ACFFAD}" destId="{FB2C138A-B057-418A-AFD7-5A857C5F5091}" srcOrd="0" destOrd="3" presId="urn:microsoft.com/office/officeart/2005/8/layout/default"/>
    <dgm:cxn modelId="{E0984E36-33CE-4150-87DD-41E288CF19ED}" srcId="{483C2B1B-C077-4F8E-835C-FD724F2E9159}" destId="{5442E20E-06DB-457F-814C-039DF2ACFFAD}" srcOrd="2" destOrd="0" parTransId="{1C6B818B-5A5E-44CB-9814-DF8C7ADFA6CB}" sibTransId="{C95A73BD-3055-4D60-A6C2-0A1E618C24E6}"/>
    <dgm:cxn modelId="{0E1FDA48-ECE7-4795-A91D-A4D5358FDE43}" srcId="{483C2B1B-C077-4F8E-835C-FD724F2E9159}" destId="{1240BA0B-32A8-4184-ACC0-6C13E7702E00}" srcOrd="6" destOrd="0" parTransId="{155F60F1-0C63-4EF9-B775-FB147E1AF951}" sibTransId="{5B72ECFC-4E99-4A1A-A04E-3452852777AD}"/>
    <dgm:cxn modelId="{15A66559-59CE-4D4D-95E4-A9EB5BD1C868}" type="presOf" srcId="{BC1082BE-6377-4A8B-BF69-28D364C24B66}" destId="{6C39DFC4-EBA8-44BA-BD8E-72802B258224}" srcOrd="0" destOrd="0" presId="urn:microsoft.com/office/officeart/2005/8/layout/default"/>
    <dgm:cxn modelId="{421AD77B-EB60-46DE-B981-4E03270DBA08}" srcId="{483C2B1B-C077-4F8E-835C-FD724F2E9159}" destId="{1A0B6A63-03A3-42B5-819F-E02979B7576D}" srcOrd="1" destOrd="0" parTransId="{D51BDB59-F178-413E-B93E-5A21652ABE8A}" sibTransId="{3C281D81-E38E-42C2-830A-A727927AB325}"/>
    <dgm:cxn modelId="{C6050A7E-FAA1-489B-ADA0-BC596231D5B7}" srcId="{BC1082BE-6377-4A8B-BF69-28D364C24B66}" destId="{483C2B1B-C077-4F8E-835C-FD724F2E9159}" srcOrd="0" destOrd="0" parTransId="{8F3307A3-859F-41A6-B0AF-B78D96FD804F}" sibTransId="{31DCC680-A026-40C5-A348-5B0C8005DD43}"/>
    <dgm:cxn modelId="{FA884C92-2C7B-412C-8F3F-E9695250B138}" srcId="{483C2B1B-C077-4F8E-835C-FD724F2E9159}" destId="{03E3655C-6199-42C6-A53E-9560693070B1}" srcOrd="3" destOrd="0" parTransId="{AAA95CB5-FE20-4A32-9F6A-5CF3C4A036A2}" sibTransId="{4E9EEDBA-92FC-4BEE-8BED-29001D169243}"/>
    <dgm:cxn modelId="{6E14059C-60ED-4F96-B333-721F040B845F}" type="presOf" srcId="{90095720-F9F5-4BCF-8245-291456B906A3}" destId="{FB2C138A-B057-418A-AFD7-5A857C5F5091}" srcOrd="0" destOrd="5" presId="urn:microsoft.com/office/officeart/2005/8/layout/default"/>
    <dgm:cxn modelId="{20E5C6A2-3131-42F1-B917-DDE861CF0AFC}" srcId="{483C2B1B-C077-4F8E-835C-FD724F2E9159}" destId="{EC5377E9-67FA-49C7-A02D-1ED333F25CF6}" srcOrd="0" destOrd="0" parTransId="{CD9DA9B5-0A4C-46F3-AD35-40563C4D8A41}" sibTransId="{A2EA7E5E-10B6-4F14-90B9-307AE380EE4C}"/>
    <dgm:cxn modelId="{E0A8ECAF-BF91-4BDC-A578-1170F3E40DB5}" srcId="{483C2B1B-C077-4F8E-835C-FD724F2E9159}" destId="{C6F3017F-5F8C-4353-B9CD-6CC6D1AAAEEB}" srcOrd="5" destOrd="0" parTransId="{0995CE3E-4C19-4E9D-84B7-E9410DFE513F}" sibTransId="{E5735C8B-CBD8-43EC-9229-08BDFA647F96}"/>
    <dgm:cxn modelId="{C8C318B0-B124-4B82-89DF-B93C97C27F59}" srcId="{483C2B1B-C077-4F8E-835C-FD724F2E9159}" destId="{F6828FF4-55AF-4222-BBBF-EFC77E9B4819}" srcOrd="7" destOrd="0" parTransId="{126E83C8-F3B7-46FC-82EA-A432CAEE7511}" sibTransId="{66AEF885-F91E-4F84-B839-F0D41DD916FE}"/>
    <dgm:cxn modelId="{E93DC3C1-92AB-43C8-AC21-D03E5B275FF7}" type="presOf" srcId="{1240BA0B-32A8-4184-ACC0-6C13E7702E00}" destId="{FB2C138A-B057-418A-AFD7-5A857C5F5091}" srcOrd="0" destOrd="7" presId="urn:microsoft.com/office/officeart/2005/8/layout/default"/>
    <dgm:cxn modelId="{A161C5C8-BB4D-43D1-9CF6-40FA6DDED690}" type="presOf" srcId="{03E3655C-6199-42C6-A53E-9560693070B1}" destId="{FB2C138A-B057-418A-AFD7-5A857C5F5091}" srcOrd="0" destOrd="4" presId="urn:microsoft.com/office/officeart/2005/8/layout/default"/>
    <dgm:cxn modelId="{35428DEF-7214-422F-BDDA-86108CB55F8D}" srcId="{483C2B1B-C077-4F8E-835C-FD724F2E9159}" destId="{90095720-F9F5-4BCF-8245-291456B906A3}" srcOrd="4" destOrd="0" parTransId="{A61B14BB-F922-4B44-B943-A2A203B41985}" sibTransId="{793C82F2-C6EC-4DC1-A28F-9FB646D2508E}"/>
    <dgm:cxn modelId="{ED8F1998-6F24-4772-BE17-978F0B215BAA}" type="presParOf" srcId="{6C39DFC4-EBA8-44BA-BD8E-72802B258224}" destId="{FB2C138A-B057-418A-AFD7-5A857C5F5091}" srcOrd="0"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22AD0A-FFD1-4A45-9A1A-C63FBA74364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C952D1C-5CEF-4082-9080-A8AA020D8C92}">
      <dgm:prSet/>
      <dgm:spPr/>
      <dgm:t>
        <a:bodyPr/>
        <a:lstStyle/>
        <a:p>
          <a:r>
            <a:rPr lang="en-US" dirty="0"/>
            <a:t>The ASC Core Team will provide training for the chairs of the key committees that will be providing evidence for the standards.</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C315940-33F3-4038-B0A2-25769A2E1DD0}" type="parTrans" cxnId="{86EDFDEE-D4AF-4FAD-98BD-67130F08679A}">
      <dgm:prSet/>
      <dgm:spPr/>
      <dgm:t>
        <a:bodyPr/>
        <a:lstStyle/>
        <a:p>
          <a:endParaRPr lang="en-US"/>
        </a:p>
      </dgm:t>
    </dgm:pt>
    <dgm:pt modelId="{DFD42EAA-05AF-4348-A6CA-2A65C89769D1}" type="sibTrans" cxnId="{86EDFDEE-D4AF-4FAD-98BD-67130F08679A}">
      <dgm:prSet/>
      <dgm:spPr/>
      <dgm:t>
        <a:bodyPr/>
        <a:lstStyle/>
        <a:p>
          <a:endParaRPr lang="en-US"/>
        </a:p>
      </dgm:t>
    </dgm:pt>
    <dgm:pt modelId="{8AE8E56B-406F-4A29-BF48-5FEF930E1007}">
      <dgm:prSet/>
      <dgm:spPr/>
      <dgm:t>
        <a:bodyPr/>
        <a:lstStyle/>
        <a:p>
          <a:r>
            <a:rPr lang="en-US" b="1" dirty="0"/>
            <a:t>Faculty, administrators, classified professionals, students, and Board</a:t>
          </a:r>
          <a:r>
            <a:rPr lang="en-US" dirty="0"/>
            <a:t> input and participation is vital to the Accreditation process. </a:t>
          </a:r>
        </a:p>
      </dgm:t>
    </dgm:pt>
    <dgm:pt modelId="{58675D0D-E108-4E27-A482-BB53B6C33C48}" type="parTrans" cxnId="{35BBBCC0-2738-43C5-8CED-A4BE480DCE61}">
      <dgm:prSet/>
      <dgm:spPr/>
      <dgm:t>
        <a:bodyPr/>
        <a:lstStyle/>
        <a:p>
          <a:endParaRPr lang="en-US"/>
        </a:p>
      </dgm:t>
    </dgm:pt>
    <dgm:pt modelId="{0613DCA1-3932-445B-AAC3-616B0B5B2989}" type="sibTrans" cxnId="{35BBBCC0-2738-43C5-8CED-A4BE480DCE61}">
      <dgm:prSet/>
      <dgm:spPr/>
      <dgm:t>
        <a:bodyPr/>
        <a:lstStyle/>
        <a:p>
          <a:endParaRPr lang="en-US"/>
        </a:p>
      </dgm:t>
    </dgm:pt>
    <dgm:pt modelId="{B5B0DB0C-D3E9-4E64-B6A1-8628BDC0E819}">
      <dgm:prSet/>
      <dgm:spPr/>
      <dgm:t>
        <a:bodyPr/>
        <a:lstStyle/>
        <a:p>
          <a:r>
            <a:rPr lang="en-US"/>
            <a:t>We need your help on our writing teams!</a:t>
          </a:r>
        </a:p>
      </dgm:t>
    </dgm:pt>
    <dgm:pt modelId="{BCC0566A-8CDA-44A0-9A24-DC98D740CEA9}" type="parTrans" cxnId="{E92FE6DC-BB28-4834-85F2-94379B087372}">
      <dgm:prSet/>
      <dgm:spPr/>
      <dgm:t>
        <a:bodyPr/>
        <a:lstStyle/>
        <a:p>
          <a:endParaRPr lang="en-US"/>
        </a:p>
      </dgm:t>
    </dgm:pt>
    <dgm:pt modelId="{986A8ED1-6DAA-4706-94B0-F83DF1E9BABE}" type="sibTrans" cxnId="{E92FE6DC-BB28-4834-85F2-94379B087372}">
      <dgm:prSet/>
      <dgm:spPr/>
      <dgm:t>
        <a:bodyPr/>
        <a:lstStyle/>
        <a:p>
          <a:endParaRPr lang="en-US"/>
        </a:p>
      </dgm:t>
    </dgm:pt>
    <dgm:pt modelId="{11796F4E-2B5C-400E-833F-98CDFCE5181D}" type="pres">
      <dgm:prSet presAssocID="{6622AD0A-FFD1-4A45-9A1A-C63FBA743645}" presName="root" presStyleCnt="0">
        <dgm:presLayoutVars>
          <dgm:dir/>
          <dgm:resizeHandles val="exact"/>
        </dgm:presLayoutVars>
      </dgm:prSet>
      <dgm:spPr/>
    </dgm:pt>
    <dgm:pt modelId="{757BFBDF-6438-4CAE-B689-2914B924919D}" type="pres">
      <dgm:prSet presAssocID="{BC952D1C-5CEF-4082-9080-A8AA020D8C92}" presName="compNode" presStyleCnt="0"/>
      <dgm:spPr/>
    </dgm:pt>
    <dgm:pt modelId="{48ED4B32-DCA3-422F-952B-09F72CAD3CAE}" type="pres">
      <dgm:prSet presAssocID="{BC952D1C-5CEF-4082-9080-A8AA020D8C92}" presName="bgRect" presStyleLbl="bgShp" presStyleIdx="0" presStyleCnt="3"/>
      <dgm:spPr/>
    </dgm:pt>
    <dgm:pt modelId="{672FCAE6-621D-4951-B95B-D2BFB164AC6B}" type="pres">
      <dgm:prSet presAssocID="{BC952D1C-5CEF-4082-9080-A8AA020D8C9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B1486F01-E58D-439D-AC41-81E51766694A}" type="pres">
      <dgm:prSet presAssocID="{BC952D1C-5CEF-4082-9080-A8AA020D8C92}" presName="spaceRect" presStyleCnt="0"/>
      <dgm:spPr/>
    </dgm:pt>
    <dgm:pt modelId="{15DB8764-6F71-40F5-A93C-32AD236D95BE}" type="pres">
      <dgm:prSet presAssocID="{BC952D1C-5CEF-4082-9080-A8AA020D8C92}" presName="parTx" presStyleLbl="revTx" presStyleIdx="0" presStyleCnt="3">
        <dgm:presLayoutVars>
          <dgm:chMax val="0"/>
          <dgm:chPref val="0"/>
        </dgm:presLayoutVars>
      </dgm:prSet>
      <dgm:spPr/>
    </dgm:pt>
    <dgm:pt modelId="{024879FC-9CAA-40E2-A9A6-23BE75FB8334}" type="pres">
      <dgm:prSet presAssocID="{DFD42EAA-05AF-4348-A6CA-2A65C89769D1}" presName="sibTrans" presStyleCnt="0"/>
      <dgm:spPr/>
    </dgm:pt>
    <dgm:pt modelId="{70C5BC31-528F-48EA-8CF3-A6D8C23DEA4B}" type="pres">
      <dgm:prSet presAssocID="{8AE8E56B-406F-4A29-BF48-5FEF930E1007}" presName="compNode" presStyleCnt="0"/>
      <dgm:spPr/>
    </dgm:pt>
    <dgm:pt modelId="{D6DB9EC3-D2A2-4EC9-BD0A-597B2A2425A0}" type="pres">
      <dgm:prSet presAssocID="{8AE8E56B-406F-4A29-BF48-5FEF930E1007}" presName="bgRect" presStyleLbl="bgShp" presStyleIdx="1" presStyleCnt="3" custLinFactNeighborX="-914" custLinFactNeighborY="-1291"/>
      <dgm:spPr/>
    </dgm:pt>
    <dgm:pt modelId="{3AF6B446-C6EA-4826-A7A7-2109495AAE75}" type="pres">
      <dgm:prSet presAssocID="{8AE8E56B-406F-4A29-BF48-5FEF930E100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811619C5-A824-45C0-B40A-4370B566CF8A}" type="pres">
      <dgm:prSet presAssocID="{8AE8E56B-406F-4A29-BF48-5FEF930E1007}" presName="spaceRect" presStyleCnt="0"/>
      <dgm:spPr/>
    </dgm:pt>
    <dgm:pt modelId="{81A9BDE0-671D-43CA-99FB-64BAD1C8B5A8}" type="pres">
      <dgm:prSet presAssocID="{8AE8E56B-406F-4A29-BF48-5FEF930E1007}" presName="parTx" presStyleLbl="revTx" presStyleIdx="1" presStyleCnt="3">
        <dgm:presLayoutVars>
          <dgm:chMax val="0"/>
          <dgm:chPref val="0"/>
        </dgm:presLayoutVars>
      </dgm:prSet>
      <dgm:spPr/>
    </dgm:pt>
    <dgm:pt modelId="{2EC97444-41E4-4475-A8E5-3ECCF4B67537}" type="pres">
      <dgm:prSet presAssocID="{0613DCA1-3932-445B-AAC3-616B0B5B2989}" presName="sibTrans" presStyleCnt="0"/>
      <dgm:spPr/>
    </dgm:pt>
    <dgm:pt modelId="{41ACC4C3-09D8-4698-8703-7A0191E1E128}" type="pres">
      <dgm:prSet presAssocID="{B5B0DB0C-D3E9-4E64-B6A1-8628BDC0E819}" presName="compNode" presStyleCnt="0"/>
      <dgm:spPr/>
    </dgm:pt>
    <dgm:pt modelId="{98E3FE2D-C90B-49A4-AF01-BA260A24ED30}" type="pres">
      <dgm:prSet presAssocID="{B5B0DB0C-D3E9-4E64-B6A1-8628BDC0E819}" presName="bgRect" presStyleLbl="bgShp" presStyleIdx="2" presStyleCnt="3"/>
      <dgm:spPr/>
    </dgm:pt>
    <dgm:pt modelId="{1121446B-BB8C-46C6-9F85-5D4247BD2D3C}" type="pres">
      <dgm:prSet presAssocID="{B5B0DB0C-D3E9-4E64-B6A1-8628BDC0E81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C9B51410-C146-42E0-9E40-9EC1B2CBE94D}" type="pres">
      <dgm:prSet presAssocID="{B5B0DB0C-D3E9-4E64-B6A1-8628BDC0E819}" presName="spaceRect" presStyleCnt="0"/>
      <dgm:spPr/>
    </dgm:pt>
    <dgm:pt modelId="{E9D7246A-183C-41B8-A234-4C759167141D}" type="pres">
      <dgm:prSet presAssocID="{B5B0DB0C-D3E9-4E64-B6A1-8628BDC0E819}" presName="parTx" presStyleLbl="revTx" presStyleIdx="2" presStyleCnt="3">
        <dgm:presLayoutVars>
          <dgm:chMax val="0"/>
          <dgm:chPref val="0"/>
        </dgm:presLayoutVars>
      </dgm:prSet>
      <dgm:spPr/>
    </dgm:pt>
  </dgm:ptLst>
  <dgm:cxnLst>
    <dgm:cxn modelId="{A6110D21-041D-4BAC-AA69-09E31857BDD3}" type="presOf" srcId="{6622AD0A-FFD1-4A45-9A1A-C63FBA743645}" destId="{11796F4E-2B5C-400E-833F-98CDFCE5181D}" srcOrd="0" destOrd="0" presId="urn:microsoft.com/office/officeart/2018/2/layout/IconVerticalSolidList"/>
    <dgm:cxn modelId="{8C89BA22-1373-4B57-9E72-DF87BD28E513}" type="presOf" srcId="{8AE8E56B-406F-4A29-BF48-5FEF930E1007}" destId="{81A9BDE0-671D-43CA-99FB-64BAD1C8B5A8}" srcOrd="0" destOrd="0" presId="urn:microsoft.com/office/officeart/2018/2/layout/IconVerticalSolidList"/>
    <dgm:cxn modelId="{9A1B6F78-BB23-46FE-AA61-91E5039B00C4}" type="presOf" srcId="{BC952D1C-5CEF-4082-9080-A8AA020D8C92}" destId="{15DB8764-6F71-40F5-A93C-32AD236D95BE}" srcOrd="0" destOrd="0" presId="urn:microsoft.com/office/officeart/2018/2/layout/IconVerticalSolidList"/>
    <dgm:cxn modelId="{BEE2DCAC-F277-4BA1-B03A-3FA764C5C199}" type="presOf" srcId="{B5B0DB0C-D3E9-4E64-B6A1-8628BDC0E819}" destId="{E9D7246A-183C-41B8-A234-4C759167141D}" srcOrd="0" destOrd="0" presId="urn:microsoft.com/office/officeart/2018/2/layout/IconVerticalSolidList"/>
    <dgm:cxn modelId="{35BBBCC0-2738-43C5-8CED-A4BE480DCE61}" srcId="{6622AD0A-FFD1-4A45-9A1A-C63FBA743645}" destId="{8AE8E56B-406F-4A29-BF48-5FEF930E1007}" srcOrd="1" destOrd="0" parTransId="{58675D0D-E108-4E27-A482-BB53B6C33C48}" sibTransId="{0613DCA1-3932-445B-AAC3-616B0B5B2989}"/>
    <dgm:cxn modelId="{E92FE6DC-BB28-4834-85F2-94379B087372}" srcId="{6622AD0A-FFD1-4A45-9A1A-C63FBA743645}" destId="{B5B0DB0C-D3E9-4E64-B6A1-8628BDC0E819}" srcOrd="2" destOrd="0" parTransId="{BCC0566A-8CDA-44A0-9A24-DC98D740CEA9}" sibTransId="{986A8ED1-6DAA-4706-94B0-F83DF1E9BABE}"/>
    <dgm:cxn modelId="{86EDFDEE-D4AF-4FAD-98BD-67130F08679A}" srcId="{6622AD0A-FFD1-4A45-9A1A-C63FBA743645}" destId="{BC952D1C-5CEF-4082-9080-A8AA020D8C92}" srcOrd="0" destOrd="0" parTransId="{FC315940-33F3-4038-B0A2-25769A2E1DD0}" sibTransId="{DFD42EAA-05AF-4348-A6CA-2A65C89769D1}"/>
    <dgm:cxn modelId="{649200B7-24E1-48ED-AA14-52D9DE7DB200}" type="presParOf" srcId="{11796F4E-2B5C-400E-833F-98CDFCE5181D}" destId="{757BFBDF-6438-4CAE-B689-2914B924919D}" srcOrd="0" destOrd="0" presId="urn:microsoft.com/office/officeart/2018/2/layout/IconVerticalSolidList"/>
    <dgm:cxn modelId="{902EA085-D5DF-42FD-8740-1149592DE1BA}" type="presParOf" srcId="{757BFBDF-6438-4CAE-B689-2914B924919D}" destId="{48ED4B32-DCA3-422F-952B-09F72CAD3CAE}" srcOrd="0" destOrd="0" presId="urn:microsoft.com/office/officeart/2018/2/layout/IconVerticalSolidList"/>
    <dgm:cxn modelId="{69736693-0D58-4EEF-A290-714EEFFFFB15}" type="presParOf" srcId="{757BFBDF-6438-4CAE-B689-2914B924919D}" destId="{672FCAE6-621D-4951-B95B-D2BFB164AC6B}" srcOrd="1" destOrd="0" presId="urn:microsoft.com/office/officeart/2018/2/layout/IconVerticalSolidList"/>
    <dgm:cxn modelId="{CF782145-A163-4F84-BE6F-5C736D10BAEA}" type="presParOf" srcId="{757BFBDF-6438-4CAE-B689-2914B924919D}" destId="{B1486F01-E58D-439D-AC41-81E51766694A}" srcOrd="2" destOrd="0" presId="urn:microsoft.com/office/officeart/2018/2/layout/IconVerticalSolidList"/>
    <dgm:cxn modelId="{1BE4E4E9-1262-45F5-A265-946E2F8259F8}" type="presParOf" srcId="{757BFBDF-6438-4CAE-B689-2914B924919D}" destId="{15DB8764-6F71-40F5-A93C-32AD236D95BE}" srcOrd="3" destOrd="0" presId="urn:microsoft.com/office/officeart/2018/2/layout/IconVerticalSolidList"/>
    <dgm:cxn modelId="{5E1713BA-E467-4E16-A990-9C34A89A6AF1}" type="presParOf" srcId="{11796F4E-2B5C-400E-833F-98CDFCE5181D}" destId="{024879FC-9CAA-40E2-A9A6-23BE75FB8334}" srcOrd="1" destOrd="0" presId="urn:microsoft.com/office/officeart/2018/2/layout/IconVerticalSolidList"/>
    <dgm:cxn modelId="{313F390B-A4C1-4B3E-B6E7-E018D6FBB46B}" type="presParOf" srcId="{11796F4E-2B5C-400E-833F-98CDFCE5181D}" destId="{70C5BC31-528F-48EA-8CF3-A6D8C23DEA4B}" srcOrd="2" destOrd="0" presId="urn:microsoft.com/office/officeart/2018/2/layout/IconVerticalSolidList"/>
    <dgm:cxn modelId="{519557A0-853C-4B5B-8F6E-3B17C0D1526B}" type="presParOf" srcId="{70C5BC31-528F-48EA-8CF3-A6D8C23DEA4B}" destId="{D6DB9EC3-D2A2-4EC9-BD0A-597B2A2425A0}" srcOrd="0" destOrd="0" presId="urn:microsoft.com/office/officeart/2018/2/layout/IconVerticalSolidList"/>
    <dgm:cxn modelId="{8F5E9F88-AE2A-4C20-8BE7-2D431A6BA62C}" type="presParOf" srcId="{70C5BC31-528F-48EA-8CF3-A6D8C23DEA4B}" destId="{3AF6B446-C6EA-4826-A7A7-2109495AAE75}" srcOrd="1" destOrd="0" presId="urn:microsoft.com/office/officeart/2018/2/layout/IconVerticalSolidList"/>
    <dgm:cxn modelId="{3D8CC12B-B875-417E-9C5C-71733EA5DBF7}" type="presParOf" srcId="{70C5BC31-528F-48EA-8CF3-A6D8C23DEA4B}" destId="{811619C5-A824-45C0-B40A-4370B566CF8A}" srcOrd="2" destOrd="0" presId="urn:microsoft.com/office/officeart/2018/2/layout/IconVerticalSolidList"/>
    <dgm:cxn modelId="{B3CC9592-0631-4D1A-8A25-B7916B5EC77C}" type="presParOf" srcId="{70C5BC31-528F-48EA-8CF3-A6D8C23DEA4B}" destId="{81A9BDE0-671D-43CA-99FB-64BAD1C8B5A8}" srcOrd="3" destOrd="0" presId="urn:microsoft.com/office/officeart/2018/2/layout/IconVerticalSolidList"/>
    <dgm:cxn modelId="{E0B67BB0-576A-46F9-863B-AEDF7EA6844F}" type="presParOf" srcId="{11796F4E-2B5C-400E-833F-98CDFCE5181D}" destId="{2EC97444-41E4-4475-A8E5-3ECCF4B67537}" srcOrd="3" destOrd="0" presId="urn:microsoft.com/office/officeart/2018/2/layout/IconVerticalSolidList"/>
    <dgm:cxn modelId="{516B1D80-0F76-476C-BFF6-201C225F1049}" type="presParOf" srcId="{11796F4E-2B5C-400E-833F-98CDFCE5181D}" destId="{41ACC4C3-09D8-4698-8703-7A0191E1E128}" srcOrd="4" destOrd="0" presId="urn:microsoft.com/office/officeart/2018/2/layout/IconVerticalSolidList"/>
    <dgm:cxn modelId="{23C3F9D0-F923-47BB-8A82-93F6830E9394}" type="presParOf" srcId="{41ACC4C3-09D8-4698-8703-7A0191E1E128}" destId="{98E3FE2D-C90B-49A4-AF01-BA260A24ED30}" srcOrd="0" destOrd="0" presId="urn:microsoft.com/office/officeart/2018/2/layout/IconVerticalSolidList"/>
    <dgm:cxn modelId="{A93AFCE6-E6B4-42F9-921E-345DF3080522}" type="presParOf" srcId="{41ACC4C3-09D8-4698-8703-7A0191E1E128}" destId="{1121446B-BB8C-46C6-9F85-5D4247BD2D3C}" srcOrd="1" destOrd="0" presId="urn:microsoft.com/office/officeart/2018/2/layout/IconVerticalSolidList"/>
    <dgm:cxn modelId="{91F43332-C336-418E-805C-1BF002C14663}" type="presParOf" srcId="{41ACC4C3-09D8-4698-8703-7A0191E1E128}" destId="{C9B51410-C146-42E0-9E40-9EC1B2CBE94D}" srcOrd="2" destOrd="0" presId="urn:microsoft.com/office/officeart/2018/2/layout/IconVerticalSolidList"/>
    <dgm:cxn modelId="{B42BEDCC-B132-4F5E-B0A1-87555F9519FB}" type="presParOf" srcId="{41ACC4C3-09D8-4698-8703-7A0191E1E128}" destId="{E9D7246A-183C-41B8-A234-4C759167141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2C138A-B057-418A-AFD7-5A857C5F5091}">
      <dsp:nvSpPr>
        <dsp:cNvPr id="0" name=""/>
        <dsp:cNvSpPr/>
      </dsp:nvSpPr>
      <dsp:spPr>
        <a:xfrm>
          <a:off x="1002982" y="1108"/>
          <a:ext cx="6772274" cy="4063364"/>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chemeClr val="tx1"/>
              </a:solidFill>
            </a:rPr>
            <a:t>What the ACCJC Accreditation Process is now...</a:t>
          </a:r>
          <a:endParaRPr lang="en-US" sz="2400" kern="1200" dirty="0">
            <a:solidFill>
              <a:schemeClr val="tx1"/>
            </a:solidFill>
          </a:endParaRPr>
        </a:p>
        <a:p>
          <a:pPr marL="171450" lvl="1" indent="-171450" algn="l" defTabSz="844550">
            <a:lnSpc>
              <a:spcPct val="90000"/>
            </a:lnSpc>
            <a:spcBef>
              <a:spcPct val="0"/>
            </a:spcBef>
            <a:spcAft>
              <a:spcPct val="15000"/>
            </a:spcAft>
            <a:buChar char="•"/>
          </a:pPr>
          <a:r>
            <a:rPr lang="en-US" sz="1900" kern="1200" dirty="0">
              <a:solidFill>
                <a:schemeClr val="tx1"/>
              </a:solidFill>
            </a:rPr>
            <a:t>Streamlined ISER (approximately 200 pages).</a:t>
          </a:r>
        </a:p>
        <a:p>
          <a:pPr marL="171450" lvl="1" indent="-171450" algn="l" defTabSz="844550">
            <a:lnSpc>
              <a:spcPct val="90000"/>
            </a:lnSpc>
            <a:spcBef>
              <a:spcPct val="0"/>
            </a:spcBef>
            <a:spcAft>
              <a:spcPct val="15000"/>
            </a:spcAft>
            <a:buChar char="•"/>
          </a:pPr>
          <a:r>
            <a:rPr lang="en-US" sz="1900" kern="1200" dirty="0">
              <a:solidFill>
                <a:schemeClr val="tx1"/>
              </a:solidFill>
            </a:rPr>
            <a:t>Best evidence -- not all evidence.</a:t>
          </a:r>
        </a:p>
        <a:p>
          <a:pPr marL="171450" lvl="1" indent="-171450" algn="l" defTabSz="844550">
            <a:lnSpc>
              <a:spcPct val="90000"/>
            </a:lnSpc>
            <a:spcBef>
              <a:spcPct val="0"/>
            </a:spcBef>
            <a:spcAft>
              <a:spcPct val="15000"/>
            </a:spcAft>
            <a:buChar char="•"/>
          </a:pPr>
          <a:r>
            <a:rPr lang="en-US" sz="1900" kern="1200" dirty="0">
              <a:solidFill>
                <a:schemeClr val="tx1"/>
              </a:solidFill>
            </a:rPr>
            <a:t>Growth mindset approach to the process.</a:t>
          </a:r>
        </a:p>
        <a:p>
          <a:pPr marL="171450" lvl="1" indent="-171450" algn="l" defTabSz="844550">
            <a:lnSpc>
              <a:spcPct val="90000"/>
            </a:lnSpc>
            <a:spcBef>
              <a:spcPct val="0"/>
            </a:spcBef>
            <a:spcAft>
              <a:spcPct val="15000"/>
            </a:spcAft>
            <a:buChar char="•"/>
          </a:pPr>
          <a:r>
            <a:rPr lang="en-US" sz="1900" kern="1200" dirty="0">
              <a:solidFill>
                <a:schemeClr val="tx1"/>
              </a:solidFill>
            </a:rPr>
            <a:t>It is a formative – summative process. </a:t>
          </a:r>
        </a:p>
        <a:p>
          <a:pPr marL="171450" lvl="1" indent="-171450" algn="l" defTabSz="844550">
            <a:lnSpc>
              <a:spcPct val="90000"/>
            </a:lnSpc>
            <a:spcBef>
              <a:spcPct val="0"/>
            </a:spcBef>
            <a:spcAft>
              <a:spcPct val="15000"/>
            </a:spcAft>
            <a:buChar char="•"/>
          </a:pPr>
          <a:r>
            <a:rPr lang="en-US" sz="1900" kern="1200" dirty="0">
              <a:solidFill>
                <a:schemeClr val="tx1"/>
              </a:solidFill>
            </a:rPr>
            <a:t>Process happens over three semesters, Spring, Fall, Spring.</a:t>
          </a:r>
        </a:p>
        <a:p>
          <a:pPr marL="171450" lvl="1" indent="-171450" algn="l" defTabSz="844550">
            <a:lnSpc>
              <a:spcPct val="90000"/>
            </a:lnSpc>
            <a:spcBef>
              <a:spcPct val="0"/>
            </a:spcBef>
            <a:spcAft>
              <a:spcPct val="15000"/>
            </a:spcAft>
            <a:buChar char="•"/>
          </a:pPr>
          <a:r>
            <a:rPr lang="en-US" sz="1900" kern="1200" dirty="0">
              <a:solidFill>
                <a:schemeClr val="tx1"/>
              </a:solidFill>
            </a:rPr>
            <a:t>The new process is meant to eliminate the "</a:t>
          </a:r>
          <a:r>
            <a:rPr lang="en-US" sz="1900" kern="1200" dirty="0" err="1">
              <a:solidFill>
                <a:schemeClr val="tx1"/>
              </a:solidFill>
            </a:rPr>
            <a:t>Gotcha</a:t>
          </a:r>
          <a:r>
            <a:rPr lang="en-US" sz="1900" kern="1200" dirty="0">
              <a:solidFill>
                <a:schemeClr val="tx1"/>
              </a:solidFill>
            </a:rPr>
            <a:t>!" And surprise.</a:t>
          </a:r>
        </a:p>
        <a:p>
          <a:pPr marL="171450" lvl="1" indent="-171450" algn="l" defTabSz="844550">
            <a:lnSpc>
              <a:spcPct val="90000"/>
            </a:lnSpc>
            <a:spcBef>
              <a:spcPct val="0"/>
            </a:spcBef>
            <a:spcAft>
              <a:spcPct val="15000"/>
            </a:spcAft>
            <a:buChar char="•"/>
          </a:pPr>
          <a:r>
            <a:rPr lang="en-US" sz="1900" kern="1200" dirty="0">
              <a:solidFill>
                <a:schemeClr val="tx1"/>
              </a:solidFill>
            </a:rPr>
            <a:t>Core inquiries inform the triangulation of evidence for reviewers.</a:t>
          </a:r>
        </a:p>
        <a:p>
          <a:pPr marL="171450" lvl="1" indent="-171450" algn="l" defTabSz="844550">
            <a:lnSpc>
              <a:spcPct val="90000"/>
            </a:lnSpc>
            <a:spcBef>
              <a:spcPct val="0"/>
            </a:spcBef>
            <a:spcAft>
              <a:spcPct val="15000"/>
            </a:spcAft>
            <a:buChar char="•"/>
          </a:pPr>
          <a:r>
            <a:rPr lang="en-US" sz="1900" kern="1200" dirty="0">
              <a:solidFill>
                <a:schemeClr val="tx1"/>
              </a:solidFill>
            </a:rPr>
            <a:t>A small visiting team will conduct a Focused Site Visit on Core Inquiries.</a:t>
          </a:r>
        </a:p>
      </dsp:txBody>
      <dsp:txXfrm>
        <a:off x="1002982" y="1108"/>
        <a:ext cx="6772274" cy="40633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D4B32-DCA3-422F-952B-09F72CAD3CAE}">
      <dsp:nvSpPr>
        <dsp:cNvPr id="0" name=""/>
        <dsp:cNvSpPr/>
      </dsp:nvSpPr>
      <dsp:spPr>
        <a:xfrm>
          <a:off x="0" y="484"/>
          <a:ext cx="9600591" cy="11335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2FCAE6-621D-4951-B95B-D2BFB164AC6B}">
      <dsp:nvSpPr>
        <dsp:cNvPr id="0" name=""/>
        <dsp:cNvSpPr/>
      </dsp:nvSpPr>
      <dsp:spPr>
        <a:xfrm>
          <a:off x="342907" y="255539"/>
          <a:ext cx="623468" cy="6234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DB8764-6F71-40F5-A93C-32AD236D95BE}">
      <dsp:nvSpPr>
        <dsp:cNvPr id="0" name=""/>
        <dsp:cNvSpPr/>
      </dsp:nvSpPr>
      <dsp:spPr>
        <a:xfrm>
          <a:off x="1309283" y="484"/>
          <a:ext cx="8291307" cy="1133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970" tIns="119970" rIns="119970" bIns="119970" numCol="1" spcCol="1270" anchor="ctr" anchorCtr="0">
          <a:noAutofit/>
        </a:bodyPr>
        <a:lstStyle/>
        <a:p>
          <a:pPr marL="0" lvl="0" indent="0" algn="l" defTabSz="1022350">
            <a:lnSpc>
              <a:spcPct val="90000"/>
            </a:lnSpc>
            <a:spcBef>
              <a:spcPct val="0"/>
            </a:spcBef>
            <a:spcAft>
              <a:spcPct val="35000"/>
            </a:spcAft>
            <a:buNone/>
          </a:pPr>
          <a:r>
            <a:rPr lang="en-US" sz="2300" kern="1200" dirty="0"/>
            <a:t>The ASC Core Team will provide training for the chairs of the key committees that will be providing evidence for the standards.</a:t>
          </a:r>
        </a:p>
      </dsp:txBody>
      <dsp:txXfrm>
        <a:off x="1309283" y="484"/>
        <a:ext cx="8291307" cy="1133579"/>
      </dsp:txXfrm>
    </dsp:sp>
    <dsp:sp modelId="{D6DB9EC3-D2A2-4EC9-BD0A-597B2A2425A0}">
      <dsp:nvSpPr>
        <dsp:cNvPr id="0" name=""/>
        <dsp:cNvSpPr/>
      </dsp:nvSpPr>
      <dsp:spPr>
        <a:xfrm>
          <a:off x="0" y="1402823"/>
          <a:ext cx="9600591" cy="11335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F6B446-C6EA-4826-A7A7-2109495AAE75}">
      <dsp:nvSpPr>
        <dsp:cNvPr id="0" name=""/>
        <dsp:cNvSpPr/>
      </dsp:nvSpPr>
      <dsp:spPr>
        <a:xfrm>
          <a:off x="342907" y="1672513"/>
          <a:ext cx="623468" cy="6234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A9BDE0-671D-43CA-99FB-64BAD1C8B5A8}">
      <dsp:nvSpPr>
        <dsp:cNvPr id="0" name=""/>
        <dsp:cNvSpPr/>
      </dsp:nvSpPr>
      <dsp:spPr>
        <a:xfrm>
          <a:off x="1309283" y="1417458"/>
          <a:ext cx="8291307" cy="1133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970" tIns="119970" rIns="119970" bIns="119970" numCol="1" spcCol="1270" anchor="ctr" anchorCtr="0">
          <a:noAutofit/>
        </a:bodyPr>
        <a:lstStyle/>
        <a:p>
          <a:pPr marL="0" lvl="0" indent="0" algn="l" defTabSz="1022350">
            <a:lnSpc>
              <a:spcPct val="90000"/>
            </a:lnSpc>
            <a:spcBef>
              <a:spcPct val="0"/>
            </a:spcBef>
            <a:spcAft>
              <a:spcPct val="35000"/>
            </a:spcAft>
            <a:buNone/>
          </a:pPr>
          <a:r>
            <a:rPr lang="en-US" sz="2300" b="1" kern="1200" dirty="0"/>
            <a:t>Faculty, administrators, classified professionals, students, and Board</a:t>
          </a:r>
          <a:r>
            <a:rPr lang="en-US" sz="2300" kern="1200" dirty="0"/>
            <a:t> input and participation is vital to the Accreditation process. </a:t>
          </a:r>
        </a:p>
      </dsp:txBody>
      <dsp:txXfrm>
        <a:off x="1309283" y="1417458"/>
        <a:ext cx="8291307" cy="1133579"/>
      </dsp:txXfrm>
    </dsp:sp>
    <dsp:sp modelId="{98E3FE2D-C90B-49A4-AF01-BA260A24ED30}">
      <dsp:nvSpPr>
        <dsp:cNvPr id="0" name=""/>
        <dsp:cNvSpPr/>
      </dsp:nvSpPr>
      <dsp:spPr>
        <a:xfrm>
          <a:off x="0" y="2834432"/>
          <a:ext cx="9600591" cy="113357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21446B-BB8C-46C6-9F85-5D4247BD2D3C}">
      <dsp:nvSpPr>
        <dsp:cNvPr id="0" name=""/>
        <dsp:cNvSpPr/>
      </dsp:nvSpPr>
      <dsp:spPr>
        <a:xfrm>
          <a:off x="342907" y="3089487"/>
          <a:ext cx="623468" cy="6234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D7246A-183C-41B8-A234-4C759167141D}">
      <dsp:nvSpPr>
        <dsp:cNvPr id="0" name=""/>
        <dsp:cNvSpPr/>
      </dsp:nvSpPr>
      <dsp:spPr>
        <a:xfrm>
          <a:off x="1309283" y="2834432"/>
          <a:ext cx="8291307" cy="1133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970" tIns="119970" rIns="119970" bIns="119970" numCol="1" spcCol="1270" anchor="ctr" anchorCtr="0">
          <a:noAutofit/>
        </a:bodyPr>
        <a:lstStyle/>
        <a:p>
          <a:pPr marL="0" lvl="0" indent="0" algn="l" defTabSz="1022350">
            <a:lnSpc>
              <a:spcPct val="90000"/>
            </a:lnSpc>
            <a:spcBef>
              <a:spcPct val="0"/>
            </a:spcBef>
            <a:spcAft>
              <a:spcPct val="35000"/>
            </a:spcAft>
            <a:buNone/>
          </a:pPr>
          <a:r>
            <a:rPr lang="en-US" sz="2300" kern="1200"/>
            <a:t>We need your help on our writing teams!</a:t>
          </a:r>
        </a:p>
      </dsp:txBody>
      <dsp:txXfrm>
        <a:off x="1309283" y="2834432"/>
        <a:ext cx="8291307" cy="113357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FE47B-6C2C-4F40-ADB2-D8AD534660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9E6583-C9A3-3F49-A23A-2FEA4573A1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D3BF37-E426-1942-A428-F5F99E154FFE}"/>
              </a:ext>
            </a:extLst>
          </p:cNvPr>
          <p:cNvSpPr>
            <a:spLocks noGrp="1"/>
          </p:cNvSpPr>
          <p:nvPr>
            <p:ph type="dt" sz="half" idx="10"/>
          </p:nvPr>
        </p:nvSpPr>
        <p:spPr/>
        <p:txBody>
          <a:bodyPr/>
          <a:lstStyle/>
          <a:p>
            <a:fld id="{DA17227B-E555-8440-B6F1-8FBD41DCE4FA}" type="datetimeFigureOut">
              <a:rPr lang="en-US" smtClean="0"/>
              <a:t>5/10/2022</a:t>
            </a:fld>
            <a:endParaRPr lang="en-US"/>
          </a:p>
        </p:txBody>
      </p:sp>
      <p:sp>
        <p:nvSpPr>
          <p:cNvPr id="5" name="Footer Placeholder 4">
            <a:extLst>
              <a:ext uri="{FF2B5EF4-FFF2-40B4-BE49-F238E27FC236}">
                <a16:creationId xmlns:a16="http://schemas.microsoft.com/office/drawing/2014/main" id="{06686DD8-E561-D346-BEAC-3BA7A9EE56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F5131-1849-0C43-98C2-5FF64E51B621}"/>
              </a:ext>
            </a:extLst>
          </p:cNvPr>
          <p:cNvSpPr>
            <a:spLocks noGrp="1"/>
          </p:cNvSpPr>
          <p:nvPr>
            <p:ph type="sldNum" sz="quarter" idx="12"/>
          </p:nvPr>
        </p:nvSpPr>
        <p:spPr/>
        <p:txBody>
          <a:bodyPr/>
          <a:lstStyle/>
          <a:p>
            <a:fld id="{9C942A0E-AD26-BF42-9314-11C7DDB995F9}" type="slidenum">
              <a:rPr lang="en-US" smtClean="0"/>
              <a:t>‹#›</a:t>
            </a:fld>
            <a:endParaRPr lang="en-US"/>
          </a:p>
        </p:txBody>
      </p:sp>
    </p:spTree>
    <p:extLst>
      <p:ext uri="{BB962C8B-B14F-4D97-AF65-F5344CB8AC3E}">
        <p14:creationId xmlns:p14="http://schemas.microsoft.com/office/powerpoint/2010/main" val="3759308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0E4DD-D7EA-3C47-948F-B33BEE161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7F3318-07D9-6747-B30D-DD0908359D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F466BC-C582-4D46-B561-CAAE660CD4F0}"/>
              </a:ext>
            </a:extLst>
          </p:cNvPr>
          <p:cNvSpPr>
            <a:spLocks noGrp="1"/>
          </p:cNvSpPr>
          <p:nvPr>
            <p:ph type="dt" sz="half" idx="10"/>
          </p:nvPr>
        </p:nvSpPr>
        <p:spPr/>
        <p:txBody>
          <a:bodyPr/>
          <a:lstStyle/>
          <a:p>
            <a:fld id="{DA17227B-E555-8440-B6F1-8FBD41DCE4FA}" type="datetimeFigureOut">
              <a:rPr lang="en-US" smtClean="0"/>
              <a:t>5/10/2022</a:t>
            </a:fld>
            <a:endParaRPr lang="en-US"/>
          </a:p>
        </p:txBody>
      </p:sp>
      <p:sp>
        <p:nvSpPr>
          <p:cNvPr id="5" name="Footer Placeholder 4">
            <a:extLst>
              <a:ext uri="{FF2B5EF4-FFF2-40B4-BE49-F238E27FC236}">
                <a16:creationId xmlns:a16="http://schemas.microsoft.com/office/drawing/2014/main" id="{55D13005-D512-B545-B053-635CD9F61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3C2801-EB2D-4647-8014-76CCFE9AA491}"/>
              </a:ext>
            </a:extLst>
          </p:cNvPr>
          <p:cNvSpPr>
            <a:spLocks noGrp="1"/>
          </p:cNvSpPr>
          <p:nvPr>
            <p:ph type="sldNum" sz="quarter" idx="12"/>
          </p:nvPr>
        </p:nvSpPr>
        <p:spPr/>
        <p:txBody>
          <a:bodyPr/>
          <a:lstStyle/>
          <a:p>
            <a:fld id="{9C942A0E-AD26-BF42-9314-11C7DDB995F9}" type="slidenum">
              <a:rPr lang="en-US" smtClean="0"/>
              <a:t>‹#›</a:t>
            </a:fld>
            <a:endParaRPr lang="en-US"/>
          </a:p>
        </p:txBody>
      </p:sp>
    </p:spTree>
    <p:extLst>
      <p:ext uri="{BB962C8B-B14F-4D97-AF65-F5344CB8AC3E}">
        <p14:creationId xmlns:p14="http://schemas.microsoft.com/office/powerpoint/2010/main" val="841462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42154-52A9-854C-8982-AE3D3F0451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6750BD-FD7B-B94F-95D2-DAC09E73E6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822CBC-2D15-154B-80E4-ED7F6E5DC4B8}"/>
              </a:ext>
            </a:extLst>
          </p:cNvPr>
          <p:cNvSpPr>
            <a:spLocks noGrp="1"/>
          </p:cNvSpPr>
          <p:nvPr>
            <p:ph type="dt" sz="half" idx="10"/>
          </p:nvPr>
        </p:nvSpPr>
        <p:spPr/>
        <p:txBody>
          <a:bodyPr/>
          <a:lstStyle/>
          <a:p>
            <a:fld id="{DA17227B-E555-8440-B6F1-8FBD41DCE4FA}" type="datetimeFigureOut">
              <a:rPr lang="en-US" smtClean="0"/>
              <a:t>5/10/2022</a:t>
            </a:fld>
            <a:endParaRPr lang="en-US"/>
          </a:p>
        </p:txBody>
      </p:sp>
      <p:sp>
        <p:nvSpPr>
          <p:cNvPr id="5" name="Footer Placeholder 4">
            <a:extLst>
              <a:ext uri="{FF2B5EF4-FFF2-40B4-BE49-F238E27FC236}">
                <a16:creationId xmlns:a16="http://schemas.microsoft.com/office/drawing/2014/main" id="{4EB058E2-262D-8743-90CA-825D52A8A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3E36C-79BB-AC43-BC0F-2A076D1F6F40}"/>
              </a:ext>
            </a:extLst>
          </p:cNvPr>
          <p:cNvSpPr>
            <a:spLocks noGrp="1"/>
          </p:cNvSpPr>
          <p:nvPr>
            <p:ph type="sldNum" sz="quarter" idx="12"/>
          </p:nvPr>
        </p:nvSpPr>
        <p:spPr/>
        <p:txBody>
          <a:bodyPr/>
          <a:lstStyle/>
          <a:p>
            <a:fld id="{9C942A0E-AD26-BF42-9314-11C7DDB995F9}" type="slidenum">
              <a:rPr lang="en-US" smtClean="0"/>
              <a:t>‹#›</a:t>
            </a:fld>
            <a:endParaRPr lang="en-US"/>
          </a:p>
        </p:txBody>
      </p:sp>
    </p:spTree>
    <p:extLst>
      <p:ext uri="{BB962C8B-B14F-4D97-AF65-F5344CB8AC3E}">
        <p14:creationId xmlns:p14="http://schemas.microsoft.com/office/powerpoint/2010/main" val="4246221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421B4-5761-2046-9BBA-C36A44E72D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F12634-AD52-DC4F-911F-791DFD499A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47C96-35B7-4743-8139-BCAF5CE4649B}"/>
              </a:ext>
            </a:extLst>
          </p:cNvPr>
          <p:cNvSpPr>
            <a:spLocks noGrp="1"/>
          </p:cNvSpPr>
          <p:nvPr>
            <p:ph type="dt" sz="half" idx="10"/>
          </p:nvPr>
        </p:nvSpPr>
        <p:spPr/>
        <p:txBody>
          <a:bodyPr/>
          <a:lstStyle/>
          <a:p>
            <a:fld id="{DA17227B-E555-8440-B6F1-8FBD41DCE4FA}" type="datetimeFigureOut">
              <a:rPr lang="en-US" smtClean="0"/>
              <a:t>5/10/2022</a:t>
            </a:fld>
            <a:endParaRPr lang="en-US"/>
          </a:p>
        </p:txBody>
      </p:sp>
      <p:sp>
        <p:nvSpPr>
          <p:cNvPr id="5" name="Footer Placeholder 4">
            <a:extLst>
              <a:ext uri="{FF2B5EF4-FFF2-40B4-BE49-F238E27FC236}">
                <a16:creationId xmlns:a16="http://schemas.microsoft.com/office/drawing/2014/main" id="{9EA6FBF6-1E0A-ED44-82B8-6DE9ABC7E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DC7D8-6544-2D49-B8BA-6249398E8FDB}"/>
              </a:ext>
            </a:extLst>
          </p:cNvPr>
          <p:cNvSpPr>
            <a:spLocks noGrp="1"/>
          </p:cNvSpPr>
          <p:nvPr>
            <p:ph type="sldNum" sz="quarter" idx="12"/>
          </p:nvPr>
        </p:nvSpPr>
        <p:spPr/>
        <p:txBody>
          <a:bodyPr/>
          <a:lstStyle/>
          <a:p>
            <a:fld id="{9C942A0E-AD26-BF42-9314-11C7DDB995F9}" type="slidenum">
              <a:rPr lang="en-US" smtClean="0"/>
              <a:t>‹#›</a:t>
            </a:fld>
            <a:endParaRPr lang="en-US"/>
          </a:p>
        </p:txBody>
      </p:sp>
    </p:spTree>
    <p:extLst>
      <p:ext uri="{BB962C8B-B14F-4D97-AF65-F5344CB8AC3E}">
        <p14:creationId xmlns:p14="http://schemas.microsoft.com/office/powerpoint/2010/main" val="1788672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CD035-4D41-BA43-8C45-74D81DB3AE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5686EF-8275-5545-8FC1-C0E280661B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464ABF-B678-9B45-B3F9-14376FB22016}"/>
              </a:ext>
            </a:extLst>
          </p:cNvPr>
          <p:cNvSpPr>
            <a:spLocks noGrp="1"/>
          </p:cNvSpPr>
          <p:nvPr>
            <p:ph type="dt" sz="half" idx="10"/>
          </p:nvPr>
        </p:nvSpPr>
        <p:spPr/>
        <p:txBody>
          <a:bodyPr/>
          <a:lstStyle/>
          <a:p>
            <a:fld id="{DA17227B-E555-8440-B6F1-8FBD41DCE4FA}" type="datetimeFigureOut">
              <a:rPr lang="en-US" smtClean="0"/>
              <a:t>5/10/2022</a:t>
            </a:fld>
            <a:endParaRPr lang="en-US"/>
          </a:p>
        </p:txBody>
      </p:sp>
      <p:sp>
        <p:nvSpPr>
          <p:cNvPr id="5" name="Footer Placeholder 4">
            <a:extLst>
              <a:ext uri="{FF2B5EF4-FFF2-40B4-BE49-F238E27FC236}">
                <a16:creationId xmlns:a16="http://schemas.microsoft.com/office/drawing/2014/main" id="{EEF60EE0-9C4A-7748-9BEF-A9E469CD60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040F32-2CD0-DC4C-97EE-9E0E991269F6}"/>
              </a:ext>
            </a:extLst>
          </p:cNvPr>
          <p:cNvSpPr>
            <a:spLocks noGrp="1"/>
          </p:cNvSpPr>
          <p:nvPr>
            <p:ph type="sldNum" sz="quarter" idx="12"/>
          </p:nvPr>
        </p:nvSpPr>
        <p:spPr/>
        <p:txBody>
          <a:bodyPr/>
          <a:lstStyle/>
          <a:p>
            <a:fld id="{9C942A0E-AD26-BF42-9314-11C7DDB995F9}" type="slidenum">
              <a:rPr lang="en-US" smtClean="0"/>
              <a:t>‹#›</a:t>
            </a:fld>
            <a:endParaRPr lang="en-US"/>
          </a:p>
        </p:txBody>
      </p:sp>
    </p:spTree>
    <p:extLst>
      <p:ext uri="{BB962C8B-B14F-4D97-AF65-F5344CB8AC3E}">
        <p14:creationId xmlns:p14="http://schemas.microsoft.com/office/powerpoint/2010/main" val="989158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6E84B-52C9-CE41-BDE7-B0EE323610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DAEFC4-1157-C24D-BD66-08957C536F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92CE98-0867-CE4B-9620-7684C8DEF9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64134C-F1F7-A149-BBCA-E793843B16E7}"/>
              </a:ext>
            </a:extLst>
          </p:cNvPr>
          <p:cNvSpPr>
            <a:spLocks noGrp="1"/>
          </p:cNvSpPr>
          <p:nvPr>
            <p:ph type="dt" sz="half" idx="10"/>
          </p:nvPr>
        </p:nvSpPr>
        <p:spPr/>
        <p:txBody>
          <a:bodyPr/>
          <a:lstStyle/>
          <a:p>
            <a:fld id="{DA17227B-E555-8440-B6F1-8FBD41DCE4FA}" type="datetimeFigureOut">
              <a:rPr lang="en-US" smtClean="0"/>
              <a:t>5/10/2022</a:t>
            </a:fld>
            <a:endParaRPr lang="en-US"/>
          </a:p>
        </p:txBody>
      </p:sp>
      <p:sp>
        <p:nvSpPr>
          <p:cNvPr id="6" name="Footer Placeholder 5">
            <a:extLst>
              <a:ext uri="{FF2B5EF4-FFF2-40B4-BE49-F238E27FC236}">
                <a16:creationId xmlns:a16="http://schemas.microsoft.com/office/drawing/2014/main" id="{BAA2D656-F55A-AA42-8C14-65CCE1705C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94CD7B-E237-C643-A844-2022CB742126}"/>
              </a:ext>
            </a:extLst>
          </p:cNvPr>
          <p:cNvSpPr>
            <a:spLocks noGrp="1"/>
          </p:cNvSpPr>
          <p:nvPr>
            <p:ph type="sldNum" sz="quarter" idx="12"/>
          </p:nvPr>
        </p:nvSpPr>
        <p:spPr/>
        <p:txBody>
          <a:bodyPr/>
          <a:lstStyle/>
          <a:p>
            <a:fld id="{9C942A0E-AD26-BF42-9314-11C7DDB995F9}" type="slidenum">
              <a:rPr lang="en-US" smtClean="0"/>
              <a:t>‹#›</a:t>
            </a:fld>
            <a:endParaRPr lang="en-US"/>
          </a:p>
        </p:txBody>
      </p:sp>
    </p:spTree>
    <p:extLst>
      <p:ext uri="{BB962C8B-B14F-4D97-AF65-F5344CB8AC3E}">
        <p14:creationId xmlns:p14="http://schemas.microsoft.com/office/powerpoint/2010/main" val="2915307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ADD4D-4FC2-8D4B-9A68-C1BB090B27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CC1832-5496-6145-BD7A-39321F02E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858589-B011-9941-82B5-B79C94DE0C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8194F0-7D55-464D-A80C-B8A96C8C74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21EEC-727F-AA4D-B096-5F611E6337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F3A46-8EE6-CB46-B3A7-702F17BAB75A}"/>
              </a:ext>
            </a:extLst>
          </p:cNvPr>
          <p:cNvSpPr>
            <a:spLocks noGrp="1"/>
          </p:cNvSpPr>
          <p:nvPr>
            <p:ph type="dt" sz="half" idx="10"/>
          </p:nvPr>
        </p:nvSpPr>
        <p:spPr/>
        <p:txBody>
          <a:bodyPr/>
          <a:lstStyle/>
          <a:p>
            <a:fld id="{DA17227B-E555-8440-B6F1-8FBD41DCE4FA}" type="datetimeFigureOut">
              <a:rPr lang="en-US" smtClean="0"/>
              <a:t>5/10/2022</a:t>
            </a:fld>
            <a:endParaRPr lang="en-US"/>
          </a:p>
        </p:txBody>
      </p:sp>
      <p:sp>
        <p:nvSpPr>
          <p:cNvPr id="8" name="Footer Placeholder 7">
            <a:extLst>
              <a:ext uri="{FF2B5EF4-FFF2-40B4-BE49-F238E27FC236}">
                <a16:creationId xmlns:a16="http://schemas.microsoft.com/office/drawing/2014/main" id="{70273BE8-458E-3B47-8E63-B78E48D264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65BAB5-D8B6-DB41-8A1F-A107613D282F}"/>
              </a:ext>
            </a:extLst>
          </p:cNvPr>
          <p:cNvSpPr>
            <a:spLocks noGrp="1"/>
          </p:cNvSpPr>
          <p:nvPr>
            <p:ph type="sldNum" sz="quarter" idx="12"/>
          </p:nvPr>
        </p:nvSpPr>
        <p:spPr/>
        <p:txBody>
          <a:bodyPr/>
          <a:lstStyle/>
          <a:p>
            <a:fld id="{9C942A0E-AD26-BF42-9314-11C7DDB995F9}" type="slidenum">
              <a:rPr lang="en-US" smtClean="0"/>
              <a:t>‹#›</a:t>
            </a:fld>
            <a:endParaRPr lang="en-US"/>
          </a:p>
        </p:txBody>
      </p:sp>
    </p:spTree>
    <p:extLst>
      <p:ext uri="{BB962C8B-B14F-4D97-AF65-F5344CB8AC3E}">
        <p14:creationId xmlns:p14="http://schemas.microsoft.com/office/powerpoint/2010/main" val="4280180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4BED2-F3DF-8745-A6BE-E8B788618E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460B77-1179-8F4C-BA76-93559AADF946}"/>
              </a:ext>
            </a:extLst>
          </p:cNvPr>
          <p:cNvSpPr>
            <a:spLocks noGrp="1"/>
          </p:cNvSpPr>
          <p:nvPr>
            <p:ph type="dt" sz="half" idx="10"/>
          </p:nvPr>
        </p:nvSpPr>
        <p:spPr/>
        <p:txBody>
          <a:bodyPr/>
          <a:lstStyle/>
          <a:p>
            <a:fld id="{DA17227B-E555-8440-B6F1-8FBD41DCE4FA}" type="datetimeFigureOut">
              <a:rPr lang="en-US" smtClean="0"/>
              <a:t>5/10/2022</a:t>
            </a:fld>
            <a:endParaRPr lang="en-US"/>
          </a:p>
        </p:txBody>
      </p:sp>
      <p:sp>
        <p:nvSpPr>
          <p:cNvPr id="4" name="Footer Placeholder 3">
            <a:extLst>
              <a:ext uri="{FF2B5EF4-FFF2-40B4-BE49-F238E27FC236}">
                <a16:creationId xmlns:a16="http://schemas.microsoft.com/office/drawing/2014/main" id="{4CEFB9C9-299B-894F-845D-17F79E861E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B11083-2CC2-DC40-9C89-090AC4E5DE98}"/>
              </a:ext>
            </a:extLst>
          </p:cNvPr>
          <p:cNvSpPr>
            <a:spLocks noGrp="1"/>
          </p:cNvSpPr>
          <p:nvPr>
            <p:ph type="sldNum" sz="quarter" idx="12"/>
          </p:nvPr>
        </p:nvSpPr>
        <p:spPr/>
        <p:txBody>
          <a:bodyPr/>
          <a:lstStyle/>
          <a:p>
            <a:fld id="{9C942A0E-AD26-BF42-9314-11C7DDB995F9}" type="slidenum">
              <a:rPr lang="en-US" smtClean="0"/>
              <a:t>‹#›</a:t>
            </a:fld>
            <a:endParaRPr lang="en-US"/>
          </a:p>
        </p:txBody>
      </p:sp>
    </p:spTree>
    <p:extLst>
      <p:ext uri="{BB962C8B-B14F-4D97-AF65-F5344CB8AC3E}">
        <p14:creationId xmlns:p14="http://schemas.microsoft.com/office/powerpoint/2010/main" val="1145826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B18BA-93AD-5741-A8E3-B3187B6438B8}"/>
              </a:ext>
            </a:extLst>
          </p:cNvPr>
          <p:cNvSpPr>
            <a:spLocks noGrp="1"/>
          </p:cNvSpPr>
          <p:nvPr>
            <p:ph type="dt" sz="half" idx="10"/>
          </p:nvPr>
        </p:nvSpPr>
        <p:spPr/>
        <p:txBody>
          <a:bodyPr/>
          <a:lstStyle/>
          <a:p>
            <a:fld id="{DA17227B-E555-8440-B6F1-8FBD41DCE4FA}" type="datetimeFigureOut">
              <a:rPr lang="en-US" smtClean="0"/>
              <a:t>5/10/2022</a:t>
            </a:fld>
            <a:endParaRPr lang="en-US"/>
          </a:p>
        </p:txBody>
      </p:sp>
      <p:sp>
        <p:nvSpPr>
          <p:cNvPr id="3" name="Footer Placeholder 2">
            <a:extLst>
              <a:ext uri="{FF2B5EF4-FFF2-40B4-BE49-F238E27FC236}">
                <a16:creationId xmlns:a16="http://schemas.microsoft.com/office/drawing/2014/main" id="{E8789C34-8FCC-1A44-8363-74E63EBED3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5D3CD8-3D5E-8E47-816E-B9482094DEC9}"/>
              </a:ext>
            </a:extLst>
          </p:cNvPr>
          <p:cNvSpPr>
            <a:spLocks noGrp="1"/>
          </p:cNvSpPr>
          <p:nvPr>
            <p:ph type="sldNum" sz="quarter" idx="12"/>
          </p:nvPr>
        </p:nvSpPr>
        <p:spPr/>
        <p:txBody>
          <a:bodyPr/>
          <a:lstStyle/>
          <a:p>
            <a:fld id="{9C942A0E-AD26-BF42-9314-11C7DDB995F9}" type="slidenum">
              <a:rPr lang="en-US" smtClean="0"/>
              <a:t>‹#›</a:t>
            </a:fld>
            <a:endParaRPr lang="en-US"/>
          </a:p>
        </p:txBody>
      </p:sp>
    </p:spTree>
    <p:extLst>
      <p:ext uri="{BB962C8B-B14F-4D97-AF65-F5344CB8AC3E}">
        <p14:creationId xmlns:p14="http://schemas.microsoft.com/office/powerpoint/2010/main" val="819071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0E212-2D57-6241-8092-2C590E2483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0D8E82-44A3-7B4D-8C92-299E35CE6A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95633A-F936-A648-896B-9EF77DAB8B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CB3368-AB14-0E45-8392-693094F9897E}"/>
              </a:ext>
            </a:extLst>
          </p:cNvPr>
          <p:cNvSpPr>
            <a:spLocks noGrp="1"/>
          </p:cNvSpPr>
          <p:nvPr>
            <p:ph type="dt" sz="half" idx="10"/>
          </p:nvPr>
        </p:nvSpPr>
        <p:spPr/>
        <p:txBody>
          <a:bodyPr/>
          <a:lstStyle/>
          <a:p>
            <a:fld id="{DA17227B-E555-8440-B6F1-8FBD41DCE4FA}" type="datetimeFigureOut">
              <a:rPr lang="en-US" smtClean="0"/>
              <a:t>5/10/2022</a:t>
            </a:fld>
            <a:endParaRPr lang="en-US"/>
          </a:p>
        </p:txBody>
      </p:sp>
      <p:sp>
        <p:nvSpPr>
          <p:cNvPr id="6" name="Footer Placeholder 5">
            <a:extLst>
              <a:ext uri="{FF2B5EF4-FFF2-40B4-BE49-F238E27FC236}">
                <a16:creationId xmlns:a16="http://schemas.microsoft.com/office/drawing/2014/main" id="{987E6D0D-37A5-8349-AFDA-860BF70024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45A377-B87A-AB48-81D3-6ED2581F496D}"/>
              </a:ext>
            </a:extLst>
          </p:cNvPr>
          <p:cNvSpPr>
            <a:spLocks noGrp="1"/>
          </p:cNvSpPr>
          <p:nvPr>
            <p:ph type="sldNum" sz="quarter" idx="12"/>
          </p:nvPr>
        </p:nvSpPr>
        <p:spPr/>
        <p:txBody>
          <a:bodyPr/>
          <a:lstStyle/>
          <a:p>
            <a:fld id="{9C942A0E-AD26-BF42-9314-11C7DDB995F9}" type="slidenum">
              <a:rPr lang="en-US" smtClean="0"/>
              <a:t>‹#›</a:t>
            </a:fld>
            <a:endParaRPr lang="en-US"/>
          </a:p>
        </p:txBody>
      </p:sp>
    </p:spTree>
    <p:extLst>
      <p:ext uri="{BB962C8B-B14F-4D97-AF65-F5344CB8AC3E}">
        <p14:creationId xmlns:p14="http://schemas.microsoft.com/office/powerpoint/2010/main" val="2218015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CF549-8654-1248-900D-148C10143E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D65146-7A44-7C43-A003-5A52A8D1F0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EF930A-E426-744D-B0BB-6F295871B8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375E4A-0A5D-B54D-A0A0-743C0BED4995}"/>
              </a:ext>
            </a:extLst>
          </p:cNvPr>
          <p:cNvSpPr>
            <a:spLocks noGrp="1"/>
          </p:cNvSpPr>
          <p:nvPr>
            <p:ph type="dt" sz="half" idx="10"/>
          </p:nvPr>
        </p:nvSpPr>
        <p:spPr/>
        <p:txBody>
          <a:bodyPr/>
          <a:lstStyle/>
          <a:p>
            <a:fld id="{DA17227B-E555-8440-B6F1-8FBD41DCE4FA}" type="datetimeFigureOut">
              <a:rPr lang="en-US" smtClean="0"/>
              <a:t>5/10/2022</a:t>
            </a:fld>
            <a:endParaRPr lang="en-US"/>
          </a:p>
        </p:txBody>
      </p:sp>
      <p:sp>
        <p:nvSpPr>
          <p:cNvPr id="6" name="Footer Placeholder 5">
            <a:extLst>
              <a:ext uri="{FF2B5EF4-FFF2-40B4-BE49-F238E27FC236}">
                <a16:creationId xmlns:a16="http://schemas.microsoft.com/office/drawing/2014/main" id="{497D554B-8AF3-FA4F-9EFA-FA3F6C964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13716E-FE16-8042-AC7D-25424FCAE7AF}"/>
              </a:ext>
            </a:extLst>
          </p:cNvPr>
          <p:cNvSpPr>
            <a:spLocks noGrp="1"/>
          </p:cNvSpPr>
          <p:nvPr>
            <p:ph type="sldNum" sz="quarter" idx="12"/>
          </p:nvPr>
        </p:nvSpPr>
        <p:spPr/>
        <p:txBody>
          <a:bodyPr/>
          <a:lstStyle/>
          <a:p>
            <a:fld id="{9C942A0E-AD26-BF42-9314-11C7DDB995F9}" type="slidenum">
              <a:rPr lang="en-US" smtClean="0"/>
              <a:t>‹#›</a:t>
            </a:fld>
            <a:endParaRPr lang="en-US"/>
          </a:p>
        </p:txBody>
      </p:sp>
    </p:spTree>
    <p:extLst>
      <p:ext uri="{BB962C8B-B14F-4D97-AF65-F5344CB8AC3E}">
        <p14:creationId xmlns:p14="http://schemas.microsoft.com/office/powerpoint/2010/main" val="4228322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8E5833-67D0-A445-AE21-C43F9A00B0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50EEBB-33EA-0D47-8AB9-0BC092C436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C9C6D3-AB80-9449-9B94-D723839CE3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17227B-E555-8440-B6F1-8FBD41DCE4FA}" type="datetimeFigureOut">
              <a:rPr lang="en-US" smtClean="0"/>
              <a:t>5/10/2022</a:t>
            </a:fld>
            <a:endParaRPr lang="en-US"/>
          </a:p>
        </p:txBody>
      </p:sp>
      <p:sp>
        <p:nvSpPr>
          <p:cNvPr id="5" name="Footer Placeholder 4">
            <a:extLst>
              <a:ext uri="{FF2B5EF4-FFF2-40B4-BE49-F238E27FC236}">
                <a16:creationId xmlns:a16="http://schemas.microsoft.com/office/drawing/2014/main" id="{326FE8BF-C0BD-0546-8241-6D624BF13E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A435FC-8A35-C342-894B-5DA5972B42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942A0E-AD26-BF42-9314-11C7DDB995F9}" type="slidenum">
              <a:rPr lang="en-US" smtClean="0"/>
              <a:t>‹#›</a:t>
            </a:fld>
            <a:endParaRPr lang="en-US"/>
          </a:p>
        </p:txBody>
      </p:sp>
    </p:spTree>
    <p:extLst>
      <p:ext uri="{BB962C8B-B14F-4D97-AF65-F5344CB8AC3E}">
        <p14:creationId xmlns:p14="http://schemas.microsoft.com/office/powerpoint/2010/main" val="4185155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mailto:Bmezaki@mtsac.edu"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hyperlink" Target="mailto:Africkert@mtsac.ed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t. SAC Accreditation Logo 2024: Weaving our story&#10;">
            <a:extLst>
              <a:ext uri="{FF2B5EF4-FFF2-40B4-BE49-F238E27FC236}">
                <a16:creationId xmlns:a16="http://schemas.microsoft.com/office/drawing/2014/main" id="{66F80800-CE4F-DA45-BDDF-E5870B19611A}"/>
              </a:ext>
            </a:extLst>
          </p:cNvPr>
          <p:cNvPicPr>
            <a:picLocks noChangeAspect="1"/>
          </p:cNvPicPr>
          <p:nvPr/>
        </p:nvPicPr>
        <p:blipFill>
          <a:blip r:embed="rId2"/>
          <a:stretch>
            <a:fillRect/>
          </a:stretch>
        </p:blipFill>
        <p:spPr>
          <a:xfrm>
            <a:off x="0" y="274983"/>
            <a:ext cx="12192000" cy="6705600"/>
          </a:xfrm>
          <a:prstGeom prst="rect">
            <a:avLst/>
          </a:prstGeom>
        </p:spPr>
      </p:pic>
      <p:sp>
        <p:nvSpPr>
          <p:cNvPr id="2" name="Title 1">
            <a:extLst>
              <a:ext uri="{FF2B5EF4-FFF2-40B4-BE49-F238E27FC236}">
                <a16:creationId xmlns:a16="http://schemas.microsoft.com/office/drawing/2014/main" id="{A3A4BDBF-232D-5B4A-B004-217BEF4D2863}"/>
              </a:ext>
            </a:extLst>
          </p:cNvPr>
          <p:cNvSpPr txBox="1">
            <a:spLocks noGrp="1"/>
          </p:cNvSpPr>
          <p:nvPr>
            <p:ph type="title" idx="4294967295"/>
          </p:nvPr>
        </p:nvSpPr>
        <p:spPr>
          <a:xfrm>
            <a:off x="1976722" y="636515"/>
            <a:ext cx="7513983"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tx1"/>
                </a:solidFill>
                <a:effectLst/>
                <a:uLnTx/>
                <a:uFillTx/>
                <a:latin typeface="+mn-lt"/>
                <a:ea typeface="+mn-ea"/>
                <a:cs typeface="+mn-cs"/>
              </a:rPr>
              <a:t>Accreditation Standards for the Governing Board</a:t>
            </a:r>
          </a:p>
        </p:txBody>
      </p:sp>
      <p:pic>
        <p:nvPicPr>
          <p:cNvPr id="4" name="Picture 3" descr="Mt. SAC Accreditation 2024: Weaving Our Story Logo">
            <a:extLst>
              <a:ext uri="{FF2B5EF4-FFF2-40B4-BE49-F238E27FC236}">
                <a16:creationId xmlns:a16="http://schemas.microsoft.com/office/drawing/2014/main" id="{F764844D-1DE0-6B40-9740-1E4BD631139D}"/>
              </a:ext>
            </a:extLst>
          </p:cNvPr>
          <p:cNvPicPr>
            <a:picLocks noChangeAspect="1"/>
          </p:cNvPicPr>
          <p:nvPr/>
        </p:nvPicPr>
        <p:blipFill>
          <a:blip r:embed="rId3"/>
          <a:stretch>
            <a:fillRect/>
          </a:stretch>
        </p:blipFill>
        <p:spPr>
          <a:xfrm>
            <a:off x="4353778" y="2206175"/>
            <a:ext cx="3484444" cy="3509404"/>
          </a:xfrm>
          <a:prstGeom prst="rect">
            <a:avLst/>
          </a:prstGeom>
        </p:spPr>
      </p:pic>
    </p:spTree>
    <p:extLst>
      <p:ext uri="{BB962C8B-B14F-4D97-AF65-F5344CB8AC3E}">
        <p14:creationId xmlns:p14="http://schemas.microsoft.com/office/powerpoint/2010/main" val="2428290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F80800-CE4F-DA45-BDDF-E5870B19611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74983"/>
            <a:ext cx="12192000" cy="6705600"/>
          </a:xfrm>
          <a:prstGeom prst="rect">
            <a:avLst/>
          </a:prstGeom>
        </p:spPr>
      </p:pic>
      <p:sp>
        <p:nvSpPr>
          <p:cNvPr id="2" name="TextBox 1">
            <a:extLst>
              <a:ext uri="{FF2B5EF4-FFF2-40B4-BE49-F238E27FC236}">
                <a16:creationId xmlns:a16="http://schemas.microsoft.com/office/drawing/2014/main" id="{789B1701-F2C0-CB40-89F6-F0B8BB99B14A}"/>
              </a:ext>
            </a:extLst>
          </p:cNvPr>
          <p:cNvSpPr txBox="1"/>
          <p:nvPr/>
        </p:nvSpPr>
        <p:spPr>
          <a:xfrm>
            <a:off x="1119226" y="1936037"/>
            <a:ext cx="9322905" cy="3477875"/>
          </a:xfrm>
          <a:prstGeom prst="rect">
            <a:avLst/>
          </a:prstGeom>
          <a:noFill/>
        </p:spPr>
        <p:txBody>
          <a:bodyPr wrap="square" rtlCol="0">
            <a:spAutoFit/>
          </a:bodyPr>
          <a:lstStyle/>
          <a:p>
            <a:r>
              <a:rPr lang="en-US" sz="4400" b="1" dirty="0"/>
              <a:t>Terminology</a:t>
            </a:r>
          </a:p>
          <a:p>
            <a:pPr marL="285750" indent="-285750">
              <a:buFont typeface="Arial" panose="020B0604020202020204" pitchFamily="34" charset="0"/>
              <a:buChar char="•"/>
            </a:pPr>
            <a:r>
              <a:rPr lang="en-US" sz="4400" dirty="0"/>
              <a:t>ACCJC Standard (IV.C)</a:t>
            </a:r>
          </a:p>
          <a:p>
            <a:pPr marL="285750" indent="-285750">
              <a:buFont typeface="Arial" panose="020B0604020202020204" pitchFamily="34" charset="0"/>
              <a:buChar char="•"/>
            </a:pPr>
            <a:r>
              <a:rPr lang="en-US" sz="4400" dirty="0"/>
              <a:t>ACCJC Eligibility Requirement (ER)</a:t>
            </a:r>
          </a:p>
          <a:p>
            <a:pPr marL="285750" indent="-285750">
              <a:buFont typeface="Arial" panose="020B0604020202020204" pitchFamily="34" charset="0"/>
              <a:buChar char="•"/>
            </a:pPr>
            <a:r>
              <a:rPr lang="en-US" sz="4400" dirty="0"/>
              <a:t>Possible Sources of Evidence</a:t>
            </a:r>
          </a:p>
          <a:p>
            <a:pPr marL="285750" indent="-285750">
              <a:buFont typeface="Arial" panose="020B0604020202020204" pitchFamily="34" charset="0"/>
              <a:buChar char="•"/>
            </a:pPr>
            <a:r>
              <a:rPr lang="en-US" sz="4400" dirty="0"/>
              <a:t>Review Criteria </a:t>
            </a:r>
          </a:p>
        </p:txBody>
      </p:sp>
      <p:sp>
        <p:nvSpPr>
          <p:cNvPr id="4" name="Title 1">
            <a:extLst>
              <a:ext uri="{FF2B5EF4-FFF2-40B4-BE49-F238E27FC236}">
                <a16:creationId xmlns:a16="http://schemas.microsoft.com/office/drawing/2014/main" id="{4D3EE753-9BE2-4278-939F-914A734BC31E}"/>
              </a:ext>
            </a:extLst>
          </p:cNvPr>
          <p:cNvSpPr txBox="1">
            <a:spLocks noGrp="1"/>
          </p:cNvSpPr>
          <p:nvPr>
            <p:ph type="title" idx="4294967295"/>
          </p:nvPr>
        </p:nvSpPr>
        <p:spPr>
          <a:xfrm>
            <a:off x="1119226" y="380391"/>
            <a:ext cx="8499001" cy="1186891"/>
          </a:xfrm>
          <a:prstGeom prst="rect">
            <a:avLst/>
          </a:prstGeom>
          <a:solidFill>
            <a:srgbClr val="74000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6000" b="1" i="0" u="none" strike="noStrike" kern="1200" cap="none" spc="0" normalizeH="0" baseline="0" noProof="0" dirty="0">
                <a:ln>
                  <a:noFill/>
                </a:ln>
                <a:solidFill>
                  <a:schemeClr val="bg1"/>
                </a:solidFill>
                <a:effectLst/>
                <a:uLnTx/>
                <a:uFillTx/>
                <a:latin typeface="+mj-lt"/>
                <a:ea typeface="+mj-lt"/>
                <a:cs typeface="+mj-lt"/>
              </a:rPr>
            </a:br>
            <a:r>
              <a:rPr kumimoji="0" lang="en-US" sz="6000" b="1" i="0" u="none" strike="noStrike" kern="1200" cap="none" spc="0" normalizeH="0" baseline="0" noProof="0" dirty="0">
                <a:ln>
                  <a:noFill/>
                </a:ln>
                <a:solidFill>
                  <a:schemeClr val="bg1"/>
                </a:solidFill>
                <a:effectLst/>
                <a:uLnTx/>
                <a:uFillTx/>
                <a:latin typeface="+mj-lt"/>
                <a:ea typeface="+mj-lt"/>
                <a:cs typeface="+mj-lt"/>
              </a:rPr>
              <a:t>ACCJC Standard IV.C</a:t>
            </a:r>
            <a:endParaRPr kumimoji="0" lang="en-US" sz="6000" b="0" i="0" u="none" strike="noStrike" kern="1200" cap="none" spc="0" normalizeH="0" baseline="0" noProof="0" dirty="0">
              <a:ln>
                <a:noFill/>
              </a:ln>
              <a:solidFill>
                <a:schemeClr val="tx1"/>
              </a:solidFill>
              <a:effectLst/>
              <a:uLnTx/>
              <a:uFillTx/>
              <a:latin typeface="+mj-lt"/>
              <a:ea typeface="+mj-ea"/>
              <a:cs typeface="Calibri Light"/>
            </a:endParaRPr>
          </a:p>
        </p:txBody>
      </p:sp>
    </p:spTree>
    <p:extLst>
      <p:ext uri="{BB962C8B-B14F-4D97-AF65-F5344CB8AC3E}">
        <p14:creationId xmlns:p14="http://schemas.microsoft.com/office/powerpoint/2010/main" val="3130439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F80800-CE4F-DA45-BDDF-E5870B19611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74983"/>
            <a:ext cx="12192000" cy="6705600"/>
          </a:xfrm>
          <a:prstGeom prst="rect">
            <a:avLst/>
          </a:prstGeom>
        </p:spPr>
      </p:pic>
      <p:sp>
        <p:nvSpPr>
          <p:cNvPr id="2" name="TextBox 1">
            <a:extLst>
              <a:ext uri="{FF2B5EF4-FFF2-40B4-BE49-F238E27FC236}">
                <a16:creationId xmlns:a16="http://schemas.microsoft.com/office/drawing/2014/main" id="{789B1701-F2C0-CB40-89F6-F0B8BB99B14A}"/>
              </a:ext>
            </a:extLst>
          </p:cNvPr>
          <p:cNvSpPr txBox="1"/>
          <p:nvPr/>
        </p:nvSpPr>
        <p:spPr>
          <a:xfrm>
            <a:off x="1119226" y="1936037"/>
            <a:ext cx="9322905" cy="3970318"/>
          </a:xfrm>
          <a:prstGeom prst="rect">
            <a:avLst/>
          </a:prstGeom>
          <a:noFill/>
        </p:spPr>
        <p:txBody>
          <a:bodyPr wrap="square" rtlCol="0">
            <a:spAutoFit/>
          </a:bodyPr>
          <a:lstStyle/>
          <a:p>
            <a:r>
              <a:rPr lang="en-US" b="1" dirty="0"/>
              <a:t>IV.C.1. </a:t>
            </a:r>
            <a:r>
              <a:rPr lang="en-US" dirty="0"/>
              <a:t>The institution has a governing board that has authority over and responsibility for policies to assure the academic quality, integrity, and effectiveness of the student learning programs and services and the financial stability of the institution. (ER 7) </a:t>
            </a:r>
          </a:p>
          <a:p>
            <a:br>
              <a:rPr lang="en-US" dirty="0"/>
            </a:br>
            <a:r>
              <a:rPr lang="en-US" b="1" dirty="0"/>
              <a:t>POSSIBLE SOURCES OF EVIDENCE: </a:t>
            </a:r>
            <a:r>
              <a:rPr lang="en-US" dirty="0"/>
              <a:t>Policies that describe the authority and responsibilities of the board; And/or other documents that demonstrate the institution is aligned with this Standard. </a:t>
            </a:r>
          </a:p>
          <a:p>
            <a:br>
              <a:rPr lang="en-US" dirty="0"/>
            </a:br>
            <a:r>
              <a:rPr lang="en-US" b="1" dirty="0"/>
              <a:t>REVIEW CRITERIA: </a:t>
            </a:r>
          </a:p>
          <a:p>
            <a:r>
              <a:rPr lang="en-US" dirty="0"/>
              <a:t>• The institution has a policy manual or other compilation of policy documents that delineates the governing board's accountability for academic quality, integrity, the effectiveness of learning programs and services, and institution’s financial stability. These policies are reviewed on a regular basis. </a:t>
            </a:r>
          </a:p>
          <a:p>
            <a:r>
              <a:rPr lang="en-US" dirty="0"/>
              <a:t>• The institution’s board policies address quality improvement and adherence to the institution’s mission and vision. </a:t>
            </a:r>
          </a:p>
        </p:txBody>
      </p:sp>
      <p:sp>
        <p:nvSpPr>
          <p:cNvPr id="4" name="Title 1">
            <a:extLst>
              <a:ext uri="{FF2B5EF4-FFF2-40B4-BE49-F238E27FC236}">
                <a16:creationId xmlns:a16="http://schemas.microsoft.com/office/drawing/2014/main" id="{4D3EE753-9BE2-4278-939F-914A734BC31E}"/>
              </a:ext>
            </a:extLst>
          </p:cNvPr>
          <p:cNvSpPr txBox="1">
            <a:spLocks noGrp="1"/>
          </p:cNvSpPr>
          <p:nvPr>
            <p:ph type="title" idx="4294967295"/>
          </p:nvPr>
        </p:nvSpPr>
        <p:spPr>
          <a:xfrm>
            <a:off x="1119226" y="380391"/>
            <a:ext cx="8499001" cy="1186891"/>
          </a:xfrm>
          <a:prstGeom prst="rect">
            <a:avLst/>
          </a:prstGeom>
          <a:solidFill>
            <a:srgbClr val="74000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6000" b="1" i="0" u="none" strike="noStrike" kern="1200" cap="none" spc="0" normalizeH="0" baseline="0" noProof="0" dirty="0">
                <a:ln>
                  <a:noFill/>
                </a:ln>
                <a:solidFill>
                  <a:schemeClr val="bg1"/>
                </a:solidFill>
                <a:effectLst/>
                <a:uLnTx/>
                <a:uFillTx/>
                <a:latin typeface="+mj-lt"/>
                <a:ea typeface="+mj-lt"/>
                <a:cs typeface="+mj-lt"/>
              </a:rPr>
            </a:br>
            <a:r>
              <a:rPr kumimoji="0" lang="en-US" sz="6000" b="1" i="0" u="none" strike="noStrike" kern="1200" cap="none" spc="0" normalizeH="0" baseline="0" noProof="0" dirty="0">
                <a:ln>
                  <a:noFill/>
                </a:ln>
                <a:solidFill>
                  <a:schemeClr val="bg1"/>
                </a:solidFill>
                <a:effectLst/>
                <a:uLnTx/>
                <a:uFillTx/>
                <a:latin typeface="+mj-lt"/>
                <a:ea typeface="+mj-lt"/>
                <a:cs typeface="+mj-lt"/>
              </a:rPr>
              <a:t>ACCJC Standard IV.C</a:t>
            </a:r>
            <a:endParaRPr kumimoji="0" lang="en-US" sz="6000" b="0" i="0" u="none" strike="noStrike" kern="1200" cap="none" spc="0" normalizeH="0" baseline="0" noProof="0" dirty="0">
              <a:ln>
                <a:noFill/>
              </a:ln>
              <a:solidFill>
                <a:schemeClr val="tx1"/>
              </a:solidFill>
              <a:effectLst/>
              <a:uLnTx/>
              <a:uFillTx/>
              <a:latin typeface="+mj-lt"/>
              <a:ea typeface="+mj-ea"/>
              <a:cs typeface="Calibri Light"/>
            </a:endParaRPr>
          </a:p>
        </p:txBody>
      </p:sp>
    </p:spTree>
    <p:extLst>
      <p:ext uri="{BB962C8B-B14F-4D97-AF65-F5344CB8AC3E}">
        <p14:creationId xmlns:p14="http://schemas.microsoft.com/office/powerpoint/2010/main" val="2490833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F80800-CE4F-DA45-BDDF-E5870B19611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76200"/>
            <a:ext cx="12192000" cy="6705600"/>
          </a:xfrm>
          <a:prstGeom prst="rect">
            <a:avLst/>
          </a:prstGeom>
        </p:spPr>
      </p:pic>
      <p:sp>
        <p:nvSpPr>
          <p:cNvPr id="2" name="TextBox 1">
            <a:extLst>
              <a:ext uri="{FF2B5EF4-FFF2-40B4-BE49-F238E27FC236}">
                <a16:creationId xmlns:a16="http://schemas.microsoft.com/office/drawing/2014/main" id="{28A14C76-2AE6-6F48-B91D-4DC35E0CE73E}"/>
              </a:ext>
            </a:extLst>
          </p:cNvPr>
          <p:cNvSpPr txBox="1"/>
          <p:nvPr/>
        </p:nvSpPr>
        <p:spPr>
          <a:xfrm>
            <a:off x="966561" y="1817034"/>
            <a:ext cx="9322904" cy="3970318"/>
          </a:xfrm>
          <a:prstGeom prst="rect">
            <a:avLst/>
          </a:prstGeom>
          <a:noFill/>
        </p:spPr>
        <p:txBody>
          <a:bodyPr wrap="square" rtlCol="0">
            <a:spAutoFit/>
          </a:bodyPr>
          <a:lstStyle/>
          <a:p>
            <a:r>
              <a:rPr lang="en-US" b="1" dirty="0"/>
              <a:t>ER7: 7. Governing Board </a:t>
            </a:r>
          </a:p>
          <a:p>
            <a:br>
              <a:rPr lang="en-US" dirty="0"/>
            </a:br>
            <a:r>
              <a:rPr lang="en-US" dirty="0"/>
              <a:t>The institution has a functioning governing board responsible for the academic quality, institutional integrity, and financial stability of the institution and for ensuring that the institution's mission is achieved. This board is ultimately responsible for ensuring that the financial resources of the institution are used to provide a sound educational program. Its membership is sufficient in size and composition to fulfill all board responsibilities. The governing board is an independent policy-making body capable of reflecting constituent and public interest in board activities and decisions. A majority of the board members have no employment, family, ownership, or other personal financial interest in the institution. The board adheres to a conflict of interest policy that assures that those interests are disclosed and that they do not interfere with the impartiality of governing body members or outweigh the greater duty to secure and ensure the academic and fiscal integrity of the institution. (Standard IV.C.1, IV.C.4, and IV.C.11)</a:t>
            </a:r>
          </a:p>
          <a:p>
            <a:endParaRPr lang="en-US" dirty="0"/>
          </a:p>
        </p:txBody>
      </p:sp>
      <p:sp>
        <p:nvSpPr>
          <p:cNvPr id="4" name="Title 1">
            <a:extLst>
              <a:ext uri="{FF2B5EF4-FFF2-40B4-BE49-F238E27FC236}">
                <a16:creationId xmlns:a16="http://schemas.microsoft.com/office/drawing/2014/main" id="{4D3EE753-9BE2-4278-939F-914A734BC31E}"/>
              </a:ext>
            </a:extLst>
          </p:cNvPr>
          <p:cNvSpPr txBox="1">
            <a:spLocks noGrp="1"/>
          </p:cNvSpPr>
          <p:nvPr>
            <p:ph type="title" idx="4294967295"/>
          </p:nvPr>
        </p:nvSpPr>
        <p:spPr>
          <a:xfrm>
            <a:off x="797357" y="285293"/>
            <a:ext cx="8499001" cy="1186891"/>
          </a:xfrm>
          <a:prstGeom prst="rect">
            <a:avLst/>
          </a:prstGeom>
          <a:solidFill>
            <a:srgbClr val="74000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6000" b="1" i="0" u="none" strike="noStrike" kern="1200" cap="none" spc="0" normalizeH="0" baseline="0" noProof="0" dirty="0">
                <a:ln>
                  <a:noFill/>
                </a:ln>
                <a:solidFill>
                  <a:schemeClr val="bg1"/>
                </a:solidFill>
                <a:effectLst/>
                <a:uLnTx/>
                <a:uFillTx/>
                <a:latin typeface="+mj-lt"/>
                <a:ea typeface="+mj-lt"/>
                <a:cs typeface="+mj-lt"/>
              </a:rPr>
            </a:br>
            <a:r>
              <a:rPr kumimoji="0" lang="en-US" sz="6000" b="1" i="0" u="none" strike="noStrike" kern="1200" cap="none" spc="0" normalizeH="0" baseline="0" noProof="0" dirty="0">
                <a:ln>
                  <a:noFill/>
                </a:ln>
                <a:solidFill>
                  <a:schemeClr val="bg1"/>
                </a:solidFill>
                <a:effectLst/>
                <a:uLnTx/>
                <a:uFillTx/>
                <a:latin typeface="+mj-lt"/>
                <a:ea typeface="+mj-lt"/>
                <a:cs typeface="+mj-lt"/>
              </a:rPr>
              <a:t>ACCJC Standard IV.C</a:t>
            </a:r>
            <a:endParaRPr kumimoji="0" lang="en-US" sz="6000" b="0" i="0" u="none" strike="noStrike" kern="1200" cap="none" spc="0" normalizeH="0" baseline="0" noProof="0" dirty="0">
              <a:ln>
                <a:noFill/>
              </a:ln>
              <a:solidFill>
                <a:schemeClr val="tx1"/>
              </a:solidFill>
              <a:effectLst/>
              <a:uLnTx/>
              <a:uFillTx/>
              <a:latin typeface="+mj-lt"/>
              <a:ea typeface="+mj-ea"/>
              <a:cs typeface="Calibri Light"/>
            </a:endParaRPr>
          </a:p>
        </p:txBody>
      </p:sp>
    </p:spTree>
    <p:extLst>
      <p:ext uri="{BB962C8B-B14F-4D97-AF65-F5344CB8AC3E}">
        <p14:creationId xmlns:p14="http://schemas.microsoft.com/office/powerpoint/2010/main" val="1813007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F80800-CE4F-DA45-BDDF-E5870B19611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76200"/>
            <a:ext cx="12192000" cy="6705600"/>
          </a:xfrm>
          <a:prstGeom prst="rect">
            <a:avLst/>
          </a:prstGeom>
        </p:spPr>
      </p:pic>
      <p:sp>
        <p:nvSpPr>
          <p:cNvPr id="2" name="TextBox 1">
            <a:extLst>
              <a:ext uri="{FF2B5EF4-FFF2-40B4-BE49-F238E27FC236}">
                <a16:creationId xmlns:a16="http://schemas.microsoft.com/office/drawing/2014/main" id="{92E86C59-E85A-8741-942C-544C272FFDEF}"/>
              </a:ext>
            </a:extLst>
          </p:cNvPr>
          <p:cNvSpPr txBox="1"/>
          <p:nvPr/>
        </p:nvSpPr>
        <p:spPr>
          <a:xfrm>
            <a:off x="1190152" y="2245521"/>
            <a:ext cx="9293086" cy="3139321"/>
          </a:xfrm>
          <a:prstGeom prst="rect">
            <a:avLst/>
          </a:prstGeom>
          <a:noFill/>
        </p:spPr>
        <p:txBody>
          <a:bodyPr wrap="square" rtlCol="0">
            <a:spAutoFit/>
          </a:bodyPr>
          <a:lstStyle/>
          <a:p>
            <a:r>
              <a:rPr lang="en-US" b="1" dirty="0"/>
              <a:t>IV.C.2. </a:t>
            </a:r>
            <a:r>
              <a:rPr lang="en-US" dirty="0"/>
              <a:t>The governing board acts as a collective entity. Once the board reaches a decision, all board members act in support of the decision. </a:t>
            </a:r>
          </a:p>
          <a:p>
            <a:br>
              <a:rPr lang="en-US" dirty="0"/>
            </a:br>
            <a:r>
              <a:rPr lang="en-US" b="1" dirty="0"/>
              <a:t>POSSIBLE SOURCES OF EVIDENCE: </a:t>
            </a:r>
            <a:r>
              <a:rPr lang="en-US" dirty="0"/>
              <a:t>Policy or bylaws that describe the ways in which the board may make decisions or act; And/or other documents that demonstrate the institution is aligned with this Standard. </a:t>
            </a:r>
          </a:p>
          <a:p>
            <a:br>
              <a:rPr lang="en-US" dirty="0"/>
            </a:br>
            <a:r>
              <a:rPr lang="en-US" b="1" dirty="0"/>
              <a:t>REVIEW CRITERIA: </a:t>
            </a:r>
            <a:r>
              <a:rPr lang="en-US" dirty="0"/>
              <a:t>Board members, individually, demonstrate their support for board policies and decisions. </a:t>
            </a:r>
          </a:p>
          <a:p>
            <a:br>
              <a:rPr lang="en-US" dirty="0"/>
            </a:br>
            <a:endParaRPr lang="en-US" dirty="0"/>
          </a:p>
        </p:txBody>
      </p:sp>
      <p:sp>
        <p:nvSpPr>
          <p:cNvPr id="4" name="Title 1">
            <a:extLst>
              <a:ext uri="{FF2B5EF4-FFF2-40B4-BE49-F238E27FC236}">
                <a16:creationId xmlns:a16="http://schemas.microsoft.com/office/drawing/2014/main" id="{4D3EE753-9BE2-4278-939F-914A734BC31E}"/>
              </a:ext>
            </a:extLst>
          </p:cNvPr>
          <p:cNvSpPr txBox="1">
            <a:spLocks noGrp="1"/>
          </p:cNvSpPr>
          <p:nvPr>
            <p:ph type="title" idx="4294967295"/>
          </p:nvPr>
        </p:nvSpPr>
        <p:spPr>
          <a:xfrm>
            <a:off x="929030" y="255117"/>
            <a:ext cx="8499001" cy="1186891"/>
          </a:xfrm>
          <a:prstGeom prst="rect">
            <a:avLst/>
          </a:prstGeom>
          <a:solidFill>
            <a:srgbClr val="74000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6000" b="1" i="0" u="none" strike="noStrike" kern="1200" cap="none" spc="0" normalizeH="0" baseline="0" noProof="0" dirty="0">
                <a:ln>
                  <a:noFill/>
                </a:ln>
                <a:solidFill>
                  <a:schemeClr val="bg1"/>
                </a:solidFill>
                <a:effectLst/>
                <a:uLnTx/>
                <a:uFillTx/>
                <a:latin typeface="+mj-lt"/>
                <a:ea typeface="+mj-lt"/>
                <a:cs typeface="+mj-lt"/>
              </a:rPr>
            </a:br>
            <a:r>
              <a:rPr kumimoji="0" lang="en-US" sz="6000" b="1" i="0" u="none" strike="noStrike" kern="1200" cap="none" spc="0" normalizeH="0" baseline="0" noProof="0" dirty="0">
                <a:ln>
                  <a:noFill/>
                </a:ln>
                <a:solidFill>
                  <a:schemeClr val="bg1"/>
                </a:solidFill>
                <a:effectLst/>
                <a:uLnTx/>
                <a:uFillTx/>
                <a:latin typeface="+mj-lt"/>
                <a:ea typeface="+mj-lt"/>
                <a:cs typeface="+mj-lt"/>
              </a:rPr>
              <a:t>ACCJC Standard IV.C</a:t>
            </a:r>
            <a:endParaRPr kumimoji="0" lang="en-US" sz="6000" b="0" i="0" u="none" strike="noStrike" kern="1200" cap="none" spc="0" normalizeH="0" baseline="0" noProof="0" dirty="0">
              <a:ln>
                <a:noFill/>
              </a:ln>
              <a:solidFill>
                <a:schemeClr val="tx1"/>
              </a:solidFill>
              <a:effectLst/>
              <a:uLnTx/>
              <a:uFillTx/>
              <a:latin typeface="+mj-lt"/>
              <a:ea typeface="+mj-ea"/>
              <a:cs typeface="Calibri Light"/>
            </a:endParaRPr>
          </a:p>
        </p:txBody>
      </p:sp>
    </p:spTree>
    <p:extLst>
      <p:ext uri="{BB962C8B-B14F-4D97-AF65-F5344CB8AC3E}">
        <p14:creationId xmlns:p14="http://schemas.microsoft.com/office/powerpoint/2010/main" val="306050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F80800-CE4F-DA45-BDDF-E5870B19611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76200"/>
            <a:ext cx="12192000" cy="6705600"/>
          </a:xfrm>
          <a:prstGeom prst="rect">
            <a:avLst/>
          </a:prstGeom>
        </p:spPr>
      </p:pic>
      <p:sp>
        <p:nvSpPr>
          <p:cNvPr id="2" name="TextBox 1">
            <a:extLst>
              <a:ext uri="{FF2B5EF4-FFF2-40B4-BE49-F238E27FC236}">
                <a16:creationId xmlns:a16="http://schemas.microsoft.com/office/drawing/2014/main" id="{509E0200-3B18-4C49-A815-2234CAFFE176}"/>
              </a:ext>
            </a:extLst>
          </p:cNvPr>
          <p:cNvSpPr txBox="1"/>
          <p:nvPr/>
        </p:nvSpPr>
        <p:spPr>
          <a:xfrm>
            <a:off x="1011961" y="1828497"/>
            <a:ext cx="9265895" cy="4801314"/>
          </a:xfrm>
          <a:prstGeom prst="rect">
            <a:avLst/>
          </a:prstGeom>
          <a:noFill/>
        </p:spPr>
        <p:txBody>
          <a:bodyPr wrap="square" rtlCol="0">
            <a:spAutoFit/>
          </a:bodyPr>
          <a:lstStyle/>
          <a:p>
            <a:r>
              <a:rPr lang="en-US" dirty="0"/>
              <a:t>IV.C.3. The governing board adheres to a clearly defined policy for selecting and evaluating the CEO of the college and/or the district/system. </a:t>
            </a:r>
          </a:p>
          <a:p>
            <a:br>
              <a:rPr lang="en-US" dirty="0"/>
            </a:br>
            <a:r>
              <a:rPr lang="en-US" dirty="0"/>
              <a:t>POSSIBLE SOURCES OF EVIDENCE: Policy and/or procedures for selecting and evaluating the CEO; Timeline of CEO selection process and/or CEO evaluation process; Documents from the most recent selection process for a new CEO; And/or other documents that demonstrate the institution is aligned with this Standard. </a:t>
            </a:r>
          </a:p>
          <a:p>
            <a:br>
              <a:rPr lang="en-US" dirty="0"/>
            </a:br>
            <a:r>
              <a:rPr lang="en-US" dirty="0"/>
              <a:t>REVIEW CRITERIA: </a:t>
            </a:r>
          </a:p>
          <a:p>
            <a:r>
              <a:rPr lang="en-US" dirty="0"/>
              <a:t>• The board has an established process for conducting a search and the selection of the chief administrator. </a:t>
            </a:r>
          </a:p>
          <a:p>
            <a:r>
              <a:rPr lang="en-US" dirty="0"/>
              <a:t>• The board has an established process for its evaluation of the chief administrator's performance. </a:t>
            </a:r>
          </a:p>
          <a:p>
            <a:r>
              <a:rPr lang="en-US" dirty="0"/>
              <a:t>• The board sets clear expectations for regular reports on institutional performance from the chief administrator. </a:t>
            </a:r>
          </a:p>
          <a:p>
            <a:br>
              <a:rPr lang="en-US" dirty="0"/>
            </a:br>
            <a:endParaRPr lang="en-US" dirty="0"/>
          </a:p>
        </p:txBody>
      </p:sp>
      <p:sp>
        <p:nvSpPr>
          <p:cNvPr id="4" name="Title 1">
            <a:extLst>
              <a:ext uri="{FF2B5EF4-FFF2-40B4-BE49-F238E27FC236}">
                <a16:creationId xmlns:a16="http://schemas.microsoft.com/office/drawing/2014/main" id="{4D3EE753-9BE2-4278-939F-914A734BC31E}"/>
              </a:ext>
            </a:extLst>
          </p:cNvPr>
          <p:cNvSpPr txBox="1">
            <a:spLocks noGrp="1"/>
          </p:cNvSpPr>
          <p:nvPr>
            <p:ph type="title" idx="4294967295"/>
          </p:nvPr>
        </p:nvSpPr>
        <p:spPr>
          <a:xfrm>
            <a:off x="936346" y="197511"/>
            <a:ext cx="8499001" cy="1186891"/>
          </a:xfrm>
          <a:prstGeom prst="rect">
            <a:avLst/>
          </a:prstGeom>
          <a:solidFill>
            <a:srgbClr val="74000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6000" b="1" i="0" u="none" strike="noStrike" kern="1200" cap="none" spc="0" normalizeH="0" baseline="0" noProof="0" dirty="0">
                <a:ln>
                  <a:noFill/>
                </a:ln>
                <a:solidFill>
                  <a:schemeClr val="bg1"/>
                </a:solidFill>
                <a:effectLst/>
                <a:uLnTx/>
                <a:uFillTx/>
                <a:latin typeface="+mj-lt"/>
                <a:ea typeface="+mj-lt"/>
                <a:cs typeface="+mj-lt"/>
              </a:rPr>
            </a:br>
            <a:r>
              <a:rPr kumimoji="0" lang="en-US" sz="6000" b="1" i="0" u="none" strike="noStrike" kern="1200" cap="none" spc="0" normalizeH="0" baseline="0" noProof="0" dirty="0">
                <a:ln>
                  <a:noFill/>
                </a:ln>
                <a:solidFill>
                  <a:schemeClr val="bg1"/>
                </a:solidFill>
                <a:effectLst/>
                <a:uLnTx/>
                <a:uFillTx/>
                <a:latin typeface="+mj-lt"/>
                <a:ea typeface="+mj-lt"/>
                <a:cs typeface="+mj-lt"/>
              </a:rPr>
              <a:t>ACCJC Standard IV.C</a:t>
            </a:r>
            <a:endParaRPr kumimoji="0" lang="en-US" sz="6000" b="0" i="0" u="none" strike="noStrike" kern="1200" cap="none" spc="0" normalizeH="0" baseline="0" noProof="0" dirty="0">
              <a:ln>
                <a:noFill/>
              </a:ln>
              <a:solidFill>
                <a:schemeClr val="tx1"/>
              </a:solidFill>
              <a:effectLst/>
              <a:uLnTx/>
              <a:uFillTx/>
              <a:latin typeface="+mj-lt"/>
              <a:ea typeface="+mj-ea"/>
              <a:cs typeface="Calibri Light"/>
            </a:endParaRPr>
          </a:p>
        </p:txBody>
      </p:sp>
    </p:spTree>
    <p:extLst>
      <p:ext uri="{BB962C8B-B14F-4D97-AF65-F5344CB8AC3E}">
        <p14:creationId xmlns:p14="http://schemas.microsoft.com/office/powerpoint/2010/main" val="1243636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F80800-CE4F-DA45-BDDF-E5870B19611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76200"/>
            <a:ext cx="12192000" cy="6705600"/>
          </a:xfrm>
          <a:prstGeom prst="rect">
            <a:avLst/>
          </a:prstGeom>
        </p:spPr>
      </p:pic>
      <p:sp>
        <p:nvSpPr>
          <p:cNvPr id="2" name="TextBox 1">
            <a:extLst>
              <a:ext uri="{FF2B5EF4-FFF2-40B4-BE49-F238E27FC236}">
                <a16:creationId xmlns:a16="http://schemas.microsoft.com/office/drawing/2014/main" id="{BF9552C2-917D-DE43-B651-D1D9A299E5A3}"/>
              </a:ext>
            </a:extLst>
          </p:cNvPr>
          <p:cNvSpPr txBox="1"/>
          <p:nvPr/>
        </p:nvSpPr>
        <p:spPr>
          <a:xfrm>
            <a:off x="982304" y="2002536"/>
            <a:ext cx="9183756" cy="3970318"/>
          </a:xfrm>
          <a:prstGeom prst="rect">
            <a:avLst/>
          </a:prstGeom>
          <a:noFill/>
        </p:spPr>
        <p:txBody>
          <a:bodyPr wrap="square" rtlCol="0">
            <a:spAutoFit/>
          </a:bodyPr>
          <a:lstStyle/>
          <a:p>
            <a:r>
              <a:rPr lang="en-US" b="1" dirty="0"/>
              <a:t>IV.C.4. </a:t>
            </a:r>
            <a:r>
              <a:rPr lang="en-US" dirty="0"/>
              <a:t>The governing board is an independent, policy-making body that reflects the public interest in the institution’s educational quality. It advocates for and defends the institution and protects it from undue influence or political pressure. (ER 7) </a:t>
            </a:r>
          </a:p>
          <a:p>
            <a:br>
              <a:rPr lang="en-US" b="1" dirty="0"/>
            </a:br>
            <a:r>
              <a:rPr lang="en-US" b="1" dirty="0"/>
              <a:t>POSSIBLE SOURCES OF EVIDENCE: </a:t>
            </a:r>
            <a:r>
              <a:rPr lang="en-US" dirty="0"/>
              <a:t>Board policy or bylaws that address the elements contained in this Standard; And/or other documents that demonstrate the institution is aligned with this Standard.</a:t>
            </a:r>
          </a:p>
          <a:p>
            <a:endParaRPr lang="en-US" dirty="0"/>
          </a:p>
          <a:p>
            <a:r>
              <a:rPr lang="en-US" b="1" dirty="0"/>
              <a:t>REVIEW CRITERIA: </a:t>
            </a:r>
          </a:p>
          <a:p>
            <a:r>
              <a:rPr lang="en-US" dirty="0"/>
              <a:t>• The governing board is appropriately representative of the public interest and lacks conflict of interest. </a:t>
            </a:r>
          </a:p>
          <a:p>
            <a:r>
              <a:rPr lang="en-US" dirty="0"/>
              <a:t>• The composition of the governing board reflects public interest in the institution. </a:t>
            </a:r>
          </a:p>
          <a:p>
            <a:br>
              <a:rPr lang="en-US" dirty="0"/>
            </a:br>
            <a:endParaRPr lang="en-US" dirty="0"/>
          </a:p>
        </p:txBody>
      </p:sp>
      <p:sp>
        <p:nvSpPr>
          <p:cNvPr id="4" name="Title 1">
            <a:extLst>
              <a:ext uri="{FF2B5EF4-FFF2-40B4-BE49-F238E27FC236}">
                <a16:creationId xmlns:a16="http://schemas.microsoft.com/office/drawing/2014/main" id="{4D3EE753-9BE2-4278-939F-914A734BC31E}"/>
              </a:ext>
            </a:extLst>
          </p:cNvPr>
          <p:cNvSpPr txBox="1">
            <a:spLocks noGrp="1"/>
          </p:cNvSpPr>
          <p:nvPr>
            <p:ph type="title" idx="4294967295"/>
          </p:nvPr>
        </p:nvSpPr>
        <p:spPr>
          <a:xfrm>
            <a:off x="1119226" y="380391"/>
            <a:ext cx="8499001" cy="1186891"/>
          </a:xfrm>
          <a:prstGeom prst="rect">
            <a:avLst/>
          </a:prstGeom>
          <a:solidFill>
            <a:srgbClr val="74000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6000" b="1" i="0" u="none" strike="noStrike" kern="1200" cap="none" spc="0" normalizeH="0" baseline="0" noProof="0" dirty="0">
                <a:ln>
                  <a:noFill/>
                </a:ln>
                <a:solidFill>
                  <a:schemeClr val="bg1"/>
                </a:solidFill>
                <a:effectLst/>
                <a:uLnTx/>
                <a:uFillTx/>
                <a:latin typeface="+mj-lt"/>
                <a:ea typeface="+mj-lt"/>
                <a:cs typeface="+mj-lt"/>
              </a:rPr>
            </a:br>
            <a:r>
              <a:rPr kumimoji="0" lang="en-US" sz="6000" b="1" i="0" u="none" strike="noStrike" kern="1200" cap="none" spc="0" normalizeH="0" baseline="0" noProof="0" dirty="0">
                <a:ln>
                  <a:noFill/>
                </a:ln>
                <a:solidFill>
                  <a:schemeClr val="bg1"/>
                </a:solidFill>
                <a:effectLst/>
                <a:uLnTx/>
                <a:uFillTx/>
                <a:latin typeface="+mj-lt"/>
                <a:ea typeface="+mj-lt"/>
                <a:cs typeface="+mj-lt"/>
              </a:rPr>
              <a:t>ACCJC Standard IV.C</a:t>
            </a:r>
            <a:endParaRPr kumimoji="0" lang="en-US" sz="6000" b="0" i="0" u="none" strike="noStrike" kern="1200" cap="none" spc="0" normalizeH="0" baseline="0" noProof="0" dirty="0">
              <a:ln>
                <a:noFill/>
              </a:ln>
              <a:solidFill>
                <a:schemeClr val="tx1"/>
              </a:solidFill>
              <a:effectLst/>
              <a:uLnTx/>
              <a:uFillTx/>
              <a:latin typeface="+mj-lt"/>
              <a:ea typeface="+mj-ea"/>
              <a:cs typeface="Calibri Light"/>
            </a:endParaRPr>
          </a:p>
        </p:txBody>
      </p:sp>
    </p:spTree>
    <p:extLst>
      <p:ext uri="{BB962C8B-B14F-4D97-AF65-F5344CB8AC3E}">
        <p14:creationId xmlns:p14="http://schemas.microsoft.com/office/powerpoint/2010/main" val="1299137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F80800-CE4F-DA45-BDDF-E5870B19611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9728" y="449275"/>
            <a:ext cx="12192000" cy="6705600"/>
          </a:xfrm>
          <a:prstGeom prst="rect">
            <a:avLst/>
          </a:prstGeom>
        </p:spPr>
      </p:pic>
      <p:sp>
        <p:nvSpPr>
          <p:cNvPr id="3" name="TextBox 2">
            <a:extLst>
              <a:ext uri="{FF2B5EF4-FFF2-40B4-BE49-F238E27FC236}">
                <a16:creationId xmlns:a16="http://schemas.microsoft.com/office/drawing/2014/main" id="{3CCAED3C-739F-3045-9766-973EC0CCA596}"/>
              </a:ext>
            </a:extLst>
          </p:cNvPr>
          <p:cNvSpPr txBox="1"/>
          <p:nvPr/>
        </p:nvSpPr>
        <p:spPr>
          <a:xfrm>
            <a:off x="763802" y="1636166"/>
            <a:ext cx="9372599" cy="5078313"/>
          </a:xfrm>
          <a:prstGeom prst="rect">
            <a:avLst/>
          </a:prstGeom>
          <a:noFill/>
        </p:spPr>
        <p:txBody>
          <a:bodyPr wrap="square" rtlCol="0">
            <a:spAutoFit/>
          </a:bodyPr>
          <a:lstStyle/>
          <a:p>
            <a:r>
              <a:rPr lang="en-US" b="1" dirty="0"/>
              <a:t>IV.C.5. </a:t>
            </a:r>
            <a:r>
              <a:rPr lang="en-US" dirty="0"/>
              <a:t>The governing board establishes policies consistent with the college/district/system mission to ensure the quality, integrity, and improvement of student learning programs and services and the resources necessary to support them. The governing board has ultimate responsibility for educational quality, legal matters, and financial integrity and stability. </a:t>
            </a:r>
          </a:p>
          <a:p>
            <a:br>
              <a:rPr lang="en-US" dirty="0"/>
            </a:br>
            <a:r>
              <a:rPr lang="en-US" b="1" dirty="0"/>
              <a:t>POSSIBLE SOURCES OF EVIDENCE: </a:t>
            </a:r>
            <a:r>
              <a:rPr lang="en-US" dirty="0"/>
              <a:t>Board policy or bylaw that describes the board’s responsibility for matters described in this Standard; Minutes from board meetings when policies are discussed and approved; Minutes from board meetings when educational quality, legal matters, or financial integrity and stability are discussed; And/or other documents that demonstrate the institution is aligned with this Standard. </a:t>
            </a:r>
          </a:p>
          <a:p>
            <a:br>
              <a:rPr lang="en-US" dirty="0"/>
            </a:br>
            <a:r>
              <a:rPr lang="en-US" b="1" dirty="0"/>
              <a:t>REVIEW CRITERIA: </a:t>
            </a:r>
          </a:p>
          <a:p>
            <a:r>
              <a:rPr lang="en-US" dirty="0"/>
              <a:t>• The Board has approved policies, institutional goals or other formal statements that describe governing board expectations for quality, integrity and improvement of student learning programs and services. </a:t>
            </a:r>
          </a:p>
          <a:p>
            <a:r>
              <a:rPr lang="en-US" dirty="0"/>
              <a:t>• The governing board is aware of the institution-set standards and analysis of results that have led to the improvement of student achievement and learning. </a:t>
            </a:r>
          </a:p>
          <a:p>
            <a:endParaRPr lang="en-US" dirty="0"/>
          </a:p>
        </p:txBody>
      </p:sp>
      <p:sp>
        <p:nvSpPr>
          <p:cNvPr id="4" name="Title 1">
            <a:extLst>
              <a:ext uri="{FF2B5EF4-FFF2-40B4-BE49-F238E27FC236}">
                <a16:creationId xmlns:a16="http://schemas.microsoft.com/office/drawing/2014/main" id="{4D3EE753-9BE2-4278-939F-914A734BC31E}"/>
              </a:ext>
            </a:extLst>
          </p:cNvPr>
          <p:cNvSpPr txBox="1">
            <a:spLocks noGrp="1"/>
          </p:cNvSpPr>
          <p:nvPr>
            <p:ph type="title" idx="4294967295"/>
          </p:nvPr>
        </p:nvSpPr>
        <p:spPr>
          <a:xfrm>
            <a:off x="943661" y="76200"/>
            <a:ext cx="8499001" cy="1186891"/>
          </a:xfrm>
          <a:prstGeom prst="rect">
            <a:avLst/>
          </a:prstGeom>
          <a:solidFill>
            <a:srgbClr val="74000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6000" b="1" i="0" u="none" strike="noStrike" kern="1200" cap="none" spc="0" normalizeH="0" baseline="0" noProof="0" dirty="0">
                <a:ln>
                  <a:noFill/>
                </a:ln>
                <a:solidFill>
                  <a:schemeClr val="bg1"/>
                </a:solidFill>
                <a:effectLst/>
                <a:uLnTx/>
                <a:uFillTx/>
                <a:latin typeface="+mj-lt"/>
                <a:ea typeface="+mj-lt"/>
                <a:cs typeface="+mj-lt"/>
              </a:rPr>
            </a:br>
            <a:r>
              <a:rPr kumimoji="0" lang="en-US" sz="6000" b="1" i="0" u="none" strike="noStrike" kern="1200" cap="none" spc="0" normalizeH="0" baseline="0" noProof="0" dirty="0">
                <a:ln>
                  <a:noFill/>
                </a:ln>
                <a:solidFill>
                  <a:schemeClr val="bg1"/>
                </a:solidFill>
                <a:effectLst/>
                <a:uLnTx/>
                <a:uFillTx/>
                <a:latin typeface="+mj-lt"/>
                <a:ea typeface="+mj-lt"/>
                <a:cs typeface="+mj-lt"/>
              </a:rPr>
              <a:t>ACCJC Standard IV.C</a:t>
            </a:r>
            <a:endParaRPr kumimoji="0" lang="en-US" sz="6000" b="0" i="0" u="none" strike="noStrike" kern="1200" cap="none" spc="0" normalizeH="0" baseline="0" noProof="0" dirty="0">
              <a:ln>
                <a:noFill/>
              </a:ln>
              <a:solidFill>
                <a:schemeClr val="tx1"/>
              </a:solidFill>
              <a:effectLst/>
              <a:uLnTx/>
              <a:uFillTx/>
              <a:latin typeface="+mj-lt"/>
              <a:ea typeface="+mj-ea"/>
              <a:cs typeface="Calibri Light"/>
            </a:endParaRPr>
          </a:p>
        </p:txBody>
      </p:sp>
    </p:spTree>
    <p:extLst>
      <p:ext uri="{BB962C8B-B14F-4D97-AF65-F5344CB8AC3E}">
        <p14:creationId xmlns:p14="http://schemas.microsoft.com/office/powerpoint/2010/main" val="1935289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F80800-CE4F-DA45-BDDF-E5870B19611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76200"/>
            <a:ext cx="12192000" cy="6705600"/>
          </a:xfrm>
          <a:prstGeom prst="rect">
            <a:avLst/>
          </a:prstGeom>
        </p:spPr>
      </p:pic>
      <p:sp>
        <p:nvSpPr>
          <p:cNvPr id="2" name="TextBox 1">
            <a:extLst>
              <a:ext uri="{FF2B5EF4-FFF2-40B4-BE49-F238E27FC236}">
                <a16:creationId xmlns:a16="http://schemas.microsoft.com/office/drawing/2014/main" id="{CF39182A-6735-D949-8721-2C114D53AB6D}"/>
              </a:ext>
            </a:extLst>
          </p:cNvPr>
          <p:cNvSpPr txBox="1"/>
          <p:nvPr/>
        </p:nvSpPr>
        <p:spPr>
          <a:xfrm>
            <a:off x="982701" y="2109243"/>
            <a:ext cx="9074426" cy="3416320"/>
          </a:xfrm>
          <a:prstGeom prst="rect">
            <a:avLst/>
          </a:prstGeom>
          <a:noFill/>
        </p:spPr>
        <p:txBody>
          <a:bodyPr wrap="square" rtlCol="0">
            <a:spAutoFit/>
          </a:bodyPr>
          <a:lstStyle/>
          <a:p>
            <a:r>
              <a:rPr lang="en-US" b="1" dirty="0"/>
              <a:t>IV.C.6. </a:t>
            </a:r>
            <a:r>
              <a:rPr lang="en-US" dirty="0"/>
              <a:t>The institution or the governing board publishes the board bylaws and policies specifying the board’s size, duties, responsibilities, structure, and operating procedures. </a:t>
            </a:r>
          </a:p>
          <a:p>
            <a:br>
              <a:rPr lang="en-US" dirty="0"/>
            </a:br>
            <a:r>
              <a:rPr lang="en-US" b="1" dirty="0"/>
              <a:t>POSSIBLE SOURCES OF EVIDENCE: </a:t>
            </a:r>
            <a:r>
              <a:rPr lang="en-US" dirty="0"/>
              <a:t>Board policy or bylaws that define the elements contained in this Standard; Location where policies and bylaws are made available to the public; And/or other documents that demonstrate the institution is aligned with this Standard. </a:t>
            </a:r>
          </a:p>
          <a:p>
            <a:br>
              <a:rPr lang="en-US" dirty="0"/>
            </a:br>
            <a:r>
              <a:rPr lang="en-US" b="1" dirty="0"/>
              <a:t>REVIEW CRITERIA:</a:t>
            </a:r>
            <a:r>
              <a:rPr lang="en-US" dirty="0"/>
              <a:t> </a:t>
            </a:r>
          </a:p>
          <a:p>
            <a:r>
              <a:rPr lang="en-US" dirty="0"/>
              <a:t>• Board bylaws and policies regarding the governing board’s specifications are readily available in print and/or online. </a:t>
            </a:r>
          </a:p>
          <a:p>
            <a:br>
              <a:rPr lang="en-US" dirty="0"/>
            </a:br>
            <a:endParaRPr lang="en-US" dirty="0"/>
          </a:p>
        </p:txBody>
      </p:sp>
      <p:sp>
        <p:nvSpPr>
          <p:cNvPr id="4" name="Title 1">
            <a:extLst>
              <a:ext uri="{FF2B5EF4-FFF2-40B4-BE49-F238E27FC236}">
                <a16:creationId xmlns:a16="http://schemas.microsoft.com/office/drawing/2014/main" id="{4D3EE753-9BE2-4278-939F-914A734BC31E}"/>
              </a:ext>
            </a:extLst>
          </p:cNvPr>
          <p:cNvSpPr txBox="1">
            <a:spLocks noGrp="1"/>
          </p:cNvSpPr>
          <p:nvPr>
            <p:ph type="title" idx="4294967295"/>
          </p:nvPr>
        </p:nvSpPr>
        <p:spPr>
          <a:xfrm>
            <a:off x="1119226" y="380391"/>
            <a:ext cx="8499001" cy="1186891"/>
          </a:xfrm>
          <a:prstGeom prst="rect">
            <a:avLst/>
          </a:prstGeom>
          <a:solidFill>
            <a:srgbClr val="74000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6000" b="1" i="0" u="none" strike="noStrike" kern="1200" cap="none" spc="0" normalizeH="0" baseline="0" noProof="0" dirty="0">
                <a:ln>
                  <a:noFill/>
                </a:ln>
                <a:solidFill>
                  <a:schemeClr val="bg1"/>
                </a:solidFill>
                <a:effectLst/>
                <a:uLnTx/>
                <a:uFillTx/>
                <a:latin typeface="+mj-lt"/>
                <a:ea typeface="+mj-lt"/>
                <a:cs typeface="+mj-lt"/>
              </a:rPr>
            </a:br>
            <a:r>
              <a:rPr kumimoji="0" lang="en-US" sz="6000" b="1" i="0" u="none" strike="noStrike" kern="1200" cap="none" spc="0" normalizeH="0" baseline="0" noProof="0" dirty="0">
                <a:ln>
                  <a:noFill/>
                </a:ln>
                <a:solidFill>
                  <a:schemeClr val="bg1"/>
                </a:solidFill>
                <a:effectLst/>
                <a:uLnTx/>
                <a:uFillTx/>
                <a:latin typeface="+mj-lt"/>
                <a:ea typeface="+mj-lt"/>
                <a:cs typeface="+mj-lt"/>
              </a:rPr>
              <a:t>ACCJC Standard IV.C</a:t>
            </a:r>
            <a:endParaRPr kumimoji="0" lang="en-US" sz="6000" b="0" i="0" u="none" strike="noStrike" kern="1200" cap="none" spc="0" normalizeH="0" baseline="0" noProof="0" dirty="0">
              <a:ln>
                <a:noFill/>
              </a:ln>
              <a:solidFill>
                <a:schemeClr val="tx1"/>
              </a:solidFill>
              <a:effectLst/>
              <a:uLnTx/>
              <a:uFillTx/>
              <a:latin typeface="+mj-lt"/>
              <a:ea typeface="+mj-ea"/>
              <a:cs typeface="Calibri Light"/>
            </a:endParaRPr>
          </a:p>
        </p:txBody>
      </p:sp>
    </p:spTree>
    <p:extLst>
      <p:ext uri="{BB962C8B-B14F-4D97-AF65-F5344CB8AC3E}">
        <p14:creationId xmlns:p14="http://schemas.microsoft.com/office/powerpoint/2010/main" val="2031338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F80800-CE4F-DA45-BDDF-E5870B19611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76200"/>
            <a:ext cx="12192000" cy="6705600"/>
          </a:xfrm>
          <a:prstGeom prst="rect">
            <a:avLst/>
          </a:prstGeom>
        </p:spPr>
      </p:pic>
      <p:sp>
        <p:nvSpPr>
          <p:cNvPr id="2" name="TextBox 1">
            <a:extLst>
              <a:ext uri="{FF2B5EF4-FFF2-40B4-BE49-F238E27FC236}">
                <a16:creationId xmlns:a16="http://schemas.microsoft.com/office/drawing/2014/main" id="{49263D31-F8A4-F748-9DA0-6696C8A121A8}"/>
              </a:ext>
            </a:extLst>
          </p:cNvPr>
          <p:cNvSpPr txBox="1"/>
          <p:nvPr/>
        </p:nvSpPr>
        <p:spPr>
          <a:xfrm>
            <a:off x="983974" y="1963655"/>
            <a:ext cx="9153939" cy="3693319"/>
          </a:xfrm>
          <a:prstGeom prst="rect">
            <a:avLst/>
          </a:prstGeom>
          <a:noFill/>
        </p:spPr>
        <p:txBody>
          <a:bodyPr wrap="square" rtlCol="0">
            <a:spAutoFit/>
          </a:bodyPr>
          <a:lstStyle/>
          <a:p>
            <a:r>
              <a:rPr lang="en-US" b="1" dirty="0"/>
              <a:t>IV.C.7. </a:t>
            </a:r>
            <a:r>
              <a:rPr lang="en-US" dirty="0"/>
              <a:t>The governing board acts in a manner consistent with its policies and bylaws. The board regularly assesses its policies and bylaws for their effectiveness in fulfilling the college/district/system mission and revises them as necessary. </a:t>
            </a:r>
          </a:p>
          <a:p>
            <a:br>
              <a:rPr lang="en-US" dirty="0"/>
            </a:br>
            <a:r>
              <a:rPr lang="en-US" b="1" dirty="0"/>
              <a:t>POSSIBLE SOURCES OF EVIDENCE: </a:t>
            </a:r>
            <a:r>
              <a:rPr lang="en-US" dirty="0"/>
              <a:t>Policy or procedure for review of board policies; Timeline for regular review of board policies. This may be a multi-year timeline; And/or other documents that demonstrate the institution is aligned with this Standard. </a:t>
            </a:r>
          </a:p>
          <a:p>
            <a:br>
              <a:rPr lang="en-US" dirty="0"/>
            </a:br>
            <a:r>
              <a:rPr lang="en-US" b="1" dirty="0"/>
              <a:t>REVIEW CRITERIA: </a:t>
            </a:r>
          </a:p>
          <a:p>
            <a:r>
              <a:rPr lang="en-US" dirty="0"/>
              <a:t>• Governing board records (minutes, resolutions) indicate that its actions are consistent with its policies and bylaws. </a:t>
            </a:r>
          </a:p>
          <a:p>
            <a:r>
              <a:rPr lang="en-US" dirty="0"/>
              <a:t>• The governing board has a system for evaluating and revising its policies on a regular basis. </a:t>
            </a:r>
          </a:p>
          <a:p>
            <a:endParaRPr lang="en-US" dirty="0"/>
          </a:p>
        </p:txBody>
      </p:sp>
      <p:sp>
        <p:nvSpPr>
          <p:cNvPr id="4" name="Title 1">
            <a:extLst>
              <a:ext uri="{FF2B5EF4-FFF2-40B4-BE49-F238E27FC236}">
                <a16:creationId xmlns:a16="http://schemas.microsoft.com/office/drawing/2014/main" id="{4D3EE753-9BE2-4278-939F-914A734BC31E}"/>
              </a:ext>
            </a:extLst>
          </p:cNvPr>
          <p:cNvSpPr txBox="1">
            <a:spLocks noGrp="1"/>
          </p:cNvSpPr>
          <p:nvPr>
            <p:ph type="title" idx="4294967295"/>
          </p:nvPr>
        </p:nvSpPr>
        <p:spPr>
          <a:xfrm>
            <a:off x="1119226" y="380391"/>
            <a:ext cx="8499001" cy="1186891"/>
          </a:xfrm>
          <a:prstGeom prst="rect">
            <a:avLst/>
          </a:prstGeom>
          <a:solidFill>
            <a:srgbClr val="74000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6000" b="1" i="0" u="none" strike="noStrike" kern="1200" cap="none" spc="0" normalizeH="0" baseline="0" noProof="0" dirty="0">
                <a:ln>
                  <a:noFill/>
                </a:ln>
                <a:solidFill>
                  <a:schemeClr val="bg1"/>
                </a:solidFill>
                <a:effectLst/>
                <a:uLnTx/>
                <a:uFillTx/>
                <a:latin typeface="+mj-lt"/>
                <a:ea typeface="+mj-lt"/>
                <a:cs typeface="+mj-lt"/>
              </a:rPr>
            </a:br>
            <a:r>
              <a:rPr kumimoji="0" lang="en-US" sz="6000" b="1" i="0" u="none" strike="noStrike" kern="1200" cap="none" spc="0" normalizeH="0" baseline="0" noProof="0" dirty="0">
                <a:ln>
                  <a:noFill/>
                </a:ln>
                <a:solidFill>
                  <a:schemeClr val="bg1"/>
                </a:solidFill>
                <a:effectLst/>
                <a:uLnTx/>
                <a:uFillTx/>
                <a:latin typeface="+mj-lt"/>
                <a:ea typeface="+mj-lt"/>
                <a:cs typeface="+mj-lt"/>
              </a:rPr>
              <a:t>ACCJC Standard IV.C</a:t>
            </a:r>
            <a:endParaRPr kumimoji="0" lang="en-US" sz="6000" b="0" i="0" u="none" strike="noStrike" kern="1200" cap="none" spc="0" normalizeH="0" baseline="0" noProof="0" dirty="0">
              <a:ln>
                <a:noFill/>
              </a:ln>
              <a:solidFill>
                <a:schemeClr val="tx1"/>
              </a:solidFill>
              <a:effectLst/>
              <a:uLnTx/>
              <a:uFillTx/>
              <a:latin typeface="+mj-lt"/>
              <a:ea typeface="+mj-ea"/>
              <a:cs typeface="Calibri Light"/>
            </a:endParaRPr>
          </a:p>
        </p:txBody>
      </p:sp>
    </p:spTree>
    <p:extLst>
      <p:ext uri="{BB962C8B-B14F-4D97-AF65-F5344CB8AC3E}">
        <p14:creationId xmlns:p14="http://schemas.microsoft.com/office/powerpoint/2010/main" val="1270265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A3667D-1D32-C44F-A4A8-FF4F50193A1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76200"/>
            <a:ext cx="12192000" cy="6705600"/>
          </a:xfrm>
          <a:prstGeom prst="rect">
            <a:avLst/>
          </a:prstGeom>
        </p:spPr>
      </p:pic>
      <p:sp>
        <p:nvSpPr>
          <p:cNvPr id="2" name="TextBox 1">
            <a:extLst>
              <a:ext uri="{FF2B5EF4-FFF2-40B4-BE49-F238E27FC236}">
                <a16:creationId xmlns:a16="http://schemas.microsoft.com/office/drawing/2014/main" id="{7B278108-1D93-0843-BB66-F60EEFDFF605}"/>
              </a:ext>
            </a:extLst>
          </p:cNvPr>
          <p:cNvSpPr txBox="1"/>
          <p:nvPr/>
        </p:nvSpPr>
        <p:spPr>
          <a:xfrm>
            <a:off x="1119226" y="1871473"/>
            <a:ext cx="8984974" cy="3416320"/>
          </a:xfrm>
          <a:prstGeom prst="rect">
            <a:avLst/>
          </a:prstGeom>
          <a:noFill/>
        </p:spPr>
        <p:txBody>
          <a:bodyPr wrap="square" rtlCol="0">
            <a:spAutoFit/>
          </a:bodyPr>
          <a:lstStyle/>
          <a:p>
            <a:r>
              <a:rPr lang="en-US" b="1" dirty="0"/>
              <a:t>IV.C.8. </a:t>
            </a:r>
            <a:r>
              <a:rPr lang="en-US" dirty="0"/>
              <a:t>To ensure the institution is accomplishing its goals for student success, the governing board regularly reviews key indicators of student learning and achievement and institutional plans for improving academic quality. </a:t>
            </a:r>
          </a:p>
          <a:p>
            <a:br>
              <a:rPr lang="en-US" dirty="0"/>
            </a:br>
            <a:r>
              <a:rPr lang="en-US" b="1" dirty="0"/>
              <a:t>POSSIBLE SOURCES OF EVIDENCE: </a:t>
            </a:r>
            <a:r>
              <a:rPr lang="en-US" dirty="0"/>
              <a:t>Reports to the board on student performance data or on institutional plans; Minutes of board meetings when student performance data or institutional plans are discussed; And/or other documents that demonstrate the institution is aligned with this Standard. </a:t>
            </a:r>
          </a:p>
          <a:p>
            <a:br>
              <a:rPr lang="en-US" dirty="0"/>
            </a:br>
            <a:r>
              <a:rPr lang="en-US" b="1" dirty="0"/>
              <a:t>REVIEW CRITERIA: </a:t>
            </a:r>
          </a:p>
          <a:p>
            <a:r>
              <a:rPr lang="en-US" dirty="0"/>
              <a:t>• The governing board regularly reviews data on student performance. </a:t>
            </a:r>
          </a:p>
          <a:p>
            <a:endParaRPr lang="en-US" dirty="0"/>
          </a:p>
        </p:txBody>
      </p:sp>
      <p:sp>
        <p:nvSpPr>
          <p:cNvPr id="4" name="Title 1">
            <a:extLst>
              <a:ext uri="{FF2B5EF4-FFF2-40B4-BE49-F238E27FC236}">
                <a16:creationId xmlns:a16="http://schemas.microsoft.com/office/drawing/2014/main" id="{4D3EE753-9BE2-4278-939F-914A734BC31E}"/>
              </a:ext>
            </a:extLst>
          </p:cNvPr>
          <p:cNvSpPr txBox="1">
            <a:spLocks noGrp="1"/>
          </p:cNvSpPr>
          <p:nvPr>
            <p:ph type="title" idx="4294967295"/>
          </p:nvPr>
        </p:nvSpPr>
        <p:spPr>
          <a:xfrm>
            <a:off x="1119226" y="380391"/>
            <a:ext cx="8499001" cy="1186891"/>
          </a:xfrm>
          <a:prstGeom prst="rect">
            <a:avLst/>
          </a:prstGeom>
          <a:solidFill>
            <a:srgbClr val="74000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6000" b="1" i="0" u="none" strike="noStrike" kern="1200" cap="none" spc="0" normalizeH="0" baseline="0" noProof="0" dirty="0">
                <a:ln>
                  <a:noFill/>
                </a:ln>
                <a:solidFill>
                  <a:schemeClr val="bg1"/>
                </a:solidFill>
                <a:effectLst/>
                <a:uLnTx/>
                <a:uFillTx/>
                <a:latin typeface="+mj-lt"/>
                <a:ea typeface="+mj-lt"/>
                <a:cs typeface="+mj-lt"/>
              </a:rPr>
            </a:br>
            <a:r>
              <a:rPr kumimoji="0" lang="en-US" sz="6000" b="1" i="0" u="none" strike="noStrike" kern="1200" cap="none" spc="0" normalizeH="0" baseline="0" noProof="0" dirty="0">
                <a:ln>
                  <a:noFill/>
                </a:ln>
                <a:solidFill>
                  <a:schemeClr val="bg1"/>
                </a:solidFill>
                <a:effectLst/>
                <a:uLnTx/>
                <a:uFillTx/>
                <a:latin typeface="+mj-lt"/>
                <a:ea typeface="+mj-lt"/>
                <a:cs typeface="+mj-lt"/>
              </a:rPr>
              <a:t>ACCJC Standard IV.C</a:t>
            </a:r>
            <a:endParaRPr kumimoji="0" lang="en-US" sz="6000" b="0" i="0" u="none" strike="noStrike" kern="1200" cap="none" spc="0" normalizeH="0" baseline="0" noProof="0" dirty="0">
              <a:ln>
                <a:noFill/>
              </a:ln>
              <a:solidFill>
                <a:schemeClr val="tx1"/>
              </a:solidFill>
              <a:effectLst/>
              <a:uLnTx/>
              <a:uFillTx/>
              <a:latin typeface="+mj-lt"/>
              <a:ea typeface="+mj-ea"/>
              <a:cs typeface="Calibri Light"/>
            </a:endParaRPr>
          </a:p>
        </p:txBody>
      </p:sp>
    </p:spTree>
    <p:extLst>
      <p:ext uri="{BB962C8B-B14F-4D97-AF65-F5344CB8AC3E}">
        <p14:creationId xmlns:p14="http://schemas.microsoft.com/office/powerpoint/2010/main" val="2365247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t. SAC Accreditation Logo 2024: Weaving our story">
            <a:extLst>
              <a:ext uri="{FF2B5EF4-FFF2-40B4-BE49-F238E27FC236}">
                <a16:creationId xmlns:a16="http://schemas.microsoft.com/office/drawing/2014/main" id="{66F80800-CE4F-DA45-BDDF-E5870B19611A}"/>
              </a:ext>
            </a:extLst>
          </p:cNvPr>
          <p:cNvPicPr>
            <a:picLocks noChangeAspect="1"/>
          </p:cNvPicPr>
          <p:nvPr/>
        </p:nvPicPr>
        <p:blipFill>
          <a:blip r:embed="rId4"/>
          <a:stretch>
            <a:fillRect/>
          </a:stretch>
        </p:blipFill>
        <p:spPr>
          <a:xfrm>
            <a:off x="0" y="276017"/>
            <a:ext cx="12192000" cy="6705600"/>
          </a:xfrm>
          <a:prstGeom prst="rect">
            <a:avLst/>
          </a:prstGeom>
        </p:spPr>
      </p:pic>
      <p:sp>
        <p:nvSpPr>
          <p:cNvPr id="4" name="Text Placeholder 7"/>
          <p:cNvSpPr txBox="1">
            <a:spLocks noGrp="1"/>
          </p:cNvSpPr>
          <p:nvPr>
            <p:ph type="title" idx="4294967295"/>
          </p:nvPr>
        </p:nvSpPr>
        <p:spPr>
          <a:xfrm>
            <a:off x="1750186" y="1183430"/>
            <a:ext cx="4425696" cy="4982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8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75000"/>
                    <a:lumOff val="25000"/>
                  </a:schemeClr>
                </a:solidFill>
                <a:effectLst/>
                <a:uLnTx/>
                <a:uFillTx/>
                <a:latin typeface="+mn-lt"/>
                <a:ea typeface="+mn-ea"/>
                <a:cs typeface="+mn-cs"/>
              </a:rPr>
              <a:t>Introduction to the Video: Aida Cuenza-Uvas</a:t>
            </a:r>
          </a:p>
        </p:txBody>
      </p:sp>
      <p:pic>
        <p:nvPicPr>
          <p:cNvPr id="5" name="Weaving our Story.mp4" descr="Weaving our Story.mp4">
            <a:hlinkClick r:id="" action="ppaction://media"/>
            <a:extLst>
              <a:ext uri="{FF2B5EF4-FFF2-40B4-BE49-F238E27FC236}">
                <a16:creationId xmlns:a16="http://schemas.microsoft.com/office/drawing/2014/main" id="{1ABCCF95-092C-0A47-9431-CAC7D054858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7264" y="1599551"/>
            <a:ext cx="8439805" cy="4747391"/>
          </a:xfrm>
          <a:prstGeom prst="rect">
            <a:avLst/>
          </a:prstGeom>
        </p:spPr>
      </p:pic>
    </p:spTree>
    <p:extLst>
      <p:ext uri="{BB962C8B-B14F-4D97-AF65-F5344CB8AC3E}">
        <p14:creationId xmlns:p14="http://schemas.microsoft.com/office/powerpoint/2010/main" val="166947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F80800-CE4F-DA45-BDDF-E5870B19611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344557"/>
            <a:ext cx="12192000" cy="6705600"/>
          </a:xfrm>
          <a:prstGeom prst="rect">
            <a:avLst/>
          </a:prstGeom>
        </p:spPr>
      </p:pic>
      <p:sp>
        <p:nvSpPr>
          <p:cNvPr id="3" name="TextBox 2">
            <a:extLst>
              <a:ext uri="{FF2B5EF4-FFF2-40B4-BE49-F238E27FC236}">
                <a16:creationId xmlns:a16="http://schemas.microsoft.com/office/drawing/2014/main" id="{58CDBBF1-4C2D-744A-8469-E307151A3B2C}"/>
              </a:ext>
            </a:extLst>
          </p:cNvPr>
          <p:cNvSpPr txBox="1"/>
          <p:nvPr/>
        </p:nvSpPr>
        <p:spPr>
          <a:xfrm>
            <a:off x="1119226" y="1912447"/>
            <a:ext cx="9263269" cy="4247317"/>
          </a:xfrm>
          <a:prstGeom prst="rect">
            <a:avLst/>
          </a:prstGeom>
          <a:noFill/>
        </p:spPr>
        <p:txBody>
          <a:bodyPr wrap="square" rtlCol="0">
            <a:spAutoFit/>
          </a:bodyPr>
          <a:lstStyle/>
          <a:p>
            <a:r>
              <a:rPr lang="en-US" b="1" dirty="0"/>
              <a:t>IV.C.9. </a:t>
            </a:r>
            <a:r>
              <a:rPr lang="en-US" dirty="0"/>
              <a:t>The governing board has an ongoing training program for board development, including new member orientation. It has a mechanism for providing for continuity of board membership and staggered terms of office. </a:t>
            </a:r>
          </a:p>
          <a:p>
            <a:br>
              <a:rPr lang="en-US" dirty="0"/>
            </a:br>
            <a:r>
              <a:rPr lang="en-US" b="1" dirty="0"/>
              <a:t>POSSIBLE SOURCES OF EVIDENCE</a:t>
            </a:r>
            <a:r>
              <a:rPr lang="en-US" dirty="0"/>
              <a:t>: Policy or procedure for staggered terms of office; Agenda and/or presentations from new board member orientations; Schedule of ongoing training opportunities or topics for board members; Documentation of board member participation in offsite board development workshops or conferences; And/or other documents that demonstrate the institution is aligned with this Standard. </a:t>
            </a:r>
          </a:p>
          <a:p>
            <a:br>
              <a:rPr lang="en-US" dirty="0"/>
            </a:br>
            <a:r>
              <a:rPr lang="en-US" b="1" dirty="0"/>
              <a:t>REVIEW CRITERIA: </a:t>
            </a:r>
          </a:p>
          <a:p>
            <a:r>
              <a:rPr lang="en-US" dirty="0"/>
              <a:t>• The governing board has a program for development and orientation. </a:t>
            </a:r>
          </a:p>
          <a:p>
            <a:r>
              <a:rPr lang="en-US" dirty="0"/>
              <a:t>• The governing board has a formal, written method of providing for leadership continuity and staggered terms of office. </a:t>
            </a:r>
          </a:p>
          <a:p>
            <a:endParaRPr lang="en-US" dirty="0"/>
          </a:p>
        </p:txBody>
      </p:sp>
      <p:sp>
        <p:nvSpPr>
          <p:cNvPr id="4" name="Title 1">
            <a:extLst>
              <a:ext uri="{FF2B5EF4-FFF2-40B4-BE49-F238E27FC236}">
                <a16:creationId xmlns:a16="http://schemas.microsoft.com/office/drawing/2014/main" id="{4D3EE753-9BE2-4278-939F-914A734BC31E}"/>
              </a:ext>
            </a:extLst>
          </p:cNvPr>
          <p:cNvSpPr txBox="1">
            <a:spLocks noGrp="1"/>
          </p:cNvSpPr>
          <p:nvPr>
            <p:ph type="title" idx="4294967295"/>
          </p:nvPr>
        </p:nvSpPr>
        <p:spPr>
          <a:xfrm>
            <a:off x="1119226" y="380391"/>
            <a:ext cx="8499001" cy="1186891"/>
          </a:xfrm>
          <a:prstGeom prst="rect">
            <a:avLst/>
          </a:prstGeom>
          <a:solidFill>
            <a:srgbClr val="74000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6000" b="1" i="0" u="none" strike="noStrike" kern="1200" cap="none" spc="0" normalizeH="0" baseline="0" noProof="0" dirty="0">
                <a:ln>
                  <a:noFill/>
                </a:ln>
                <a:solidFill>
                  <a:schemeClr val="bg1"/>
                </a:solidFill>
                <a:effectLst/>
                <a:uLnTx/>
                <a:uFillTx/>
                <a:latin typeface="+mj-lt"/>
                <a:ea typeface="+mj-lt"/>
                <a:cs typeface="+mj-lt"/>
              </a:rPr>
            </a:br>
            <a:r>
              <a:rPr kumimoji="0" lang="en-US" sz="6000" b="1" i="0" u="none" strike="noStrike" kern="1200" cap="none" spc="0" normalizeH="0" baseline="0" noProof="0" dirty="0">
                <a:ln>
                  <a:noFill/>
                </a:ln>
                <a:solidFill>
                  <a:schemeClr val="bg1"/>
                </a:solidFill>
                <a:effectLst/>
                <a:uLnTx/>
                <a:uFillTx/>
                <a:latin typeface="+mj-lt"/>
                <a:ea typeface="+mj-lt"/>
                <a:cs typeface="+mj-lt"/>
              </a:rPr>
              <a:t>ACCJC Standard IV.C</a:t>
            </a:r>
            <a:endParaRPr kumimoji="0" lang="en-US" sz="6000" b="0" i="0" u="none" strike="noStrike" kern="1200" cap="none" spc="0" normalizeH="0" baseline="0" noProof="0" dirty="0">
              <a:ln>
                <a:noFill/>
              </a:ln>
              <a:solidFill>
                <a:schemeClr val="tx1"/>
              </a:solidFill>
              <a:effectLst/>
              <a:uLnTx/>
              <a:uFillTx/>
              <a:latin typeface="+mj-lt"/>
              <a:ea typeface="+mj-ea"/>
              <a:cs typeface="Calibri Light"/>
            </a:endParaRPr>
          </a:p>
        </p:txBody>
      </p:sp>
    </p:spTree>
    <p:extLst>
      <p:ext uri="{BB962C8B-B14F-4D97-AF65-F5344CB8AC3E}">
        <p14:creationId xmlns:p14="http://schemas.microsoft.com/office/powerpoint/2010/main" val="963070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F80800-CE4F-DA45-BDDF-E5870B19611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74983"/>
            <a:ext cx="12192000" cy="6705600"/>
          </a:xfrm>
          <a:prstGeom prst="rect">
            <a:avLst/>
          </a:prstGeom>
        </p:spPr>
      </p:pic>
      <p:sp>
        <p:nvSpPr>
          <p:cNvPr id="3" name="TextBox 2">
            <a:extLst>
              <a:ext uri="{FF2B5EF4-FFF2-40B4-BE49-F238E27FC236}">
                <a16:creationId xmlns:a16="http://schemas.microsoft.com/office/drawing/2014/main" id="{F53E92D2-8B82-8B48-845A-911749078B93}"/>
              </a:ext>
            </a:extLst>
          </p:cNvPr>
          <p:cNvSpPr txBox="1"/>
          <p:nvPr/>
        </p:nvSpPr>
        <p:spPr>
          <a:xfrm>
            <a:off x="853096" y="1786977"/>
            <a:ext cx="9422296" cy="4801314"/>
          </a:xfrm>
          <a:prstGeom prst="rect">
            <a:avLst/>
          </a:prstGeom>
          <a:noFill/>
        </p:spPr>
        <p:txBody>
          <a:bodyPr wrap="square" rtlCol="0">
            <a:spAutoFit/>
          </a:bodyPr>
          <a:lstStyle/>
          <a:p>
            <a:r>
              <a:rPr lang="en-US" b="1" dirty="0"/>
              <a:t>IV.C.10</a:t>
            </a:r>
            <a:r>
              <a:rPr lang="en-US" dirty="0"/>
              <a:t>.Board policies and/or bylaws clearly establish a process for board evaluation. The evaluation assesses the board’s effectiveness in promoting and sustaining academic quality and institutional effectiveness. The governing board regularly evaluates its practices and performance, including full participation in board training, and makes public the results. The results are used to improve board performance, academic quality, and institutional effectiveness. </a:t>
            </a:r>
          </a:p>
          <a:p>
            <a:br>
              <a:rPr lang="en-US" dirty="0"/>
            </a:br>
            <a:r>
              <a:rPr lang="en-US" b="1" dirty="0"/>
              <a:t>POSSIBLE SOURCES OF EVIDENCE: </a:t>
            </a:r>
            <a:r>
              <a:rPr lang="en-US" dirty="0"/>
              <a:t>Bylaws, policy, and/or procedures for conducting board evaluations; Completed board evaluations; Locations where the results of board evaluations are made public; Agenda/minutes that note discussions on the board evaluation; Subsequent evaluations that record improvements made as a result of prior evaluations; And/or other documents that demonstrate the institution is aligned with this Standard. </a:t>
            </a:r>
          </a:p>
          <a:p>
            <a:br>
              <a:rPr lang="en-US" dirty="0"/>
            </a:br>
            <a:r>
              <a:rPr lang="en-US" b="1" dirty="0"/>
              <a:t>REVIEW CRITERIA: </a:t>
            </a:r>
          </a:p>
          <a:p>
            <a:r>
              <a:rPr lang="en-US" dirty="0"/>
              <a:t>• The governing board has a self-evaluation process, as defined in its policies. </a:t>
            </a:r>
          </a:p>
          <a:p>
            <a:r>
              <a:rPr lang="en-US" dirty="0"/>
              <a:t>• The governing board uses the results from its self-evaluation to make improvements regarding its role, functioning, and effectiveness. </a:t>
            </a:r>
          </a:p>
          <a:p>
            <a:endParaRPr lang="en-US" dirty="0"/>
          </a:p>
        </p:txBody>
      </p:sp>
      <p:sp>
        <p:nvSpPr>
          <p:cNvPr id="4" name="Title 1">
            <a:extLst>
              <a:ext uri="{FF2B5EF4-FFF2-40B4-BE49-F238E27FC236}">
                <a16:creationId xmlns:a16="http://schemas.microsoft.com/office/drawing/2014/main" id="{4D3EE753-9BE2-4278-939F-914A734BC31E}"/>
              </a:ext>
            </a:extLst>
          </p:cNvPr>
          <p:cNvSpPr txBox="1">
            <a:spLocks noGrp="1"/>
          </p:cNvSpPr>
          <p:nvPr>
            <p:ph type="title" idx="4294967295"/>
          </p:nvPr>
        </p:nvSpPr>
        <p:spPr>
          <a:xfrm>
            <a:off x="1119226" y="380391"/>
            <a:ext cx="8499001" cy="1186891"/>
          </a:xfrm>
          <a:prstGeom prst="rect">
            <a:avLst/>
          </a:prstGeom>
          <a:solidFill>
            <a:srgbClr val="74000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6000" b="1" i="0" u="none" strike="noStrike" kern="1200" cap="none" spc="0" normalizeH="0" baseline="0" noProof="0" dirty="0">
                <a:ln>
                  <a:noFill/>
                </a:ln>
                <a:solidFill>
                  <a:schemeClr val="bg1"/>
                </a:solidFill>
                <a:effectLst/>
                <a:uLnTx/>
                <a:uFillTx/>
                <a:latin typeface="+mj-lt"/>
                <a:ea typeface="+mj-lt"/>
                <a:cs typeface="+mj-lt"/>
              </a:rPr>
            </a:br>
            <a:r>
              <a:rPr kumimoji="0" lang="en-US" sz="6000" b="1" i="0" u="none" strike="noStrike" kern="1200" cap="none" spc="0" normalizeH="0" baseline="0" noProof="0" dirty="0">
                <a:ln>
                  <a:noFill/>
                </a:ln>
                <a:solidFill>
                  <a:schemeClr val="bg1"/>
                </a:solidFill>
                <a:effectLst/>
                <a:uLnTx/>
                <a:uFillTx/>
                <a:latin typeface="+mj-lt"/>
                <a:ea typeface="+mj-lt"/>
                <a:cs typeface="+mj-lt"/>
              </a:rPr>
              <a:t>ACCJC Standard IV.C</a:t>
            </a:r>
            <a:endParaRPr kumimoji="0" lang="en-US" sz="6000" b="0" i="0" u="none" strike="noStrike" kern="1200" cap="none" spc="0" normalizeH="0" baseline="0" noProof="0" dirty="0">
              <a:ln>
                <a:noFill/>
              </a:ln>
              <a:solidFill>
                <a:schemeClr val="tx1"/>
              </a:solidFill>
              <a:effectLst/>
              <a:uLnTx/>
              <a:uFillTx/>
              <a:latin typeface="+mj-lt"/>
              <a:ea typeface="+mj-ea"/>
              <a:cs typeface="Calibri Light"/>
            </a:endParaRPr>
          </a:p>
        </p:txBody>
      </p:sp>
    </p:spTree>
    <p:extLst>
      <p:ext uri="{BB962C8B-B14F-4D97-AF65-F5344CB8AC3E}">
        <p14:creationId xmlns:p14="http://schemas.microsoft.com/office/powerpoint/2010/main" val="2044080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F80800-CE4F-DA45-BDDF-E5870B19611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74983"/>
            <a:ext cx="12192000" cy="6705600"/>
          </a:xfrm>
          <a:prstGeom prst="rect">
            <a:avLst/>
          </a:prstGeom>
        </p:spPr>
      </p:pic>
      <p:sp>
        <p:nvSpPr>
          <p:cNvPr id="2" name="TextBox 1">
            <a:extLst>
              <a:ext uri="{FF2B5EF4-FFF2-40B4-BE49-F238E27FC236}">
                <a16:creationId xmlns:a16="http://schemas.microsoft.com/office/drawing/2014/main" id="{9C56FD27-F7A4-7744-B36B-899F73533886}"/>
              </a:ext>
            </a:extLst>
          </p:cNvPr>
          <p:cNvSpPr txBox="1"/>
          <p:nvPr/>
        </p:nvSpPr>
        <p:spPr>
          <a:xfrm>
            <a:off x="838465" y="1461874"/>
            <a:ext cx="9885618" cy="5078313"/>
          </a:xfrm>
          <a:prstGeom prst="rect">
            <a:avLst/>
          </a:prstGeom>
          <a:noFill/>
        </p:spPr>
        <p:txBody>
          <a:bodyPr wrap="square" rtlCol="0">
            <a:spAutoFit/>
          </a:bodyPr>
          <a:lstStyle/>
          <a:p>
            <a:r>
              <a:rPr lang="en-US" b="1" dirty="0"/>
              <a:t>IV.C.11.</a:t>
            </a:r>
            <a:r>
              <a:rPr lang="en-US" dirty="0"/>
              <a:t>The governing board upholds a code of ethics and conflict of interest policy, and individual board members adhere to the code. The board has a clearly defined policy for dealing with behavior that violates its code and implements it when necessary. A majority of the board members have no employment, family, ownership, or other personal financial interest in the institution. Board member interests are disclosed and do not interfere with the impartiality of governing body members or outweigh the greater duty to secure and ensure the academic and fiscal integrity of the institution. </a:t>
            </a:r>
          </a:p>
          <a:p>
            <a:r>
              <a:rPr lang="en-US" dirty="0"/>
              <a:t>(ER 7) </a:t>
            </a:r>
          </a:p>
          <a:p>
            <a:br>
              <a:rPr lang="en-US" dirty="0"/>
            </a:br>
            <a:r>
              <a:rPr lang="en-US" b="1" dirty="0"/>
              <a:t>POSSIBLE SOURCES OF EVIDENCE: </a:t>
            </a:r>
            <a:r>
              <a:rPr lang="en-US" dirty="0"/>
              <a:t>Policy or procedure on board code of ethics and conflict of interest, with consequences for violations; Affidavits or conflict of interest agreements signed by individual board members; And/or other documents that demonstrate the institution is aligned with this Standard. </a:t>
            </a:r>
          </a:p>
          <a:p>
            <a:br>
              <a:rPr lang="en-US" dirty="0"/>
            </a:br>
            <a:r>
              <a:rPr lang="en-US" b="1" dirty="0"/>
              <a:t>REVIEW CRITERIA: </a:t>
            </a:r>
          </a:p>
          <a:p>
            <a:r>
              <a:rPr lang="en-US" dirty="0"/>
              <a:t>• When a conflict of interest is reported, the board demonstrates that it follows its conflict of interest policy. </a:t>
            </a:r>
          </a:p>
          <a:p>
            <a:r>
              <a:rPr lang="en-US" dirty="0"/>
              <a:t>• The governing board has a stated process for dealing with board behavior that is unethical. </a:t>
            </a:r>
          </a:p>
          <a:p>
            <a:r>
              <a:rPr lang="en-US" dirty="0"/>
              <a:t>• Less than half of the board members are owners of the institution. A majority of governing board members are non-owners of the institution. </a:t>
            </a:r>
          </a:p>
        </p:txBody>
      </p:sp>
      <p:sp>
        <p:nvSpPr>
          <p:cNvPr id="4" name="Title 1">
            <a:extLst>
              <a:ext uri="{FF2B5EF4-FFF2-40B4-BE49-F238E27FC236}">
                <a16:creationId xmlns:a16="http://schemas.microsoft.com/office/drawing/2014/main" id="{4D3EE753-9BE2-4278-939F-914A734BC31E}"/>
              </a:ext>
            </a:extLst>
          </p:cNvPr>
          <p:cNvSpPr txBox="1">
            <a:spLocks noGrp="1"/>
          </p:cNvSpPr>
          <p:nvPr>
            <p:ph type="title" idx="4294967295"/>
          </p:nvPr>
        </p:nvSpPr>
        <p:spPr>
          <a:xfrm>
            <a:off x="1119226" y="131674"/>
            <a:ext cx="8499001" cy="1186891"/>
          </a:xfrm>
          <a:prstGeom prst="rect">
            <a:avLst/>
          </a:prstGeom>
          <a:solidFill>
            <a:srgbClr val="74000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6000" b="1" i="0" u="none" strike="noStrike" kern="1200" cap="none" spc="0" normalizeH="0" baseline="0" noProof="0" dirty="0">
                <a:ln>
                  <a:noFill/>
                </a:ln>
                <a:solidFill>
                  <a:schemeClr val="bg1"/>
                </a:solidFill>
                <a:effectLst/>
                <a:uLnTx/>
                <a:uFillTx/>
                <a:latin typeface="+mj-lt"/>
                <a:ea typeface="+mj-lt"/>
                <a:cs typeface="+mj-lt"/>
              </a:rPr>
            </a:br>
            <a:r>
              <a:rPr kumimoji="0" lang="en-US" sz="6000" b="1" i="0" u="none" strike="noStrike" kern="1200" cap="none" spc="0" normalizeH="0" baseline="0" noProof="0" dirty="0">
                <a:ln>
                  <a:noFill/>
                </a:ln>
                <a:solidFill>
                  <a:schemeClr val="bg1"/>
                </a:solidFill>
                <a:effectLst/>
                <a:uLnTx/>
                <a:uFillTx/>
                <a:latin typeface="+mj-lt"/>
                <a:ea typeface="+mj-lt"/>
                <a:cs typeface="+mj-lt"/>
              </a:rPr>
              <a:t>ACCJC Standard IV.C</a:t>
            </a:r>
            <a:endParaRPr kumimoji="0" lang="en-US" sz="6000" b="0" i="0" u="none" strike="noStrike" kern="1200" cap="none" spc="0" normalizeH="0" baseline="0" noProof="0" dirty="0">
              <a:ln>
                <a:noFill/>
              </a:ln>
              <a:solidFill>
                <a:schemeClr val="tx1"/>
              </a:solidFill>
              <a:effectLst/>
              <a:uLnTx/>
              <a:uFillTx/>
              <a:latin typeface="+mj-lt"/>
              <a:ea typeface="+mj-ea"/>
              <a:cs typeface="Calibri Light"/>
            </a:endParaRPr>
          </a:p>
        </p:txBody>
      </p:sp>
    </p:spTree>
    <p:extLst>
      <p:ext uri="{BB962C8B-B14F-4D97-AF65-F5344CB8AC3E}">
        <p14:creationId xmlns:p14="http://schemas.microsoft.com/office/powerpoint/2010/main" val="3536400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F80800-CE4F-DA45-BDDF-E5870B19611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74983"/>
            <a:ext cx="12192000" cy="6705600"/>
          </a:xfrm>
          <a:prstGeom prst="rect">
            <a:avLst/>
          </a:prstGeom>
        </p:spPr>
      </p:pic>
      <p:sp>
        <p:nvSpPr>
          <p:cNvPr id="2" name="TextBox 1">
            <a:extLst>
              <a:ext uri="{FF2B5EF4-FFF2-40B4-BE49-F238E27FC236}">
                <a16:creationId xmlns:a16="http://schemas.microsoft.com/office/drawing/2014/main" id="{FD345594-9229-DF47-9AAC-3C1A6E153069}"/>
              </a:ext>
            </a:extLst>
          </p:cNvPr>
          <p:cNvSpPr txBox="1"/>
          <p:nvPr/>
        </p:nvSpPr>
        <p:spPr>
          <a:xfrm>
            <a:off x="955509" y="1672690"/>
            <a:ext cx="9293086" cy="4801314"/>
          </a:xfrm>
          <a:prstGeom prst="rect">
            <a:avLst/>
          </a:prstGeom>
          <a:noFill/>
        </p:spPr>
        <p:txBody>
          <a:bodyPr wrap="square" rtlCol="0">
            <a:spAutoFit/>
          </a:bodyPr>
          <a:lstStyle/>
          <a:p>
            <a:r>
              <a:rPr lang="en-US" b="1" dirty="0"/>
              <a:t>IV.C.12.</a:t>
            </a:r>
            <a:r>
              <a:rPr lang="en-US" dirty="0"/>
              <a:t>The governing board delegates full responsibility and authority to the CEO to implement and administer board policies without board interference and holds the CEO accountable for the operation of the district/system or college, respectively. </a:t>
            </a:r>
          </a:p>
          <a:p>
            <a:br>
              <a:rPr lang="en-US" dirty="0"/>
            </a:br>
            <a:r>
              <a:rPr lang="en-US" b="1" dirty="0"/>
              <a:t>POSSIBLE SOURCES OF EVIDENCE: </a:t>
            </a:r>
            <a:r>
              <a:rPr lang="en-US" dirty="0"/>
              <a:t>Policy on board delegation of authority to the CEO; And/or other documents that demonstrate the institution is aligned with this Standard. </a:t>
            </a:r>
          </a:p>
          <a:p>
            <a:br>
              <a:rPr lang="en-US" dirty="0"/>
            </a:br>
            <a:r>
              <a:rPr lang="en-US" b="1" dirty="0"/>
              <a:t>REVIEW CRITERIA: </a:t>
            </a:r>
          </a:p>
          <a:p>
            <a:r>
              <a:rPr lang="en-US" dirty="0"/>
              <a:t>• Board delegation of administrative authority to the chief administrator is defined in policy or other board approved documents. </a:t>
            </a:r>
          </a:p>
          <a:p>
            <a:r>
              <a:rPr lang="en-US" dirty="0"/>
              <a:t>• Board delegation of administrative authority is clear to all parties. </a:t>
            </a:r>
          </a:p>
          <a:p>
            <a:r>
              <a:rPr lang="en-US" dirty="0"/>
              <a:t>• The governing board sets clear expectations for regular reports on institutional performance from the chief administrator. </a:t>
            </a:r>
          </a:p>
          <a:p>
            <a:r>
              <a:rPr lang="en-US" dirty="0"/>
              <a:t>• The board sets clear expectations for sufficient information on institutional performance to ensure that it can fulfill its responsibility for educational quality, legal matters, and financial integrity. </a:t>
            </a:r>
          </a:p>
          <a:p>
            <a:endParaRPr lang="en-US" dirty="0"/>
          </a:p>
        </p:txBody>
      </p:sp>
      <p:sp>
        <p:nvSpPr>
          <p:cNvPr id="4" name="Title 1">
            <a:extLst>
              <a:ext uri="{FF2B5EF4-FFF2-40B4-BE49-F238E27FC236}">
                <a16:creationId xmlns:a16="http://schemas.microsoft.com/office/drawing/2014/main" id="{4D3EE753-9BE2-4278-939F-914A734BC31E}"/>
              </a:ext>
            </a:extLst>
          </p:cNvPr>
          <p:cNvSpPr txBox="1">
            <a:spLocks noGrp="1"/>
          </p:cNvSpPr>
          <p:nvPr>
            <p:ph type="title" idx="4294967295"/>
          </p:nvPr>
        </p:nvSpPr>
        <p:spPr>
          <a:xfrm>
            <a:off x="1119226" y="380391"/>
            <a:ext cx="8499001" cy="1186891"/>
          </a:xfrm>
          <a:prstGeom prst="rect">
            <a:avLst/>
          </a:prstGeom>
          <a:solidFill>
            <a:srgbClr val="74000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6000" b="1" i="0" u="none" strike="noStrike" kern="1200" cap="none" spc="0" normalizeH="0" baseline="0" noProof="0" dirty="0">
                <a:ln>
                  <a:noFill/>
                </a:ln>
                <a:solidFill>
                  <a:schemeClr val="bg1"/>
                </a:solidFill>
                <a:effectLst/>
                <a:uLnTx/>
                <a:uFillTx/>
                <a:latin typeface="+mj-lt"/>
                <a:ea typeface="+mj-lt"/>
                <a:cs typeface="+mj-lt"/>
              </a:rPr>
            </a:br>
            <a:r>
              <a:rPr kumimoji="0" lang="en-US" sz="6000" b="1" i="0" u="none" strike="noStrike" kern="1200" cap="none" spc="0" normalizeH="0" baseline="0" noProof="0" dirty="0">
                <a:ln>
                  <a:noFill/>
                </a:ln>
                <a:solidFill>
                  <a:schemeClr val="bg1"/>
                </a:solidFill>
                <a:effectLst/>
                <a:uLnTx/>
                <a:uFillTx/>
                <a:latin typeface="+mj-lt"/>
                <a:ea typeface="+mj-lt"/>
                <a:cs typeface="+mj-lt"/>
              </a:rPr>
              <a:t>ACCJC Standard IV.C</a:t>
            </a:r>
            <a:endParaRPr kumimoji="0" lang="en-US" sz="6000" b="0" i="0" u="none" strike="noStrike" kern="1200" cap="none" spc="0" normalizeH="0" baseline="0" noProof="0" dirty="0">
              <a:ln>
                <a:noFill/>
              </a:ln>
              <a:solidFill>
                <a:schemeClr val="tx1"/>
              </a:solidFill>
              <a:effectLst/>
              <a:uLnTx/>
              <a:uFillTx/>
              <a:latin typeface="+mj-lt"/>
              <a:ea typeface="+mj-ea"/>
              <a:cs typeface="Calibri Light"/>
            </a:endParaRPr>
          </a:p>
        </p:txBody>
      </p:sp>
    </p:spTree>
    <p:extLst>
      <p:ext uri="{BB962C8B-B14F-4D97-AF65-F5344CB8AC3E}">
        <p14:creationId xmlns:p14="http://schemas.microsoft.com/office/powerpoint/2010/main" val="172055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t. SAC Accreditation Logo 2024: Weaving our story">
            <a:extLst>
              <a:ext uri="{FF2B5EF4-FFF2-40B4-BE49-F238E27FC236}">
                <a16:creationId xmlns:a16="http://schemas.microsoft.com/office/drawing/2014/main" id="{66F80800-CE4F-DA45-BDDF-E5870B19611A}"/>
              </a:ext>
            </a:extLst>
          </p:cNvPr>
          <p:cNvPicPr>
            <a:picLocks noChangeAspect="1"/>
          </p:cNvPicPr>
          <p:nvPr/>
        </p:nvPicPr>
        <p:blipFill>
          <a:blip r:embed="rId2"/>
          <a:stretch>
            <a:fillRect/>
          </a:stretch>
        </p:blipFill>
        <p:spPr>
          <a:xfrm>
            <a:off x="0" y="274983"/>
            <a:ext cx="12192000" cy="6705600"/>
          </a:xfrm>
          <a:prstGeom prst="rect">
            <a:avLst/>
          </a:prstGeom>
        </p:spPr>
      </p:pic>
      <p:sp>
        <p:nvSpPr>
          <p:cNvPr id="2" name="TextBox 1">
            <a:extLst>
              <a:ext uri="{FF2B5EF4-FFF2-40B4-BE49-F238E27FC236}">
                <a16:creationId xmlns:a16="http://schemas.microsoft.com/office/drawing/2014/main" id="{EFBA5095-46A4-8043-BD0C-69862A249982}"/>
              </a:ext>
            </a:extLst>
          </p:cNvPr>
          <p:cNvSpPr txBox="1"/>
          <p:nvPr/>
        </p:nvSpPr>
        <p:spPr>
          <a:xfrm>
            <a:off x="830766" y="1011328"/>
            <a:ext cx="9988416" cy="5632311"/>
          </a:xfrm>
          <a:prstGeom prst="rect">
            <a:avLst/>
          </a:prstGeom>
          <a:noFill/>
        </p:spPr>
        <p:txBody>
          <a:bodyPr wrap="square" rtlCol="0">
            <a:spAutoFit/>
          </a:bodyPr>
          <a:lstStyle/>
          <a:p>
            <a:r>
              <a:rPr lang="en-US" b="1" dirty="0"/>
              <a:t>IV.C.13.</a:t>
            </a:r>
            <a:r>
              <a:rPr lang="en-US" dirty="0"/>
              <a:t>The governing board is informed about the Eligibility Requirements, the Accreditation Standards, Commission policies, accreditation processes, and the college’s accredited status, and supports through policy the college’s efforts to improve and excel. The board participates in evaluation of governing board roles and functions in the accreditation process. </a:t>
            </a:r>
          </a:p>
          <a:p>
            <a:br>
              <a:rPr lang="en-US" dirty="0"/>
            </a:br>
            <a:r>
              <a:rPr lang="en-US" b="1" dirty="0"/>
              <a:t>POSSIBLE SOURCES OF EVIDENCE: </a:t>
            </a:r>
            <a:r>
              <a:rPr lang="en-US" dirty="0"/>
              <a:t>Reports to the board regarding accreditation; Minutes from board meetings when accreditation is discussed; Agenda or presentations from board trainings on accreditation; Documentation of board participation in institutional self-evaluation for accreditation, if any, such as rosters or minutes from committees; Board evaluations that include discussion of the board’s role in accreditation; And/or other documents that demonstrate the institution is aligned with this Standard. </a:t>
            </a:r>
          </a:p>
          <a:p>
            <a:br>
              <a:rPr lang="en-US" dirty="0"/>
            </a:br>
            <a:r>
              <a:rPr lang="en-US" b="1" dirty="0"/>
              <a:t>REVIEW CRITERIA: </a:t>
            </a:r>
          </a:p>
          <a:p>
            <a:r>
              <a:rPr lang="en-US" dirty="0"/>
              <a:t>• The governing board receives training about the accreditation process and Accreditation Standards, Eligibility Requirements, and Commission policies. </a:t>
            </a:r>
          </a:p>
          <a:p>
            <a:r>
              <a:rPr lang="en-US" dirty="0"/>
              <a:t>• The governing board participates appropriately in institutional self-evaluation and planning efforts. </a:t>
            </a:r>
          </a:p>
          <a:p>
            <a:r>
              <a:rPr lang="en-US" dirty="0"/>
              <a:t>• Governing board actions indicate a commitment to improvements planned as part of institutional self-evaluation and accreditation processes. </a:t>
            </a:r>
          </a:p>
          <a:p>
            <a:r>
              <a:rPr lang="en-US" dirty="0"/>
              <a:t>• The governing board is informed of institutional reports due to the Commission, and of Commission recommendations to the institution.</a:t>
            </a:r>
          </a:p>
        </p:txBody>
      </p:sp>
      <p:sp>
        <p:nvSpPr>
          <p:cNvPr id="4" name="Title 1">
            <a:extLst>
              <a:ext uri="{FF2B5EF4-FFF2-40B4-BE49-F238E27FC236}">
                <a16:creationId xmlns:a16="http://schemas.microsoft.com/office/drawing/2014/main" id="{4D3EE753-9BE2-4278-939F-914A734BC31E}"/>
              </a:ext>
            </a:extLst>
          </p:cNvPr>
          <p:cNvSpPr txBox="1">
            <a:spLocks noGrp="1"/>
          </p:cNvSpPr>
          <p:nvPr>
            <p:ph type="title" idx="4294967295"/>
          </p:nvPr>
        </p:nvSpPr>
        <p:spPr>
          <a:xfrm>
            <a:off x="994867" y="65838"/>
            <a:ext cx="8499001" cy="1024127"/>
          </a:xfrm>
          <a:prstGeom prst="rect">
            <a:avLst/>
          </a:prstGeom>
          <a:solidFill>
            <a:srgbClr val="74000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6000" b="1" i="0" u="none" strike="noStrike" kern="1200" cap="none" spc="0" normalizeH="0" baseline="0" noProof="0" dirty="0">
                <a:ln>
                  <a:noFill/>
                </a:ln>
                <a:solidFill>
                  <a:schemeClr val="bg1"/>
                </a:solidFill>
                <a:effectLst/>
                <a:uLnTx/>
                <a:uFillTx/>
                <a:latin typeface="+mj-lt"/>
                <a:ea typeface="+mj-lt"/>
                <a:cs typeface="+mj-lt"/>
              </a:rPr>
            </a:br>
            <a:r>
              <a:rPr kumimoji="0" lang="en-US" sz="6000" b="1" i="0" u="none" strike="noStrike" kern="1200" cap="none" spc="0" normalizeH="0" baseline="0" noProof="0" dirty="0">
                <a:ln>
                  <a:noFill/>
                </a:ln>
                <a:solidFill>
                  <a:schemeClr val="bg1"/>
                </a:solidFill>
                <a:effectLst/>
                <a:uLnTx/>
                <a:uFillTx/>
                <a:latin typeface="+mj-lt"/>
                <a:ea typeface="+mj-lt"/>
                <a:cs typeface="+mj-lt"/>
              </a:rPr>
              <a:t>ACCJC Standard IV.C</a:t>
            </a:r>
            <a:endParaRPr kumimoji="0" lang="en-US" sz="6000" b="0" i="0" u="none" strike="noStrike" kern="1200" cap="none" spc="0" normalizeH="0" baseline="0" noProof="0" dirty="0">
              <a:ln>
                <a:noFill/>
              </a:ln>
              <a:solidFill>
                <a:schemeClr val="tx1"/>
              </a:solidFill>
              <a:effectLst/>
              <a:uLnTx/>
              <a:uFillTx/>
              <a:latin typeface="+mj-lt"/>
              <a:ea typeface="+mj-ea"/>
              <a:cs typeface="Calibri Light"/>
            </a:endParaRPr>
          </a:p>
        </p:txBody>
      </p:sp>
    </p:spTree>
    <p:extLst>
      <p:ext uri="{BB962C8B-B14F-4D97-AF65-F5344CB8AC3E}">
        <p14:creationId xmlns:p14="http://schemas.microsoft.com/office/powerpoint/2010/main" val="3937732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F80800-CE4F-DA45-BDDF-E5870B19611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74983"/>
            <a:ext cx="12192000" cy="6705600"/>
          </a:xfrm>
          <a:prstGeom prst="rect">
            <a:avLst/>
          </a:prstGeom>
        </p:spPr>
      </p:pic>
      <p:sp>
        <p:nvSpPr>
          <p:cNvPr id="3" name="Content Placeholder 2">
            <a:extLst>
              <a:ext uri="{FF2B5EF4-FFF2-40B4-BE49-F238E27FC236}">
                <a16:creationId xmlns:a16="http://schemas.microsoft.com/office/drawing/2014/main" id="{328237CE-0BFB-43D7-8C51-58FDCDF7B13F}"/>
              </a:ext>
            </a:extLst>
          </p:cNvPr>
          <p:cNvSpPr txBox="1">
            <a:spLocks/>
          </p:cNvSpPr>
          <p:nvPr/>
        </p:nvSpPr>
        <p:spPr>
          <a:xfrm>
            <a:off x="1609335" y="1699620"/>
            <a:ext cx="10201606" cy="530102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cs typeface="Calibri"/>
              </a:rPr>
              <a:t>Email us!</a:t>
            </a:r>
            <a:endParaRPr lang="en-US" b="1" dirty="0"/>
          </a:p>
          <a:p>
            <a:r>
              <a:rPr lang="en-US" sz="1800" dirty="0">
                <a:ea typeface="+mn-lt"/>
                <a:cs typeface="+mn-lt"/>
              </a:rPr>
              <a:t>Barbara Mezaki and Allie Frickert, Faculty Accreditation Coordinators</a:t>
            </a:r>
            <a:endParaRPr lang="en-US" sz="1800" dirty="0">
              <a:cs typeface="Calibri"/>
            </a:endParaRPr>
          </a:p>
          <a:p>
            <a:r>
              <a:rPr lang="en-US" sz="1800" dirty="0">
                <a:cs typeface="Calibri"/>
                <a:hlinkClick r:id="rId3"/>
              </a:rPr>
              <a:t>Bmezaki@mtsac.edu</a:t>
            </a:r>
            <a:r>
              <a:rPr lang="en-US" sz="1800" dirty="0">
                <a:cs typeface="Calibri"/>
              </a:rPr>
              <a:t> AND </a:t>
            </a:r>
            <a:r>
              <a:rPr lang="en-US" sz="1800" dirty="0">
                <a:cs typeface="Calibri"/>
                <a:hlinkClick r:id="rId4"/>
              </a:rPr>
              <a:t>Africkert@mtsac.edu</a:t>
            </a:r>
            <a:endParaRPr lang="en-US" sz="1800" dirty="0">
              <a:cs typeface="Calibri"/>
            </a:endParaRPr>
          </a:p>
          <a:p>
            <a:endParaRPr lang="en-US" sz="2400" b="1" dirty="0">
              <a:cs typeface="Calibri"/>
            </a:endParaRPr>
          </a:p>
          <a:p>
            <a:r>
              <a:rPr lang="en-US" sz="2400" b="1" dirty="0">
                <a:cs typeface="Calibri"/>
              </a:rPr>
              <a:t>Office Hours!</a:t>
            </a:r>
            <a:endParaRPr lang="en-US" dirty="0">
              <a:cs typeface="Calibri"/>
            </a:endParaRPr>
          </a:p>
          <a:p>
            <a:r>
              <a:rPr lang="en-US" sz="2000" dirty="0">
                <a:cs typeface="Calibri"/>
              </a:rPr>
              <a:t>Office hours provide an opportunity to speak with the members of the Accreditation Core committee.</a:t>
            </a:r>
          </a:p>
          <a:p>
            <a:pPr lvl="1"/>
            <a:r>
              <a:rPr lang="en-US" sz="2000" b="1" dirty="0">
                <a:cs typeface="Calibri"/>
              </a:rPr>
              <a:t>Kelly Fowler (</a:t>
            </a:r>
            <a:r>
              <a:rPr lang="en-US" sz="2000" dirty="0">
                <a:cs typeface="Calibri"/>
              </a:rPr>
              <a:t>Mt. SAC ALO/VPI)</a:t>
            </a:r>
          </a:p>
          <a:p>
            <a:pPr marL="285750" lvl="1" indent="-285750">
              <a:buFont typeface="Arial"/>
              <a:buChar char="•"/>
            </a:pPr>
            <a:r>
              <a:rPr lang="en-US" sz="2000" dirty="0">
                <a:cs typeface="Calibri"/>
              </a:rPr>
              <a:t>First Friday of the month 8 am – 9 am</a:t>
            </a:r>
          </a:p>
          <a:p>
            <a:pPr lvl="1">
              <a:buClr>
                <a:srgbClr val="404040"/>
              </a:buClr>
            </a:pPr>
            <a:r>
              <a:rPr lang="en-US" sz="2000" b="1" dirty="0">
                <a:cs typeface="Calibri"/>
              </a:rPr>
              <a:t>Barbara and Allie</a:t>
            </a:r>
            <a:r>
              <a:rPr lang="en-US" sz="2000" dirty="0">
                <a:cs typeface="Calibri"/>
              </a:rPr>
              <a:t> (Faculty Coordinators)</a:t>
            </a:r>
          </a:p>
          <a:p>
            <a:pPr marL="285750" lvl="1" indent="-285750"/>
            <a:r>
              <a:rPr lang="en-US" sz="2000" dirty="0">
                <a:cs typeface="Calibri"/>
              </a:rPr>
              <a:t>Fridays from 1:00 – 2:00 pm on Zoom</a:t>
            </a:r>
          </a:p>
          <a:p>
            <a:pPr lvl="1"/>
            <a:r>
              <a:rPr lang="en-US" sz="2000" b="1" dirty="0">
                <a:cs typeface="Calibri"/>
              </a:rPr>
              <a:t>Patty </a:t>
            </a:r>
            <a:r>
              <a:rPr lang="en-US" sz="2000" b="1" dirty="0">
                <a:ea typeface="+mn-lt"/>
                <a:cs typeface="+mn-lt"/>
              </a:rPr>
              <a:t>Quiñones (</a:t>
            </a:r>
            <a:r>
              <a:rPr lang="en-US" sz="2000" dirty="0">
                <a:ea typeface="+mn-lt"/>
                <a:cs typeface="+mn-lt"/>
              </a:rPr>
              <a:t>Director of Research and Institutional Effectiveness ) will join the above Coordinator office hours periodically.</a:t>
            </a:r>
            <a:endParaRPr lang="en-US" sz="2000" dirty="0">
              <a:cs typeface="Calibri"/>
            </a:endParaRPr>
          </a:p>
          <a:p>
            <a:pPr marL="285750" indent="-285750">
              <a:buClr>
                <a:srgbClr val="404040"/>
              </a:buClr>
              <a:buFont typeface="Arial"/>
              <a:buChar char="•"/>
            </a:pPr>
            <a:endParaRPr lang="en-US" dirty="0">
              <a:cs typeface="Calibri"/>
            </a:endParaRPr>
          </a:p>
        </p:txBody>
      </p:sp>
      <p:sp>
        <p:nvSpPr>
          <p:cNvPr id="4" name="Title 1">
            <a:extLst>
              <a:ext uri="{FF2B5EF4-FFF2-40B4-BE49-F238E27FC236}">
                <a16:creationId xmlns:a16="http://schemas.microsoft.com/office/drawing/2014/main" id="{4D3EE753-9BE2-4278-939F-914A734BC31E}"/>
              </a:ext>
            </a:extLst>
          </p:cNvPr>
          <p:cNvSpPr txBox="1">
            <a:spLocks noGrp="1"/>
          </p:cNvSpPr>
          <p:nvPr>
            <p:ph type="title" idx="4294967295"/>
          </p:nvPr>
        </p:nvSpPr>
        <p:spPr>
          <a:xfrm>
            <a:off x="1147951" y="295040"/>
            <a:ext cx="8771460" cy="1012301"/>
          </a:xfrm>
          <a:prstGeom prst="rect">
            <a:avLst/>
          </a:prstGeom>
          <a:solidFill>
            <a:srgbClr val="740000"/>
          </a:solid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6000" b="1" i="0" u="none" strike="noStrike" kern="1200" cap="none" spc="0" normalizeH="0" baseline="0" noProof="0" dirty="0">
                <a:ln>
                  <a:noFill/>
                </a:ln>
                <a:solidFill>
                  <a:schemeClr val="bg1"/>
                </a:solidFill>
                <a:effectLst/>
                <a:uLnTx/>
                <a:uFillTx/>
                <a:latin typeface="+mj-lt"/>
                <a:ea typeface="+mj-lt"/>
                <a:cs typeface="+mj-lt"/>
              </a:rPr>
            </a:br>
            <a:r>
              <a:rPr kumimoji="0" lang="en-US" sz="6000" b="1" i="0" u="none" strike="noStrike" kern="1200" cap="none" spc="0" normalizeH="0" baseline="0" noProof="0" dirty="0">
                <a:ln>
                  <a:noFill/>
                </a:ln>
                <a:solidFill>
                  <a:schemeClr val="bg1"/>
                </a:solidFill>
                <a:effectLst/>
                <a:uLnTx/>
                <a:uFillTx/>
                <a:latin typeface="+mj-lt"/>
                <a:ea typeface="+mj-lt"/>
                <a:cs typeface="+mj-lt"/>
              </a:rPr>
              <a:t>Need More Information? </a:t>
            </a:r>
            <a:endParaRPr kumimoji="0" lang="en-US" sz="6000" b="0" i="0" u="none" strike="noStrike" kern="1200" cap="none" spc="0" normalizeH="0" baseline="0" noProof="0" dirty="0">
              <a:ln>
                <a:noFill/>
              </a:ln>
              <a:solidFill>
                <a:schemeClr val="tx1"/>
              </a:solidFill>
              <a:effectLst/>
              <a:uLnTx/>
              <a:uFillTx/>
              <a:latin typeface="+mj-lt"/>
              <a:ea typeface="+mj-ea"/>
              <a:cs typeface="Calibri Light"/>
            </a:endParaRPr>
          </a:p>
        </p:txBody>
      </p:sp>
    </p:spTree>
    <p:extLst>
      <p:ext uri="{BB962C8B-B14F-4D97-AF65-F5344CB8AC3E}">
        <p14:creationId xmlns:p14="http://schemas.microsoft.com/office/powerpoint/2010/main" val="30392979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t. SAC Accreditation Logo 2024: Weaving our story">
            <a:extLst>
              <a:ext uri="{FF2B5EF4-FFF2-40B4-BE49-F238E27FC236}">
                <a16:creationId xmlns:a16="http://schemas.microsoft.com/office/drawing/2014/main" id="{66F80800-CE4F-DA45-BDDF-E5870B19611A}"/>
              </a:ext>
            </a:extLst>
          </p:cNvPr>
          <p:cNvPicPr>
            <a:picLocks noChangeAspect="1"/>
          </p:cNvPicPr>
          <p:nvPr/>
        </p:nvPicPr>
        <p:blipFill>
          <a:blip r:embed="rId2"/>
          <a:stretch>
            <a:fillRect/>
          </a:stretch>
        </p:blipFill>
        <p:spPr>
          <a:xfrm>
            <a:off x="0" y="276017"/>
            <a:ext cx="12192000" cy="6705600"/>
          </a:xfrm>
          <a:prstGeom prst="rect">
            <a:avLst/>
          </a:prstGeom>
        </p:spPr>
      </p:pic>
      <p:sp>
        <p:nvSpPr>
          <p:cNvPr id="6" name="Title 1">
            <a:extLst>
              <a:ext uri="{FF2B5EF4-FFF2-40B4-BE49-F238E27FC236}">
                <a16:creationId xmlns:a16="http://schemas.microsoft.com/office/drawing/2014/main" id="{4D3EE753-9BE2-4278-939F-914A734BC31E}"/>
              </a:ext>
            </a:extLst>
          </p:cNvPr>
          <p:cNvSpPr txBox="1">
            <a:spLocks noGrp="1"/>
          </p:cNvSpPr>
          <p:nvPr>
            <p:ph type="title" idx="4294967295"/>
          </p:nvPr>
        </p:nvSpPr>
        <p:spPr>
          <a:xfrm>
            <a:off x="1038758" y="276017"/>
            <a:ext cx="8579469" cy="1197996"/>
          </a:xfrm>
          <a:prstGeom prst="rect">
            <a:avLst/>
          </a:prstGeom>
          <a:solidFill>
            <a:srgbClr val="74000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6000" b="1" i="0" u="none" strike="noStrike" kern="1200" cap="none" spc="0" normalizeH="0" baseline="0" noProof="0" dirty="0">
                <a:ln>
                  <a:noFill/>
                </a:ln>
                <a:solidFill>
                  <a:schemeClr val="bg1"/>
                </a:solidFill>
                <a:effectLst/>
                <a:uLnTx/>
                <a:uFillTx/>
                <a:latin typeface="+mj-lt"/>
                <a:ea typeface="+mj-lt"/>
                <a:cs typeface="+mj-lt"/>
              </a:rPr>
            </a:br>
            <a:r>
              <a:rPr kumimoji="0" lang="en-US" sz="6400" b="1" i="0" u="none" strike="noStrike" kern="1200" cap="none" spc="0" normalizeH="0" baseline="0" noProof="0" dirty="0">
                <a:ln>
                  <a:noFill/>
                </a:ln>
                <a:solidFill>
                  <a:schemeClr val="bg1"/>
                </a:solidFill>
                <a:effectLst/>
                <a:uLnTx/>
                <a:uFillTx/>
                <a:latin typeface="+mj-lt"/>
                <a:ea typeface="+mj-lt"/>
                <a:cs typeface="+mj-lt"/>
              </a:rPr>
              <a:t>Accreditation Core Team</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0" i="0" u="none" strike="noStrike" kern="1200" cap="none" spc="0" normalizeH="0" baseline="0" noProof="0" dirty="0">
              <a:ln>
                <a:noFill/>
              </a:ln>
              <a:solidFill>
                <a:schemeClr val="tx1"/>
              </a:solidFill>
              <a:effectLst/>
              <a:uLnTx/>
              <a:uFillTx/>
              <a:latin typeface="+mj-lt"/>
              <a:ea typeface="+mj-ea"/>
              <a:cs typeface="Calibri Light"/>
            </a:endParaRPr>
          </a:p>
        </p:txBody>
      </p:sp>
      <p:graphicFrame>
        <p:nvGraphicFramePr>
          <p:cNvPr id="8" name="Content Placeholder 4">
            <a:extLst>
              <a:ext uri="{FF2B5EF4-FFF2-40B4-BE49-F238E27FC236}">
                <a16:creationId xmlns:a16="http://schemas.microsoft.com/office/drawing/2014/main" id="{6C976959-E85F-471E-8289-4D89D0B87CB7}"/>
              </a:ext>
            </a:extLst>
          </p:cNvPr>
          <p:cNvGraphicFramePr>
            <a:graphicFrameLocks/>
          </p:cNvGraphicFramePr>
          <p:nvPr>
            <p:extLst>
              <p:ext uri="{D42A27DB-BD31-4B8C-83A1-F6EECF244321}">
                <p14:modId xmlns:p14="http://schemas.microsoft.com/office/powerpoint/2010/main" val="1790992622"/>
              </p:ext>
            </p:extLst>
          </p:nvPr>
        </p:nvGraphicFramePr>
        <p:xfrm>
          <a:off x="1294255" y="1813203"/>
          <a:ext cx="8323972" cy="4663440"/>
        </p:xfrm>
        <a:graphic>
          <a:graphicData uri="http://schemas.openxmlformats.org/drawingml/2006/table">
            <a:tbl>
              <a:tblPr firstRow="1" bandRow="1">
                <a:tableStyleId>{0E3FDE45-AF77-4B5C-9715-49D594BDF05E}</a:tableStyleId>
              </a:tblPr>
              <a:tblGrid>
                <a:gridCol w="4879782">
                  <a:extLst>
                    <a:ext uri="{9D8B030D-6E8A-4147-A177-3AD203B41FA5}">
                      <a16:colId xmlns:a16="http://schemas.microsoft.com/office/drawing/2014/main" val="3519560592"/>
                    </a:ext>
                  </a:extLst>
                </a:gridCol>
                <a:gridCol w="3444190">
                  <a:extLst>
                    <a:ext uri="{9D8B030D-6E8A-4147-A177-3AD203B41FA5}">
                      <a16:colId xmlns:a16="http://schemas.microsoft.com/office/drawing/2014/main" val="2196573621"/>
                    </a:ext>
                  </a:extLst>
                </a:gridCol>
              </a:tblGrid>
              <a:tr h="191424">
                <a:tc>
                  <a:txBody>
                    <a:bodyPr/>
                    <a:lstStyle/>
                    <a:p>
                      <a:pPr algn="l" rtl="0" fontAlgn="base"/>
                      <a:r>
                        <a:rPr lang="en-US" sz="2400" b="0" dirty="0">
                          <a:effectLst/>
                        </a:rPr>
                        <a:t>Accreditation Liaison Officer/ VP Instruction </a:t>
                      </a:r>
                      <a:endParaRPr lang="en-US" sz="2400" b="0" i="0" dirty="0">
                        <a:solidFill>
                          <a:srgbClr val="000000"/>
                        </a:solidFill>
                        <a:effectLst/>
                      </a:endParaRPr>
                    </a:p>
                  </a:txBody>
                  <a:tcPr/>
                </a:tc>
                <a:tc>
                  <a:txBody>
                    <a:bodyPr/>
                    <a:lstStyle/>
                    <a:p>
                      <a:pPr algn="l" rtl="0" fontAlgn="base"/>
                      <a:r>
                        <a:rPr lang="en-US" sz="2400" b="0">
                          <a:effectLst/>
                        </a:rPr>
                        <a:t>Kelly Fowler</a:t>
                      </a:r>
                      <a:endParaRPr lang="en-US" sz="2400" b="0" i="0">
                        <a:solidFill>
                          <a:srgbClr val="000000"/>
                        </a:solidFill>
                        <a:effectLst/>
                      </a:endParaRPr>
                    </a:p>
                  </a:txBody>
                  <a:tcPr/>
                </a:tc>
                <a:extLst>
                  <a:ext uri="{0D108BD9-81ED-4DB2-BD59-A6C34878D82A}">
                    <a16:rowId xmlns:a16="http://schemas.microsoft.com/office/drawing/2014/main" val="3132836448"/>
                  </a:ext>
                </a:extLst>
              </a:tr>
              <a:tr h="191424">
                <a:tc>
                  <a:txBody>
                    <a:bodyPr/>
                    <a:lstStyle/>
                    <a:p>
                      <a:pPr algn="l" rtl="0" fontAlgn="base"/>
                      <a:r>
                        <a:rPr lang="en-US" sz="2400" dirty="0">
                          <a:effectLst/>
                        </a:rPr>
                        <a:t>Faculty Accreditation Coordinator </a:t>
                      </a:r>
                    </a:p>
                  </a:txBody>
                  <a:tcPr>
                    <a:solidFill>
                      <a:srgbClr val="FABCBD">
                        <a:alpha val="20000"/>
                      </a:srgbClr>
                    </a:solidFill>
                  </a:tcPr>
                </a:tc>
                <a:tc>
                  <a:txBody>
                    <a:bodyPr/>
                    <a:lstStyle/>
                    <a:p>
                      <a:pPr algn="l" rtl="0" fontAlgn="base"/>
                      <a:r>
                        <a:rPr lang="en-US" sz="2400" dirty="0">
                          <a:effectLst/>
                        </a:rPr>
                        <a:t>Barbara Mezaki</a:t>
                      </a:r>
                      <a:endParaRPr lang="en-US" sz="2400" b="0" i="0" dirty="0">
                        <a:solidFill>
                          <a:srgbClr val="000000"/>
                        </a:solidFill>
                        <a:effectLst/>
                      </a:endParaRPr>
                    </a:p>
                  </a:txBody>
                  <a:tcPr>
                    <a:solidFill>
                      <a:srgbClr val="FABCBD">
                        <a:alpha val="20000"/>
                      </a:srgbClr>
                    </a:solidFill>
                  </a:tcPr>
                </a:tc>
                <a:extLst>
                  <a:ext uri="{0D108BD9-81ED-4DB2-BD59-A6C34878D82A}">
                    <a16:rowId xmlns:a16="http://schemas.microsoft.com/office/drawing/2014/main" val="855106215"/>
                  </a:ext>
                </a:extLst>
              </a:tr>
              <a:tr h="167497">
                <a:tc>
                  <a:txBody>
                    <a:bodyPr/>
                    <a:lstStyle/>
                    <a:p>
                      <a:pPr algn="l" rtl="0" fontAlgn="base"/>
                      <a:r>
                        <a:rPr lang="en-US" sz="2400">
                          <a:effectLst/>
                        </a:rPr>
                        <a:t>Faculty Accreditation Co-Coordinator </a:t>
                      </a:r>
                    </a:p>
                  </a:txBody>
                  <a:tcPr/>
                </a:tc>
                <a:tc>
                  <a:txBody>
                    <a:bodyPr/>
                    <a:lstStyle/>
                    <a:p>
                      <a:pPr algn="l" rtl="0" fontAlgn="base"/>
                      <a:r>
                        <a:rPr lang="en-US" sz="2400" dirty="0">
                          <a:effectLst/>
                        </a:rPr>
                        <a:t>Allie Frickert</a:t>
                      </a:r>
                      <a:endParaRPr lang="en-US" sz="2400" b="0" i="0" dirty="0">
                        <a:solidFill>
                          <a:srgbClr val="000000"/>
                        </a:solidFill>
                        <a:effectLst/>
                      </a:endParaRPr>
                    </a:p>
                  </a:txBody>
                  <a:tcPr/>
                </a:tc>
                <a:extLst>
                  <a:ext uri="{0D108BD9-81ED-4DB2-BD59-A6C34878D82A}">
                    <a16:rowId xmlns:a16="http://schemas.microsoft.com/office/drawing/2014/main" val="1013005415"/>
                  </a:ext>
                </a:extLst>
              </a:tr>
              <a:tr h="149552">
                <a:tc>
                  <a:txBody>
                    <a:bodyPr/>
                    <a:lstStyle/>
                    <a:p>
                      <a:pPr algn="l" rtl="0" fontAlgn="base"/>
                      <a:r>
                        <a:rPr lang="en-US" sz="2400" dirty="0">
                          <a:effectLst/>
                        </a:rPr>
                        <a:t>Director, Research and Institutional Effectiveness​</a:t>
                      </a:r>
                      <a:endParaRPr lang="en-US" sz="2400" b="0" i="0" dirty="0">
                        <a:solidFill>
                          <a:srgbClr val="000000"/>
                        </a:solidFill>
                        <a:effectLst/>
                      </a:endParaRPr>
                    </a:p>
                  </a:txBody>
                  <a:tcPr>
                    <a:solidFill>
                      <a:srgbClr val="FABCBD">
                        <a:alpha val="20000"/>
                      </a:srgbClr>
                    </a:solidFill>
                  </a:tcPr>
                </a:tc>
                <a:tc>
                  <a:txBody>
                    <a:bodyPr/>
                    <a:lstStyle/>
                    <a:p>
                      <a:pPr algn="l" rtl="0" fontAlgn="base"/>
                      <a:r>
                        <a:rPr lang="en-US" sz="2400" dirty="0">
                          <a:effectLst/>
                        </a:rPr>
                        <a:t>Patty Quinones</a:t>
                      </a:r>
                      <a:endParaRPr lang="en-US" sz="2400" b="0" i="0" dirty="0">
                        <a:solidFill>
                          <a:srgbClr val="000000"/>
                        </a:solidFill>
                        <a:effectLst/>
                      </a:endParaRPr>
                    </a:p>
                  </a:txBody>
                  <a:tcPr>
                    <a:solidFill>
                      <a:srgbClr val="FABCBD">
                        <a:alpha val="20000"/>
                      </a:srgbClr>
                    </a:solidFill>
                  </a:tcPr>
                </a:tc>
                <a:extLst>
                  <a:ext uri="{0D108BD9-81ED-4DB2-BD59-A6C34878D82A}">
                    <a16:rowId xmlns:a16="http://schemas.microsoft.com/office/drawing/2014/main" val="3415721276"/>
                  </a:ext>
                </a:extLst>
              </a:tr>
              <a:tr h="167497">
                <a:tc>
                  <a:txBody>
                    <a:bodyPr/>
                    <a:lstStyle/>
                    <a:p>
                      <a:pPr algn="l" rtl="0" fontAlgn="base"/>
                      <a:r>
                        <a:rPr lang="en-US" sz="2400">
                          <a:effectLst/>
                        </a:rPr>
                        <a:t>Director, Professional Organizational Development​</a:t>
                      </a:r>
                      <a:endParaRPr lang="en-US" sz="2400" b="0" i="0">
                        <a:solidFill>
                          <a:srgbClr val="000000"/>
                        </a:solidFill>
                        <a:effectLst/>
                      </a:endParaRPr>
                    </a:p>
                  </a:txBody>
                  <a:tcPr/>
                </a:tc>
                <a:tc>
                  <a:txBody>
                    <a:bodyPr/>
                    <a:lstStyle/>
                    <a:p>
                      <a:pPr algn="l" rtl="0" fontAlgn="base"/>
                      <a:r>
                        <a:rPr lang="en-US" sz="2400">
                          <a:effectLst/>
                        </a:rPr>
                        <a:t>Lianne Greenlee</a:t>
                      </a:r>
                      <a:endParaRPr lang="en-US" sz="2400" b="0" i="0">
                        <a:solidFill>
                          <a:srgbClr val="000000"/>
                        </a:solidFill>
                        <a:effectLst/>
                      </a:endParaRPr>
                    </a:p>
                  </a:txBody>
                  <a:tcPr/>
                </a:tc>
                <a:extLst>
                  <a:ext uri="{0D108BD9-81ED-4DB2-BD59-A6C34878D82A}">
                    <a16:rowId xmlns:a16="http://schemas.microsoft.com/office/drawing/2014/main" val="1711494932"/>
                  </a:ext>
                </a:extLst>
              </a:tr>
              <a:tr h="167497">
                <a:tc>
                  <a:txBody>
                    <a:bodyPr/>
                    <a:lstStyle/>
                    <a:p>
                      <a:pPr algn="l" rtl="0" fontAlgn="base"/>
                      <a:r>
                        <a:rPr lang="en-US" sz="2400" dirty="0">
                          <a:effectLst/>
                        </a:rPr>
                        <a:t>Executive Assistant to the VP Instruction</a:t>
                      </a:r>
                    </a:p>
                  </a:txBody>
                  <a:tcPr>
                    <a:solidFill>
                      <a:srgbClr val="FABCBD">
                        <a:alpha val="20000"/>
                      </a:srgbClr>
                    </a:solidFill>
                  </a:tcPr>
                </a:tc>
                <a:tc>
                  <a:txBody>
                    <a:bodyPr/>
                    <a:lstStyle/>
                    <a:p>
                      <a:pPr algn="l" rtl="0" fontAlgn="base"/>
                      <a:r>
                        <a:rPr lang="en-US" sz="2400" dirty="0">
                          <a:effectLst/>
                        </a:rPr>
                        <a:t>Laura Martinez</a:t>
                      </a:r>
                      <a:endParaRPr lang="en-US" sz="2400" b="0" i="0" dirty="0">
                        <a:solidFill>
                          <a:srgbClr val="000000"/>
                        </a:solidFill>
                        <a:effectLst/>
                      </a:endParaRPr>
                    </a:p>
                  </a:txBody>
                  <a:tcPr>
                    <a:solidFill>
                      <a:srgbClr val="FABCBD">
                        <a:alpha val="20000"/>
                      </a:srgbClr>
                    </a:solidFill>
                  </a:tcPr>
                </a:tc>
                <a:extLst>
                  <a:ext uri="{0D108BD9-81ED-4DB2-BD59-A6C34878D82A}">
                    <a16:rowId xmlns:a16="http://schemas.microsoft.com/office/drawing/2014/main" val="1365107419"/>
                  </a:ext>
                </a:extLst>
              </a:tr>
              <a:tr h="167497">
                <a:tc>
                  <a:txBody>
                    <a:bodyPr/>
                    <a:lstStyle/>
                    <a:p>
                      <a:pPr algn="l" rtl="0" fontAlgn="base"/>
                      <a:r>
                        <a:rPr lang="en-US" sz="2400">
                          <a:effectLst/>
                        </a:rPr>
                        <a:t>Associate Dean, Arts Division</a:t>
                      </a:r>
                      <a:endParaRPr lang="en-US" sz="2400" b="0" i="0">
                        <a:solidFill>
                          <a:srgbClr val="000000"/>
                        </a:solidFill>
                        <a:effectLst/>
                      </a:endParaRPr>
                    </a:p>
                  </a:txBody>
                  <a:tcPr/>
                </a:tc>
                <a:tc>
                  <a:txBody>
                    <a:bodyPr/>
                    <a:lstStyle/>
                    <a:p>
                      <a:pPr algn="l" rtl="0" fontAlgn="base"/>
                      <a:r>
                        <a:rPr lang="en-US" sz="2400" dirty="0">
                          <a:effectLst/>
                        </a:rPr>
                        <a:t>Michelle Sampat</a:t>
                      </a:r>
                      <a:endParaRPr lang="en-US" sz="2400" b="0" i="0" dirty="0">
                        <a:solidFill>
                          <a:srgbClr val="000000"/>
                        </a:solidFill>
                        <a:effectLst/>
                      </a:endParaRPr>
                    </a:p>
                  </a:txBody>
                  <a:tcPr/>
                </a:tc>
                <a:extLst>
                  <a:ext uri="{0D108BD9-81ED-4DB2-BD59-A6C34878D82A}">
                    <a16:rowId xmlns:a16="http://schemas.microsoft.com/office/drawing/2014/main" val="275336281"/>
                  </a:ext>
                </a:extLst>
              </a:tr>
            </a:tbl>
          </a:graphicData>
        </a:graphic>
      </p:graphicFrame>
    </p:spTree>
    <p:extLst>
      <p:ext uri="{BB962C8B-B14F-4D97-AF65-F5344CB8AC3E}">
        <p14:creationId xmlns:p14="http://schemas.microsoft.com/office/powerpoint/2010/main" val="2893545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t. SAC Accreditation Logo 2024: Weaving our story">
            <a:extLst>
              <a:ext uri="{FF2B5EF4-FFF2-40B4-BE49-F238E27FC236}">
                <a16:creationId xmlns:a16="http://schemas.microsoft.com/office/drawing/2014/main" id="{66F80800-CE4F-DA45-BDDF-E5870B19611A}"/>
              </a:ext>
            </a:extLst>
          </p:cNvPr>
          <p:cNvPicPr>
            <a:picLocks noChangeAspect="1"/>
          </p:cNvPicPr>
          <p:nvPr/>
        </p:nvPicPr>
        <p:blipFill>
          <a:blip r:embed="rId2"/>
          <a:stretch>
            <a:fillRect/>
          </a:stretch>
        </p:blipFill>
        <p:spPr>
          <a:xfrm>
            <a:off x="0" y="276017"/>
            <a:ext cx="12192000" cy="6705600"/>
          </a:xfrm>
          <a:prstGeom prst="rect">
            <a:avLst/>
          </a:prstGeom>
        </p:spPr>
      </p:pic>
      <p:sp>
        <p:nvSpPr>
          <p:cNvPr id="6" name="Title 1">
            <a:extLst>
              <a:ext uri="{FF2B5EF4-FFF2-40B4-BE49-F238E27FC236}">
                <a16:creationId xmlns:a16="http://schemas.microsoft.com/office/drawing/2014/main" id="{4D3EE753-9BE2-4278-939F-914A734BC31E}"/>
              </a:ext>
            </a:extLst>
          </p:cNvPr>
          <p:cNvSpPr txBox="1">
            <a:spLocks noGrp="1"/>
          </p:cNvSpPr>
          <p:nvPr>
            <p:ph type="title" idx="4294967295"/>
          </p:nvPr>
        </p:nvSpPr>
        <p:spPr>
          <a:xfrm>
            <a:off x="1294255" y="534010"/>
            <a:ext cx="8323972" cy="1260043"/>
          </a:xfrm>
          <a:prstGeom prst="rect">
            <a:avLst/>
          </a:prstGeom>
          <a:solidFill>
            <a:srgbClr val="74000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6000" b="1" i="0" u="none" strike="noStrike" kern="1200" cap="none" spc="0" normalizeH="0" baseline="0" noProof="0" dirty="0">
                <a:ln>
                  <a:noFill/>
                </a:ln>
                <a:solidFill>
                  <a:schemeClr val="bg1"/>
                </a:solidFill>
                <a:effectLst/>
                <a:uLnTx/>
                <a:uFillTx/>
                <a:latin typeface="+mj-lt"/>
                <a:ea typeface="+mj-lt"/>
                <a:cs typeface="+mj-lt"/>
              </a:rPr>
            </a:br>
            <a:r>
              <a:rPr kumimoji="0" lang="en-US" sz="6400" b="1" i="0" u="none" strike="noStrike" kern="1200" cap="none" spc="0" normalizeH="0" baseline="0" noProof="0" dirty="0">
                <a:ln>
                  <a:noFill/>
                </a:ln>
                <a:solidFill>
                  <a:schemeClr val="bg1"/>
                </a:solidFill>
                <a:effectLst/>
                <a:uLnTx/>
                <a:uFillTx/>
                <a:latin typeface="+mj-lt"/>
                <a:ea typeface="+mj-lt"/>
                <a:cs typeface="+mj-lt"/>
              </a:rPr>
              <a:t>The Old Story…</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0" i="0" u="none" strike="noStrike" kern="1200" cap="none" spc="0" normalizeH="0" baseline="0" noProof="0" dirty="0">
              <a:ln>
                <a:noFill/>
              </a:ln>
              <a:solidFill>
                <a:schemeClr val="tx1"/>
              </a:solidFill>
              <a:effectLst/>
              <a:uLnTx/>
              <a:uFillTx/>
              <a:latin typeface="+mj-lt"/>
              <a:ea typeface="+mj-ea"/>
              <a:cs typeface="Calibri Light"/>
            </a:endParaRPr>
          </a:p>
        </p:txBody>
      </p:sp>
      <p:sp>
        <p:nvSpPr>
          <p:cNvPr id="8" name="Content Placeholder 2">
            <a:extLst>
              <a:ext uri="{FF2B5EF4-FFF2-40B4-BE49-F238E27FC236}">
                <a16:creationId xmlns:a16="http://schemas.microsoft.com/office/drawing/2014/main" id="{10BC8696-8FE2-8847-8B29-1EC0060346A5}"/>
              </a:ext>
            </a:extLst>
          </p:cNvPr>
          <p:cNvSpPr txBox="1">
            <a:spLocks/>
          </p:cNvSpPr>
          <p:nvPr/>
        </p:nvSpPr>
        <p:spPr>
          <a:xfrm>
            <a:off x="1423416" y="2133309"/>
            <a:ext cx="10076688" cy="486659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cs typeface="Calibri"/>
              </a:rPr>
              <a:t>What the ACCJC Accreditation Process was...</a:t>
            </a:r>
            <a:endParaRPr lang="en-US" sz="2000" b="1"/>
          </a:p>
          <a:p>
            <a:endParaRPr lang="en-US" b="1">
              <a:cs typeface="Calibri"/>
            </a:endParaRPr>
          </a:p>
          <a:p>
            <a:pPr marL="285750" lvl="1" indent="-285750">
              <a:buClr>
                <a:srgbClr val="404040"/>
              </a:buClr>
              <a:buFont typeface="Arial,Sans-Serif"/>
              <a:buChar char="•"/>
            </a:pPr>
            <a:r>
              <a:rPr lang="en-US" sz="2000">
                <a:ea typeface="+mn-lt"/>
                <a:cs typeface="+mn-lt"/>
              </a:rPr>
              <a:t>Lengthy -- many meetings over two years.</a:t>
            </a:r>
          </a:p>
          <a:p>
            <a:pPr marL="285750" lvl="1" indent="-285750">
              <a:buClr>
                <a:srgbClr val="404040"/>
              </a:buClr>
              <a:buFont typeface="Arial"/>
              <a:buChar char="•"/>
            </a:pPr>
            <a:r>
              <a:rPr lang="en-US" sz="2000">
                <a:ea typeface="+mn-lt"/>
                <a:cs typeface="+mn-lt"/>
              </a:rPr>
              <a:t>Big campus-wide writing teams.</a:t>
            </a:r>
            <a:endParaRPr lang="en-US" sz="2000">
              <a:cs typeface="Calibri"/>
            </a:endParaRPr>
          </a:p>
          <a:p>
            <a:pPr marL="285750" lvl="1" indent="-285750">
              <a:buClr>
                <a:srgbClr val="404040"/>
              </a:buClr>
              <a:buFont typeface="Arial"/>
              <a:buChar char="•"/>
            </a:pPr>
            <a:r>
              <a:rPr lang="en-US" sz="2000">
                <a:cs typeface="Calibri"/>
              </a:rPr>
              <a:t>Long, repetitive ISER </a:t>
            </a:r>
            <a:r>
              <a:rPr lang="en-US" sz="2000">
                <a:ea typeface="+mn-lt"/>
                <a:cs typeface="+mn-lt"/>
              </a:rPr>
              <a:t>(Institutional Self-Evaluation Report)</a:t>
            </a:r>
            <a:r>
              <a:rPr lang="en-US" sz="2000">
                <a:cs typeface="Calibri"/>
              </a:rPr>
              <a:t>, 500-600 pages (!)</a:t>
            </a:r>
          </a:p>
          <a:p>
            <a:pPr marL="285750" lvl="1" indent="-285750">
              <a:buClr>
                <a:srgbClr val="404040"/>
              </a:buClr>
              <a:buFont typeface="Arial"/>
              <a:buChar char="•"/>
            </a:pPr>
            <a:r>
              <a:rPr lang="en-US" sz="2000">
                <a:cs typeface="Calibri"/>
              </a:rPr>
              <a:t>Inclusion of ALL possible evidence relating to the standards.</a:t>
            </a:r>
          </a:p>
          <a:p>
            <a:pPr marL="285750" lvl="1" indent="-285750">
              <a:buClr>
                <a:srgbClr val="404040"/>
              </a:buClr>
              <a:buFont typeface="Arial"/>
              <a:buChar char="•"/>
            </a:pPr>
            <a:r>
              <a:rPr lang="en-US" sz="2000">
                <a:ea typeface="+mn-lt"/>
                <a:cs typeface="+mn-lt"/>
              </a:rPr>
              <a:t>A weeklong site visit from the site team.</a:t>
            </a:r>
          </a:p>
          <a:p>
            <a:pPr marL="285750" indent="-285750">
              <a:buClr>
                <a:srgbClr val="404040"/>
              </a:buClr>
              <a:buFont typeface="Arial,Sans-Serif"/>
              <a:buChar char="•"/>
            </a:pPr>
            <a:r>
              <a:rPr lang="en-US" sz="2000">
                <a:ea typeface="+mn-lt"/>
                <a:cs typeface="+mn-lt"/>
              </a:rPr>
              <a:t>High pressure, stressful situation with visiting team.</a:t>
            </a:r>
          </a:p>
          <a:p>
            <a:pPr marL="342900" lvl="3" indent="-342900">
              <a:buClr>
                <a:srgbClr val="404040"/>
              </a:buClr>
              <a:buFont typeface="Arial"/>
              <a:buChar char="•"/>
            </a:pPr>
            <a:r>
              <a:rPr lang="en-US" sz="2000">
                <a:ea typeface="+mn-lt"/>
                <a:cs typeface="+mn-lt"/>
              </a:rPr>
              <a:t>Visiting team could request information to clarify any gaps.</a:t>
            </a:r>
          </a:p>
          <a:p>
            <a:pPr marL="285750" indent="-285750">
              <a:buClr>
                <a:srgbClr val="404040"/>
              </a:buClr>
              <a:buFont typeface="Arial,Sans-Serif"/>
              <a:buChar char="•"/>
            </a:pPr>
            <a:r>
              <a:rPr lang="en-US" sz="2000">
                <a:ea typeface="+mn-lt"/>
                <a:cs typeface="+mn-lt"/>
              </a:rPr>
              <a:t>Deficit-minded approach (visiting team looking for "mistakes")</a:t>
            </a:r>
          </a:p>
          <a:p>
            <a:pPr marL="285750" lvl="2" indent="-285750">
              <a:buClr>
                <a:srgbClr val="404040"/>
              </a:buClr>
              <a:buFont typeface="Arial,Sans-Serif"/>
              <a:buChar char="•"/>
            </a:pPr>
            <a:endParaRPr lang="en-US" sz="1800">
              <a:ea typeface="+mn-lt"/>
              <a:cs typeface="+mn-lt"/>
            </a:endParaRPr>
          </a:p>
          <a:p>
            <a:pPr marL="285750" lvl="1" indent="-285750">
              <a:buClr>
                <a:srgbClr val="404040"/>
              </a:buClr>
              <a:buFont typeface="Arial"/>
              <a:buChar char="•"/>
            </a:pPr>
            <a:endParaRPr lang="en-US">
              <a:cs typeface="Calibri"/>
            </a:endParaRPr>
          </a:p>
          <a:p>
            <a:endParaRPr lang="en-US" b="1">
              <a:cs typeface="Calibri"/>
            </a:endParaRPr>
          </a:p>
          <a:p>
            <a:endParaRPr lang="en-US">
              <a:cs typeface="Calibri"/>
            </a:endParaRPr>
          </a:p>
          <a:p>
            <a:pPr lvl="3"/>
            <a:endParaRPr lang="en-US">
              <a:cs typeface="Calibri"/>
            </a:endParaRPr>
          </a:p>
          <a:p>
            <a:pPr marL="285750" lvl="3" indent="-285750"/>
            <a:endParaRPr lang="en-US" dirty="0">
              <a:cs typeface="Calibri"/>
            </a:endParaRPr>
          </a:p>
        </p:txBody>
      </p:sp>
    </p:spTree>
    <p:extLst>
      <p:ext uri="{BB962C8B-B14F-4D97-AF65-F5344CB8AC3E}">
        <p14:creationId xmlns:p14="http://schemas.microsoft.com/office/powerpoint/2010/main" val="3562493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t. SAC Accreditation Logo 2024: Weaving our story">
            <a:extLst>
              <a:ext uri="{FF2B5EF4-FFF2-40B4-BE49-F238E27FC236}">
                <a16:creationId xmlns:a16="http://schemas.microsoft.com/office/drawing/2014/main" id="{66F80800-CE4F-DA45-BDDF-E5870B19611A}"/>
              </a:ext>
            </a:extLst>
          </p:cNvPr>
          <p:cNvPicPr>
            <a:picLocks noChangeAspect="1"/>
          </p:cNvPicPr>
          <p:nvPr/>
        </p:nvPicPr>
        <p:blipFill>
          <a:blip r:embed="rId2"/>
          <a:stretch>
            <a:fillRect/>
          </a:stretch>
        </p:blipFill>
        <p:spPr>
          <a:xfrm>
            <a:off x="0" y="276017"/>
            <a:ext cx="12192000" cy="6705600"/>
          </a:xfrm>
          <a:prstGeom prst="rect">
            <a:avLst/>
          </a:prstGeom>
        </p:spPr>
      </p:pic>
      <p:sp>
        <p:nvSpPr>
          <p:cNvPr id="6" name="Title 1">
            <a:extLst>
              <a:ext uri="{FF2B5EF4-FFF2-40B4-BE49-F238E27FC236}">
                <a16:creationId xmlns:a16="http://schemas.microsoft.com/office/drawing/2014/main" id="{4D3EE753-9BE2-4278-939F-914A734BC31E}"/>
              </a:ext>
            </a:extLst>
          </p:cNvPr>
          <p:cNvSpPr txBox="1">
            <a:spLocks noGrp="1"/>
          </p:cNvSpPr>
          <p:nvPr>
            <p:ph type="title" idx="4294967295"/>
          </p:nvPr>
        </p:nvSpPr>
        <p:spPr>
          <a:xfrm>
            <a:off x="950976" y="276017"/>
            <a:ext cx="8667251" cy="1206052"/>
          </a:xfrm>
          <a:prstGeom prst="rect">
            <a:avLst/>
          </a:prstGeom>
          <a:solidFill>
            <a:srgbClr val="74000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6000" b="1" i="0" u="none" strike="noStrike" kern="1200" cap="none" spc="0" normalizeH="0" baseline="0" noProof="0" dirty="0">
                <a:ln>
                  <a:noFill/>
                </a:ln>
                <a:solidFill>
                  <a:schemeClr val="bg1"/>
                </a:solidFill>
                <a:effectLst/>
                <a:uLnTx/>
                <a:uFillTx/>
                <a:latin typeface="+mj-lt"/>
                <a:ea typeface="+mj-lt"/>
                <a:cs typeface="+mj-lt"/>
              </a:rPr>
            </a:br>
            <a:r>
              <a:rPr kumimoji="0" lang="en-US" sz="6000" b="1" i="0" u="none" strike="noStrike" kern="1200" cap="none" spc="0" normalizeH="0" baseline="0" noProof="0" dirty="0">
                <a:ln>
                  <a:noFill/>
                </a:ln>
                <a:solidFill>
                  <a:schemeClr val="bg1"/>
                </a:solidFill>
                <a:effectLst/>
                <a:uLnTx/>
                <a:uFillTx/>
                <a:latin typeface="+mj-lt"/>
                <a:ea typeface="+mj-lt"/>
                <a:cs typeface="+mj-lt"/>
              </a:rPr>
              <a:t>The Process Still Is…</a:t>
            </a:r>
            <a:endParaRPr kumimoji="0" lang="en-US" sz="6400" b="1" i="0" u="none" strike="noStrike" kern="1200" cap="none" spc="0" normalizeH="0" baseline="0" noProof="0" dirty="0">
              <a:ln>
                <a:noFill/>
              </a:ln>
              <a:solidFill>
                <a:schemeClr val="bg1"/>
              </a:solidFill>
              <a:effectLst/>
              <a:uLnTx/>
              <a:uFillTx/>
              <a:latin typeface="+mj-lt"/>
              <a:ea typeface="+mj-lt"/>
              <a:cs typeface="+mj-lt"/>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0" i="0" u="none" strike="noStrike" kern="1200" cap="none" spc="0" normalizeH="0" baseline="0" noProof="0" dirty="0">
              <a:ln>
                <a:noFill/>
              </a:ln>
              <a:solidFill>
                <a:schemeClr val="tx1"/>
              </a:solidFill>
              <a:effectLst/>
              <a:uLnTx/>
              <a:uFillTx/>
              <a:latin typeface="+mj-lt"/>
              <a:ea typeface="+mj-ea"/>
              <a:cs typeface="Calibri Light"/>
            </a:endParaRPr>
          </a:p>
        </p:txBody>
      </p:sp>
      <p:sp>
        <p:nvSpPr>
          <p:cNvPr id="5" name="Content Placeholder 2">
            <a:extLst>
              <a:ext uri="{FF2B5EF4-FFF2-40B4-BE49-F238E27FC236}">
                <a16:creationId xmlns:a16="http://schemas.microsoft.com/office/drawing/2014/main" id="{1062B501-6976-4ECC-B16B-280724303C39}"/>
              </a:ext>
            </a:extLst>
          </p:cNvPr>
          <p:cNvSpPr txBox="1">
            <a:spLocks/>
          </p:cNvSpPr>
          <p:nvPr/>
        </p:nvSpPr>
        <p:spPr>
          <a:xfrm>
            <a:off x="494386" y="2037283"/>
            <a:ext cx="10076688" cy="438912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1" dirty="0">
                <a:cs typeface="Calibri"/>
              </a:rPr>
              <a:t>Important Components of the Process that remain:</a:t>
            </a:r>
          </a:p>
          <a:p>
            <a:pPr algn="ctr"/>
            <a:endParaRPr lang="en-US" dirty="0">
              <a:cs typeface="Calibri"/>
            </a:endParaRPr>
          </a:p>
          <a:p>
            <a:pPr algn="ctr"/>
            <a:r>
              <a:rPr lang="en-US" sz="2400" dirty="0">
                <a:cs typeface="Calibri"/>
              </a:rPr>
              <a:t>Inclusive</a:t>
            </a:r>
          </a:p>
          <a:p>
            <a:pPr algn="ctr"/>
            <a:r>
              <a:rPr lang="en-US" sz="2400" dirty="0">
                <a:cs typeface="Calibri"/>
              </a:rPr>
              <a:t>Reflective</a:t>
            </a:r>
          </a:p>
          <a:p>
            <a:pPr algn="ctr"/>
            <a:r>
              <a:rPr lang="en-US" sz="2400" dirty="0">
                <a:cs typeface="Calibri"/>
              </a:rPr>
              <a:t>Inquiry-based</a:t>
            </a:r>
          </a:p>
          <a:p>
            <a:pPr algn="ctr"/>
            <a:r>
              <a:rPr lang="en-US" sz="2400" dirty="0">
                <a:cs typeface="Calibri"/>
              </a:rPr>
              <a:t>Evidence-driven</a:t>
            </a:r>
          </a:p>
          <a:p>
            <a:pPr algn="ctr"/>
            <a:r>
              <a:rPr lang="en-US" sz="2400" dirty="0">
                <a:ea typeface="+mn-lt"/>
                <a:cs typeface="+mn-lt"/>
              </a:rPr>
              <a:t>Growth and improvement</a:t>
            </a:r>
          </a:p>
          <a:p>
            <a:pPr algn="ctr"/>
            <a:r>
              <a:rPr lang="en-US" sz="2400" dirty="0">
                <a:cs typeface="Calibri"/>
              </a:rPr>
              <a:t>Opportunity for collaboration, celebration, and community</a:t>
            </a:r>
          </a:p>
          <a:p>
            <a:endParaRPr lang="en-US" dirty="0">
              <a:cs typeface="Calibri"/>
            </a:endParaRPr>
          </a:p>
          <a:p>
            <a:endParaRPr lang="en-US" dirty="0">
              <a:cs typeface="Calibri"/>
            </a:endParaRPr>
          </a:p>
        </p:txBody>
      </p:sp>
    </p:spTree>
    <p:extLst>
      <p:ext uri="{BB962C8B-B14F-4D97-AF65-F5344CB8AC3E}">
        <p14:creationId xmlns:p14="http://schemas.microsoft.com/office/powerpoint/2010/main" val="2285121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t. SAC Accreditation Logo 2024: Weaving our story">
            <a:extLst>
              <a:ext uri="{FF2B5EF4-FFF2-40B4-BE49-F238E27FC236}">
                <a16:creationId xmlns:a16="http://schemas.microsoft.com/office/drawing/2014/main" id="{66F80800-CE4F-DA45-BDDF-E5870B19611A}"/>
              </a:ext>
            </a:extLst>
          </p:cNvPr>
          <p:cNvPicPr>
            <a:picLocks noChangeAspect="1"/>
          </p:cNvPicPr>
          <p:nvPr/>
        </p:nvPicPr>
        <p:blipFill>
          <a:blip r:embed="rId2"/>
          <a:stretch>
            <a:fillRect/>
          </a:stretch>
        </p:blipFill>
        <p:spPr>
          <a:xfrm>
            <a:off x="-102413" y="327223"/>
            <a:ext cx="12192000" cy="6705600"/>
          </a:xfrm>
          <a:prstGeom prst="rect">
            <a:avLst/>
          </a:prstGeom>
        </p:spPr>
      </p:pic>
      <p:sp>
        <p:nvSpPr>
          <p:cNvPr id="6" name="Title 1">
            <a:extLst>
              <a:ext uri="{FF2B5EF4-FFF2-40B4-BE49-F238E27FC236}">
                <a16:creationId xmlns:a16="http://schemas.microsoft.com/office/drawing/2014/main" id="{4D3EE753-9BE2-4278-939F-914A734BC31E}"/>
              </a:ext>
            </a:extLst>
          </p:cNvPr>
          <p:cNvSpPr txBox="1">
            <a:spLocks noGrp="1"/>
          </p:cNvSpPr>
          <p:nvPr>
            <p:ph type="title" idx="4294967295"/>
          </p:nvPr>
        </p:nvSpPr>
        <p:spPr>
          <a:xfrm>
            <a:off x="709574" y="438912"/>
            <a:ext cx="8908653" cy="1355141"/>
          </a:xfrm>
          <a:prstGeom prst="rect">
            <a:avLst/>
          </a:prstGeom>
          <a:solidFill>
            <a:srgbClr val="74000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6000" b="1" i="0" u="none" strike="noStrike" kern="1200" cap="none" spc="0" normalizeH="0" baseline="0" noProof="0" dirty="0">
                <a:ln>
                  <a:noFill/>
                </a:ln>
                <a:solidFill>
                  <a:schemeClr val="bg1"/>
                </a:solidFill>
                <a:effectLst/>
                <a:uLnTx/>
                <a:uFillTx/>
                <a:latin typeface="+mj-lt"/>
                <a:ea typeface="+mj-lt"/>
                <a:cs typeface="+mj-lt"/>
              </a:rPr>
            </a:br>
            <a:r>
              <a:rPr kumimoji="0" lang="en-US" sz="6000" b="1" i="0" u="none" strike="noStrike" kern="1200" cap="none" spc="0" normalizeH="0" baseline="0" noProof="0" dirty="0">
                <a:ln>
                  <a:noFill/>
                </a:ln>
                <a:solidFill>
                  <a:schemeClr val="bg1"/>
                </a:solidFill>
                <a:effectLst/>
                <a:uLnTx/>
                <a:uFillTx/>
                <a:latin typeface="+mj-lt"/>
                <a:ea typeface="+mj-lt"/>
                <a:cs typeface="+mj-lt"/>
              </a:rPr>
              <a:t>The New and Revised Story…</a:t>
            </a:r>
            <a:endParaRPr kumimoji="0" lang="en-US" sz="6400" b="1" i="0" u="none" strike="noStrike" kern="1200" cap="none" spc="0" normalizeH="0" baseline="0" noProof="0" dirty="0">
              <a:ln>
                <a:noFill/>
              </a:ln>
              <a:solidFill>
                <a:schemeClr val="bg1"/>
              </a:solidFill>
              <a:effectLst/>
              <a:uLnTx/>
              <a:uFillTx/>
              <a:latin typeface="+mj-lt"/>
              <a:ea typeface="+mj-lt"/>
              <a:cs typeface="+mj-lt"/>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0" i="0" u="none" strike="noStrike" kern="1200" cap="none" spc="0" normalizeH="0" baseline="0" noProof="0" dirty="0">
              <a:ln>
                <a:noFill/>
              </a:ln>
              <a:solidFill>
                <a:schemeClr val="tx1"/>
              </a:solidFill>
              <a:effectLst/>
              <a:uLnTx/>
              <a:uFillTx/>
              <a:latin typeface="+mj-lt"/>
              <a:ea typeface="+mj-ea"/>
              <a:cs typeface="Calibri Light"/>
            </a:endParaRPr>
          </a:p>
        </p:txBody>
      </p:sp>
      <p:graphicFrame>
        <p:nvGraphicFramePr>
          <p:cNvPr id="8" name="Content Placeholder 2">
            <a:extLst>
              <a:ext uri="{FF2B5EF4-FFF2-40B4-BE49-F238E27FC236}">
                <a16:creationId xmlns:a16="http://schemas.microsoft.com/office/drawing/2014/main" id="{1958DBC2-5186-41BB-9FA6-C954E643C6E1}"/>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194909839"/>
              </p:ext>
            </p:extLst>
          </p:nvPr>
        </p:nvGraphicFramePr>
        <p:xfrm>
          <a:off x="1236270" y="2245766"/>
          <a:ext cx="8778240" cy="4065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4730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t. SAC Accreditation Logo 2024: Weaving our story">
            <a:extLst>
              <a:ext uri="{FF2B5EF4-FFF2-40B4-BE49-F238E27FC236}">
                <a16:creationId xmlns:a16="http://schemas.microsoft.com/office/drawing/2014/main" id="{66F80800-CE4F-DA45-BDDF-E5870B19611A}"/>
              </a:ext>
            </a:extLst>
          </p:cNvPr>
          <p:cNvPicPr>
            <a:picLocks noChangeAspect="1"/>
          </p:cNvPicPr>
          <p:nvPr/>
        </p:nvPicPr>
        <p:blipFill>
          <a:blip r:embed="rId2"/>
          <a:stretch>
            <a:fillRect/>
          </a:stretch>
        </p:blipFill>
        <p:spPr>
          <a:xfrm>
            <a:off x="-102413" y="327223"/>
            <a:ext cx="12192000" cy="6705600"/>
          </a:xfrm>
          <a:prstGeom prst="rect">
            <a:avLst/>
          </a:prstGeom>
        </p:spPr>
      </p:pic>
      <p:sp>
        <p:nvSpPr>
          <p:cNvPr id="6" name="Title 1">
            <a:extLst>
              <a:ext uri="{FF2B5EF4-FFF2-40B4-BE49-F238E27FC236}">
                <a16:creationId xmlns:a16="http://schemas.microsoft.com/office/drawing/2014/main" id="{4D3EE753-9BE2-4278-939F-914A734BC31E}"/>
              </a:ext>
            </a:extLst>
          </p:cNvPr>
          <p:cNvSpPr txBox="1">
            <a:spLocks noGrp="1"/>
          </p:cNvSpPr>
          <p:nvPr>
            <p:ph type="title" idx="4294967295"/>
          </p:nvPr>
        </p:nvSpPr>
        <p:spPr>
          <a:xfrm>
            <a:off x="826618" y="482803"/>
            <a:ext cx="8791609" cy="1311250"/>
          </a:xfrm>
          <a:prstGeom prst="rect">
            <a:avLst/>
          </a:prstGeom>
          <a:solidFill>
            <a:srgbClr val="74000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6000" b="1" i="0" u="none" strike="noStrike" kern="1200" cap="none" spc="0" normalizeH="0" baseline="0" noProof="0" dirty="0">
                <a:ln>
                  <a:noFill/>
                </a:ln>
                <a:solidFill>
                  <a:schemeClr val="bg1"/>
                </a:solidFill>
                <a:effectLst/>
                <a:uLnTx/>
                <a:uFillTx/>
                <a:latin typeface="+mj-lt"/>
                <a:ea typeface="+mj-lt"/>
                <a:cs typeface="+mj-lt"/>
              </a:rPr>
            </a:br>
            <a:r>
              <a:rPr kumimoji="0" lang="en-US" sz="6000" b="1" i="0" u="none" strike="noStrike" kern="1200" cap="none" spc="0" normalizeH="0" baseline="0" noProof="0" dirty="0">
                <a:ln>
                  <a:noFill/>
                </a:ln>
                <a:solidFill>
                  <a:schemeClr val="bg1"/>
                </a:solidFill>
                <a:effectLst/>
                <a:uLnTx/>
                <a:uFillTx/>
                <a:latin typeface="+mj-lt"/>
                <a:ea typeface="+mj-lt"/>
                <a:cs typeface="+mj-lt"/>
              </a:rPr>
              <a:t>The New and Revised Story…</a:t>
            </a:r>
            <a:endParaRPr kumimoji="0" lang="en-US" sz="6400" b="1" i="0" u="none" strike="noStrike" kern="1200" cap="none" spc="0" normalizeH="0" baseline="0" noProof="0" dirty="0">
              <a:ln>
                <a:noFill/>
              </a:ln>
              <a:solidFill>
                <a:schemeClr val="bg1"/>
              </a:solidFill>
              <a:effectLst/>
              <a:uLnTx/>
              <a:uFillTx/>
              <a:latin typeface="+mj-lt"/>
              <a:ea typeface="+mj-lt"/>
              <a:cs typeface="+mj-lt"/>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0" i="0" u="none" strike="noStrike" kern="1200" cap="none" spc="0" normalizeH="0" baseline="0" noProof="0" dirty="0">
              <a:ln>
                <a:noFill/>
              </a:ln>
              <a:solidFill>
                <a:schemeClr val="tx1"/>
              </a:solidFill>
              <a:effectLst/>
              <a:uLnTx/>
              <a:uFillTx/>
              <a:latin typeface="+mj-lt"/>
              <a:ea typeface="+mj-ea"/>
              <a:cs typeface="Calibri Light"/>
            </a:endParaRPr>
          </a:p>
        </p:txBody>
      </p:sp>
      <p:graphicFrame>
        <p:nvGraphicFramePr>
          <p:cNvPr id="5" name="Content Placeholder 2">
            <a:extLst>
              <a:ext uri="{FF2B5EF4-FFF2-40B4-BE49-F238E27FC236}">
                <a16:creationId xmlns:a16="http://schemas.microsoft.com/office/drawing/2014/main" id="{07EB0070-79D5-429D-AC84-B314786281C0}"/>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4182447166"/>
              </p:ext>
            </p:extLst>
          </p:nvPr>
        </p:nvGraphicFramePr>
        <p:xfrm>
          <a:off x="955243" y="2501798"/>
          <a:ext cx="9600591" cy="3968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4889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F80800-CE4F-DA45-BDDF-E5870B19611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60934" y="124084"/>
            <a:ext cx="12192000" cy="6705600"/>
          </a:xfrm>
          <a:prstGeom prst="rect">
            <a:avLst/>
          </a:prstGeom>
        </p:spPr>
      </p:pic>
      <p:sp>
        <p:nvSpPr>
          <p:cNvPr id="4" name="Title 1">
            <a:extLst>
              <a:ext uri="{FF2B5EF4-FFF2-40B4-BE49-F238E27FC236}">
                <a16:creationId xmlns:a16="http://schemas.microsoft.com/office/drawing/2014/main" id="{4D3EE753-9BE2-4278-939F-914A734BC31E}"/>
              </a:ext>
            </a:extLst>
          </p:cNvPr>
          <p:cNvSpPr txBox="1">
            <a:spLocks/>
          </p:cNvSpPr>
          <p:nvPr/>
        </p:nvSpPr>
        <p:spPr>
          <a:xfrm>
            <a:off x="1119226" y="380391"/>
            <a:ext cx="8499001" cy="1186891"/>
          </a:xfrm>
          <a:prstGeom prst="rect">
            <a:avLst/>
          </a:prstGeom>
          <a:solidFill>
            <a:srgbClr val="740000"/>
          </a:solidFill>
        </p:spPr>
        <p:txBody>
          <a:bodyPr vert="horz" lIns="91440" tIns="45720" rIns="91440" bIns="45720" rtlCol="0" anchor="ctr">
            <a:normAutofit fontScale="5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b="1" dirty="0">
                <a:solidFill>
                  <a:schemeClr val="bg1"/>
                </a:solidFill>
                <a:ea typeface="+mj-lt"/>
                <a:cs typeface="+mj-lt"/>
              </a:rPr>
            </a:br>
            <a:r>
              <a:rPr lang="en-US" b="1" dirty="0">
                <a:solidFill>
                  <a:schemeClr val="bg1"/>
                </a:solidFill>
                <a:ea typeface="+mj-lt"/>
                <a:cs typeface="+mj-lt"/>
              </a:rPr>
              <a:t>ACCJC Standard IV: Leadership and Governance</a:t>
            </a:r>
            <a:endParaRPr lang="en-US" dirty="0">
              <a:cs typeface="Calibri Light"/>
            </a:endParaRPr>
          </a:p>
        </p:txBody>
      </p:sp>
      <p:sp>
        <p:nvSpPr>
          <p:cNvPr id="5" name="Title 4">
            <a:extLst>
              <a:ext uri="{FF2B5EF4-FFF2-40B4-BE49-F238E27FC236}">
                <a16:creationId xmlns:a16="http://schemas.microsoft.com/office/drawing/2014/main" id="{789B1701-F2C0-CB40-89F6-F0B8BB99B14A}"/>
              </a:ext>
            </a:extLst>
          </p:cNvPr>
          <p:cNvSpPr txBox="1">
            <a:spLocks noGrp="1"/>
          </p:cNvSpPr>
          <p:nvPr>
            <p:ph type="title" idx="4294967295"/>
          </p:nvPr>
        </p:nvSpPr>
        <p:spPr>
          <a:xfrm>
            <a:off x="1119226" y="1579421"/>
            <a:ext cx="9322905" cy="48936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The institution recognizes and uses the contributions of leadership throughout the organization for promoting student success, sustaining academic quality, integrity, fiscal stability, and continuous improvement of the institution. Governance roles are defined in policy and are designed to facilitate decisions that support student learning programs and services and improve institutional effectiveness, while acknowledging the designated responsibilities of the governing board and the chief executive officer. Through established governance structures, processes, and practices, the governing board, administrators, faculty, staff, and students work together for the good of the institution. In multi-college districts or systems, the roles within the district/system are clearly delineated. The multi-college district or system has policies for allocation of resources to adequately support and sustain the colleges.</a:t>
            </a:r>
          </a:p>
        </p:txBody>
      </p:sp>
    </p:spTree>
    <p:extLst>
      <p:ext uri="{BB962C8B-B14F-4D97-AF65-F5344CB8AC3E}">
        <p14:creationId xmlns:p14="http://schemas.microsoft.com/office/powerpoint/2010/main" val="2276314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F80800-CE4F-DA45-BDDF-E5870B19611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74983"/>
            <a:ext cx="12192000" cy="6705600"/>
          </a:xfrm>
          <a:prstGeom prst="rect">
            <a:avLst/>
          </a:prstGeom>
        </p:spPr>
      </p:pic>
      <p:sp>
        <p:nvSpPr>
          <p:cNvPr id="2" name="TextBox 1">
            <a:extLst>
              <a:ext uri="{FF2B5EF4-FFF2-40B4-BE49-F238E27FC236}">
                <a16:creationId xmlns:a16="http://schemas.microsoft.com/office/drawing/2014/main" id="{789B1701-F2C0-CB40-89F6-F0B8BB99B14A}"/>
              </a:ext>
            </a:extLst>
          </p:cNvPr>
          <p:cNvSpPr txBox="1"/>
          <p:nvPr/>
        </p:nvSpPr>
        <p:spPr>
          <a:xfrm>
            <a:off x="1119226" y="1936037"/>
            <a:ext cx="9322905" cy="584775"/>
          </a:xfrm>
          <a:prstGeom prst="rect">
            <a:avLst/>
          </a:prstGeom>
          <a:noFill/>
        </p:spPr>
        <p:txBody>
          <a:bodyPr wrap="square" rtlCol="0">
            <a:spAutoFit/>
          </a:bodyPr>
          <a:lstStyle/>
          <a:p>
            <a:r>
              <a:rPr lang="en-US" sz="3200" b="1" dirty="0"/>
              <a:t>The Governing Board </a:t>
            </a:r>
          </a:p>
        </p:txBody>
      </p:sp>
      <p:sp>
        <p:nvSpPr>
          <p:cNvPr id="4" name="Title 1">
            <a:extLst>
              <a:ext uri="{FF2B5EF4-FFF2-40B4-BE49-F238E27FC236}">
                <a16:creationId xmlns:a16="http://schemas.microsoft.com/office/drawing/2014/main" id="{4D3EE753-9BE2-4278-939F-914A734BC31E}"/>
              </a:ext>
            </a:extLst>
          </p:cNvPr>
          <p:cNvSpPr txBox="1">
            <a:spLocks noGrp="1"/>
          </p:cNvSpPr>
          <p:nvPr>
            <p:ph type="title" idx="4294967295"/>
          </p:nvPr>
        </p:nvSpPr>
        <p:spPr>
          <a:xfrm>
            <a:off x="1119226" y="380391"/>
            <a:ext cx="8499001" cy="1186891"/>
          </a:xfrm>
          <a:prstGeom prst="rect">
            <a:avLst/>
          </a:prstGeom>
          <a:solidFill>
            <a:srgbClr val="740000"/>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6000" b="1" i="0" u="none" strike="noStrike" kern="1200" cap="none" spc="0" normalizeH="0" baseline="0" noProof="0" dirty="0">
                <a:ln>
                  <a:noFill/>
                </a:ln>
                <a:solidFill>
                  <a:schemeClr val="bg1"/>
                </a:solidFill>
                <a:effectLst/>
                <a:uLnTx/>
                <a:uFillTx/>
                <a:latin typeface="+mj-lt"/>
                <a:ea typeface="+mj-lt"/>
                <a:cs typeface="+mj-lt"/>
              </a:rPr>
            </a:br>
            <a:r>
              <a:rPr kumimoji="0" lang="en-US" sz="6000" b="1" i="0" u="none" strike="noStrike" kern="1200" cap="none" spc="0" normalizeH="0" baseline="0" noProof="0" dirty="0">
                <a:ln>
                  <a:noFill/>
                </a:ln>
                <a:solidFill>
                  <a:schemeClr val="bg1"/>
                </a:solidFill>
                <a:effectLst/>
                <a:uLnTx/>
                <a:uFillTx/>
                <a:latin typeface="+mj-lt"/>
                <a:ea typeface="+mj-lt"/>
                <a:cs typeface="+mj-lt"/>
              </a:rPr>
              <a:t>ACCJC Standard IV.C</a:t>
            </a:r>
            <a:endParaRPr kumimoji="0" lang="en-US" sz="6000" b="0" i="0" u="none" strike="noStrike" kern="1200" cap="none" spc="0" normalizeH="0" baseline="0" noProof="0" dirty="0">
              <a:ln>
                <a:noFill/>
              </a:ln>
              <a:solidFill>
                <a:schemeClr val="tx1"/>
              </a:solidFill>
              <a:effectLst/>
              <a:uLnTx/>
              <a:uFillTx/>
              <a:latin typeface="+mj-lt"/>
              <a:ea typeface="+mj-ea"/>
              <a:cs typeface="Calibri Light"/>
            </a:endParaRPr>
          </a:p>
        </p:txBody>
      </p:sp>
      <p:pic>
        <p:nvPicPr>
          <p:cNvPr id="3" name="Picture 2" descr="The Mt. SAC Board of Trustees; Manuel Baca, Robert Hidalgo, Peter Hidalgo, Gary Chow, Judy Chen Haggerty, Jay Chen, and Laura Santos"/>
          <p:cNvPicPr>
            <a:picLocks noChangeAspect="1"/>
          </p:cNvPicPr>
          <p:nvPr/>
        </p:nvPicPr>
        <p:blipFill>
          <a:blip r:embed="rId3"/>
          <a:stretch>
            <a:fillRect/>
          </a:stretch>
        </p:blipFill>
        <p:spPr>
          <a:xfrm>
            <a:off x="1499615" y="2700798"/>
            <a:ext cx="8192947" cy="3487761"/>
          </a:xfrm>
          <a:prstGeom prst="rect">
            <a:avLst/>
          </a:prstGeom>
        </p:spPr>
      </p:pic>
    </p:spTree>
    <p:extLst>
      <p:ext uri="{BB962C8B-B14F-4D97-AF65-F5344CB8AC3E}">
        <p14:creationId xmlns:p14="http://schemas.microsoft.com/office/powerpoint/2010/main" val="42033253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1036</TotalTime>
  <Words>2858</Words>
  <Application>Microsoft Office PowerPoint</Application>
  <PresentationFormat>Widescreen</PresentationFormat>
  <Paragraphs>166</Paragraphs>
  <Slides>25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Arial,Sans-Serif</vt:lpstr>
      <vt:lpstr>Calibri</vt:lpstr>
      <vt:lpstr>Calibri Light</vt:lpstr>
      <vt:lpstr>Office Theme</vt:lpstr>
      <vt:lpstr>Accreditation Standards for the Governing Board</vt:lpstr>
      <vt:lpstr>Introduction to the Video: Aida Cuenza-Uvas</vt:lpstr>
      <vt:lpstr> Accreditation Core Team </vt:lpstr>
      <vt:lpstr> The Old Story… </vt:lpstr>
      <vt:lpstr> The Process Still Is… </vt:lpstr>
      <vt:lpstr> The New and Revised Story… </vt:lpstr>
      <vt:lpstr> The New and Revised Story… </vt:lpstr>
      <vt:lpstr>The institution recognizes and uses the contributions of leadership throughout the organization for promoting student success, sustaining academic quality, integrity, fiscal stability, and continuous improvement of the institution. Governance roles are defined in policy and are designed to facilitate decisions that support student learning programs and services and improve institutional effectiveness, while acknowledging the designated responsibilities of the governing board and the chief executive officer. Through established governance structures, processes, and practices, the governing board, administrators, faculty, staff, and students work together for the good of the institution. In multi-college districts or systems, the roles within the district/system are clearly delineated. The multi-college district or system has policies for allocation of resources to adequately support and sustain the colleges.</vt:lpstr>
      <vt:lpstr> ACCJC Standard IV.C</vt:lpstr>
      <vt:lpstr> ACCJC Standard IV.C</vt:lpstr>
      <vt:lpstr> ACCJC Standard IV.C</vt:lpstr>
      <vt:lpstr> ACCJC Standard IV.C</vt:lpstr>
      <vt:lpstr> ACCJC Standard IV.C</vt:lpstr>
      <vt:lpstr> ACCJC Standard IV.C</vt:lpstr>
      <vt:lpstr> ACCJC Standard IV.C</vt:lpstr>
      <vt:lpstr> ACCJC Standard IV.C</vt:lpstr>
      <vt:lpstr> ACCJC Standard IV.C</vt:lpstr>
      <vt:lpstr> ACCJC Standard IV.C</vt:lpstr>
      <vt:lpstr> ACCJC Standard IV.C</vt:lpstr>
      <vt:lpstr> ACCJC Standard IV.C</vt:lpstr>
      <vt:lpstr> ACCJC Standard IV.C</vt:lpstr>
      <vt:lpstr> ACCJC Standard IV.C</vt:lpstr>
      <vt:lpstr> ACCJC Standard IV.C</vt:lpstr>
      <vt:lpstr> ACCJC Standard IV.C</vt:lpstr>
      <vt:lpstr> Need More Information?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Lewallen, John Michael</dc:creator>
  <cp:lastModifiedBy>Maldonado-Greenlee, Lianne</cp:lastModifiedBy>
  <cp:revision>12</cp:revision>
  <dcterms:created xsi:type="dcterms:W3CDTF">2022-03-03T20:03:27Z</dcterms:created>
  <dcterms:modified xsi:type="dcterms:W3CDTF">2022-05-11T00:29:40Z</dcterms:modified>
</cp:coreProperties>
</file>