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7"/>
  </p:notesMasterIdLst>
  <p:sldIdLst>
    <p:sldId id="256" r:id="rId2"/>
    <p:sldId id="258" r:id="rId3"/>
    <p:sldId id="259" r:id="rId4"/>
    <p:sldId id="261" r:id="rId5"/>
    <p:sldId id="262" r:id="rId6"/>
    <p:sldId id="264" r:id="rId7"/>
    <p:sldId id="281" r:id="rId8"/>
    <p:sldId id="265" r:id="rId9"/>
    <p:sldId id="270" r:id="rId10"/>
    <p:sldId id="271" r:id="rId11"/>
    <p:sldId id="335" r:id="rId12"/>
    <p:sldId id="336" r:id="rId13"/>
    <p:sldId id="337" r:id="rId14"/>
    <p:sldId id="285" r:id="rId15"/>
    <p:sldId id="341" r:id="rId16"/>
    <p:sldId id="296" r:id="rId17"/>
    <p:sldId id="293" r:id="rId18"/>
    <p:sldId id="292" r:id="rId19"/>
    <p:sldId id="291" r:id="rId20"/>
    <p:sldId id="290" r:id="rId21"/>
    <p:sldId id="289" r:id="rId22"/>
    <p:sldId id="288" r:id="rId23"/>
    <p:sldId id="287" r:id="rId24"/>
    <p:sldId id="338" r:id="rId25"/>
    <p:sldId id="339" r:id="rId26"/>
    <p:sldId id="272" r:id="rId27"/>
    <p:sldId id="273" r:id="rId28"/>
    <p:sldId id="274" r:id="rId29"/>
    <p:sldId id="275" r:id="rId30"/>
    <p:sldId id="276" r:id="rId31"/>
    <p:sldId id="277" r:id="rId32"/>
    <p:sldId id="278" r:id="rId33"/>
    <p:sldId id="279" r:id="rId34"/>
    <p:sldId id="280" r:id="rId35"/>
    <p:sldId id="34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3CCE1-C9CE-4C8D-B2D7-61AEF94191E5}" v="354" dt="2022-11-15T21:27:59.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74" autoAdjust="0"/>
    <p:restoredTop sz="94712" autoAdjust="0"/>
  </p:normalViewPr>
  <p:slideViewPr>
    <p:cSldViewPr snapToGrid="0" snapToObjects="1">
      <p:cViewPr varScale="1">
        <p:scale>
          <a:sx n="108" d="100"/>
          <a:sy n="108" d="100"/>
        </p:scale>
        <p:origin x="1026" y="102"/>
      </p:cViewPr>
      <p:guideLst/>
    </p:cSldViewPr>
  </p:slideViewPr>
  <p:outlineViewPr>
    <p:cViewPr>
      <p:scale>
        <a:sx n="33" d="100"/>
        <a:sy n="33" d="100"/>
      </p:scale>
      <p:origin x="0" y="-118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quinones\Desktop\Patty's\IEC%20Committee\Annual%20report%20and%20ISS_3.9.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quinones\Desktop\Patty's\IEC%20Committee\Annual%20report%20and%20ISS_3.9.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quinones\Desktop\Patty's\IEC%20Committee\Annual%20report%20and%20ISS_3.9.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quinones\Desktop\Patty's\IEC%20Committee\Annual%20report%20and%20ISS_3.9.2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ysClr val="windowText" lastClr="000000"/>
                </a:solidFill>
                <a:latin typeface="+mn-lt"/>
                <a:ea typeface="+mn-ea"/>
                <a:cs typeface="+mn-cs"/>
              </a:defRPr>
            </a:pPr>
            <a:r>
              <a:rPr lang="en-US">
                <a:solidFill>
                  <a:sysClr val="windowText" lastClr="000000"/>
                </a:solidFill>
              </a:rPr>
              <a:t>Annual Course Success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Graphs!$B$1</c:f>
              <c:strCache>
                <c:ptCount val="1"/>
                <c:pt idx="0">
                  <c:v>Course Success</c:v>
                </c:pt>
              </c:strCache>
            </c:strRef>
          </c:tx>
          <c:spPr>
            <a:solidFill>
              <a:schemeClr val="accent1"/>
            </a:solidFill>
            <a:ln>
              <a:noFill/>
            </a:ln>
            <a:effectLst/>
          </c:spPr>
          <c:invertIfNegative val="0"/>
          <c:dLbls>
            <c:dLbl>
              <c:idx val="0"/>
              <c:layout>
                <c:manualLayout>
                  <c:x val="-4.6604330708661441E-2"/>
                  <c:y val="-4.6261665208515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84-4093-BFA8-976C35FC45CF}"/>
                </c:ext>
              </c:extLst>
            </c:dLbl>
            <c:dLbl>
              <c:idx val="1"/>
              <c:layout>
                <c:manualLayout>
                  <c:x val="-4.3826552930883639E-2"/>
                  <c:y val="-4.6261665208515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84-4093-BFA8-976C35FC45CF}"/>
                </c:ext>
              </c:extLst>
            </c:dLbl>
            <c:dLbl>
              <c:idx val="2"/>
              <c:layout>
                <c:manualLayout>
                  <c:x val="-4.3826552930883639E-2"/>
                  <c:y val="-4.6261665208515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84-4093-BFA8-976C35FC45C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Graphs!$A$2:$A$4</c:f>
              <c:strCache>
                <c:ptCount val="3"/>
                <c:pt idx="0">
                  <c:v>2018-19</c:v>
                </c:pt>
                <c:pt idx="1">
                  <c:v>2019-20</c:v>
                </c:pt>
                <c:pt idx="2">
                  <c:v>2020-21</c:v>
                </c:pt>
              </c:strCache>
            </c:strRef>
          </c:cat>
          <c:val>
            <c:numRef>
              <c:f>Graphs!$B$2:$B$4</c:f>
              <c:numCache>
                <c:formatCode>0%</c:formatCode>
                <c:ptCount val="3"/>
                <c:pt idx="0">
                  <c:v>0.72299999999999998</c:v>
                </c:pt>
                <c:pt idx="1">
                  <c:v>0.69</c:v>
                </c:pt>
                <c:pt idx="2">
                  <c:v>0.68700000000000006</c:v>
                </c:pt>
              </c:numCache>
            </c:numRef>
          </c:val>
          <c:extLst>
            <c:ext xmlns:c16="http://schemas.microsoft.com/office/drawing/2014/chart" uri="{C3380CC4-5D6E-409C-BE32-E72D297353CC}">
              <c16:uniqueId val="{00000003-D584-4093-BFA8-976C35FC45CF}"/>
            </c:ext>
          </c:extLst>
        </c:ser>
        <c:ser>
          <c:idx val="1"/>
          <c:order val="1"/>
          <c:tx>
            <c:strRef>
              <c:f>Graphs!$C$1</c:f>
              <c:strCache>
                <c:ptCount val="1"/>
                <c:pt idx="0">
                  <c:v>Institution Set Standard</c:v>
                </c:pt>
              </c:strCache>
            </c:strRef>
          </c:tx>
          <c:spPr>
            <a:solidFill>
              <a:schemeClr val="accent2"/>
            </a:solidFill>
            <a:ln>
              <a:solidFill>
                <a:schemeClr val="accent4">
                  <a:lumMod val="75000"/>
                </a:schemeClr>
              </a:solidFill>
            </a:ln>
            <a:effectLst/>
          </c:spPr>
          <c:invertIfNegative val="0"/>
          <c:dLbls>
            <c:dLbl>
              <c:idx val="0"/>
              <c:layout>
                <c:manualLayout>
                  <c:x val="-4.1182030081291385E-2"/>
                  <c:y val="-3.90300333552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84-4093-BFA8-976C35FC45C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Graphs!$A$2:$A$4</c:f>
              <c:strCache>
                <c:ptCount val="3"/>
                <c:pt idx="0">
                  <c:v>2018-19</c:v>
                </c:pt>
                <c:pt idx="1">
                  <c:v>2019-20</c:v>
                </c:pt>
                <c:pt idx="2">
                  <c:v>2020-21</c:v>
                </c:pt>
              </c:strCache>
            </c:strRef>
          </c:cat>
          <c:val>
            <c:numRef>
              <c:f>Graphs!$C$2:$C$4</c:f>
              <c:numCache>
                <c:formatCode>0%</c:formatCode>
                <c:ptCount val="3"/>
                <c:pt idx="0">
                  <c:v>0.71120000000000005</c:v>
                </c:pt>
                <c:pt idx="1">
                  <c:v>0.71120000000000005</c:v>
                </c:pt>
                <c:pt idx="2">
                  <c:v>0.71120000000000005</c:v>
                </c:pt>
              </c:numCache>
            </c:numRef>
          </c:val>
          <c:extLst>
            <c:ext xmlns:c16="http://schemas.microsoft.com/office/drawing/2014/chart" uri="{C3380CC4-5D6E-409C-BE32-E72D297353CC}">
              <c16:uniqueId val="{00000005-D584-4093-BFA8-976C35FC45CF}"/>
            </c:ext>
          </c:extLst>
        </c:ser>
        <c:ser>
          <c:idx val="2"/>
          <c:order val="2"/>
          <c:tx>
            <c:strRef>
              <c:f>Graphs!$D$1</c:f>
              <c:strCache>
                <c:ptCount val="1"/>
                <c:pt idx="0">
                  <c:v>Aspirational</c:v>
                </c:pt>
              </c:strCache>
            </c:strRef>
          </c:tx>
          <c:spPr>
            <a:solidFill>
              <a:schemeClr val="accent3"/>
            </a:solidFill>
            <a:ln>
              <a:solidFill>
                <a:srgbClr val="C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Graphs!$A$2:$A$4</c:f>
              <c:strCache>
                <c:ptCount val="3"/>
                <c:pt idx="0">
                  <c:v>2018-19</c:v>
                </c:pt>
                <c:pt idx="1">
                  <c:v>2019-20</c:v>
                </c:pt>
                <c:pt idx="2">
                  <c:v>2020-21</c:v>
                </c:pt>
              </c:strCache>
            </c:strRef>
          </c:cat>
          <c:val>
            <c:numRef>
              <c:f>Graphs!$D$2:$D$4</c:f>
              <c:numCache>
                <c:formatCode>0%</c:formatCode>
                <c:ptCount val="3"/>
                <c:pt idx="1">
                  <c:v>0.77</c:v>
                </c:pt>
                <c:pt idx="2">
                  <c:v>0.77</c:v>
                </c:pt>
              </c:numCache>
            </c:numRef>
          </c:val>
          <c:extLst>
            <c:ext xmlns:c16="http://schemas.microsoft.com/office/drawing/2014/chart" uri="{C3380CC4-5D6E-409C-BE32-E72D297353CC}">
              <c16:uniqueId val="{00000006-D584-4093-BFA8-976C35FC45CF}"/>
            </c:ext>
          </c:extLst>
        </c:ser>
        <c:dLbls>
          <c:showLegendKey val="0"/>
          <c:showVal val="1"/>
          <c:showCatName val="0"/>
          <c:showSerName val="0"/>
          <c:showPercent val="0"/>
          <c:showBubbleSize val="0"/>
        </c:dLbls>
        <c:gapWidth val="150"/>
        <c:axId val="1071839088"/>
        <c:axId val="921553712"/>
      </c:barChart>
      <c:catAx>
        <c:axId val="107183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cap="all" spc="120" normalizeH="0" baseline="0">
                <a:solidFill>
                  <a:sysClr val="windowText" lastClr="000000"/>
                </a:solidFill>
                <a:latin typeface="+mn-lt"/>
                <a:ea typeface="+mn-ea"/>
                <a:cs typeface="+mn-cs"/>
              </a:defRPr>
            </a:pPr>
            <a:endParaRPr lang="en-US"/>
          </a:p>
        </c:txPr>
        <c:crossAx val="921553712"/>
        <c:crosses val="autoZero"/>
        <c:auto val="1"/>
        <c:lblAlgn val="ctr"/>
        <c:lblOffset val="100"/>
        <c:noMultiLvlLbl val="0"/>
      </c:catAx>
      <c:valAx>
        <c:axId val="921553712"/>
        <c:scaling>
          <c:orientation val="minMax"/>
        </c:scaling>
        <c:delete val="1"/>
        <c:axPos val="l"/>
        <c:numFmt formatCode="0%" sourceLinked="1"/>
        <c:majorTickMark val="none"/>
        <c:minorTickMark val="none"/>
        <c:tickLblPos val="nextTo"/>
        <c:crossAx val="1071839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ysClr val="windowText" lastClr="000000"/>
                </a:solidFill>
                <a:latin typeface="+mn-lt"/>
                <a:ea typeface="+mn-ea"/>
                <a:cs typeface="+mn-cs"/>
              </a:defRPr>
            </a:pPr>
            <a:r>
              <a:rPr lang="en-US">
                <a:solidFill>
                  <a:sysClr val="windowText" lastClr="000000"/>
                </a:solidFill>
              </a:rPr>
              <a:t>number</a:t>
            </a:r>
            <a:r>
              <a:rPr lang="en-US" baseline="0">
                <a:solidFill>
                  <a:sysClr val="windowText" lastClr="000000"/>
                </a:solidFill>
              </a:rPr>
              <a:t> of associate degrees</a:t>
            </a:r>
            <a:endParaRPr lang="en-US">
              <a:solidFill>
                <a:sysClr val="windowText" lastClr="000000"/>
              </a:solidFill>
            </a:endParaRP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Graphs!$B$6</c:f>
              <c:strCache>
                <c:ptCount val="1"/>
                <c:pt idx="0">
                  <c:v>Associate Degrees</c:v>
                </c:pt>
              </c:strCache>
            </c:strRef>
          </c:tx>
          <c:spPr>
            <a:solidFill>
              <a:schemeClr val="accent1"/>
            </a:solidFill>
            <a:ln>
              <a:noFill/>
            </a:ln>
            <a:effectLst/>
          </c:spPr>
          <c:invertIfNegative val="0"/>
          <c:dLbls>
            <c:dLbl>
              <c:idx val="0"/>
              <c:layout>
                <c:manualLayout>
                  <c:x val="-4.7555555555555552E-2"/>
                  <c:y val="-3.0349477799650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16-4678-B6CA-114940575C09}"/>
                </c:ext>
              </c:extLst>
            </c:dLbl>
            <c:dLbl>
              <c:idx val="1"/>
              <c:layout>
                <c:manualLayout>
                  <c:x val="-5.0333333333333334E-2"/>
                  <c:y val="-4.3370311132983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16-4678-B6CA-114940575C09}"/>
                </c:ext>
              </c:extLst>
            </c:dLbl>
            <c:dLbl>
              <c:idx val="2"/>
              <c:layout>
                <c:manualLayout>
                  <c:x val="-1.7000000000000001E-2"/>
                  <c:y val="-1.0690713293191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16-4678-B6CA-114940575C0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Graphs!$A$7:$A$9</c:f>
              <c:strCache>
                <c:ptCount val="3"/>
                <c:pt idx="0">
                  <c:v>2018-19</c:v>
                </c:pt>
                <c:pt idx="1">
                  <c:v>2019-20</c:v>
                </c:pt>
                <c:pt idx="2">
                  <c:v>2020-21</c:v>
                </c:pt>
              </c:strCache>
            </c:strRef>
          </c:cat>
          <c:val>
            <c:numRef>
              <c:f>Graphs!$B$7:$B$9</c:f>
              <c:numCache>
                <c:formatCode>General</c:formatCode>
                <c:ptCount val="3"/>
                <c:pt idx="0">
                  <c:v>3713</c:v>
                </c:pt>
                <c:pt idx="1">
                  <c:v>3316</c:v>
                </c:pt>
                <c:pt idx="2">
                  <c:v>3996</c:v>
                </c:pt>
              </c:numCache>
            </c:numRef>
          </c:val>
          <c:extLst>
            <c:ext xmlns:c16="http://schemas.microsoft.com/office/drawing/2014/chart" uri="{C3380CC4-5D6E-409C-BE32-E72D297353CC}">
              <c16:uniqueId val="{00000003-DB16-4678-B6CA-114940575C09}"/>
            </c:ext>
          </c:extLst>
        </c:ser>
        <c:ser>
          <c:idx val="1"/>
          <c:order val="1"/>
          <c:tx>
            <c:strRef>
              <c:f>Graphs!$C$6</c:f>
              <c:strCache>
                <c:ptCount val="1"/>
                <c:pt idx="0">
                  <c:v>Institution Set Standard</c:v>
                </c:pt>
              </c:strCache>
            </c:strRef>
          </c:tx>
          <c:spPr>
            <a:solidFill>
              <a:schemeClr val="accent2"/>
            </a:solidFill>
            <a:ln>
              <a:solidFill>
                <a:schemeClr val="accent4">
                  <a:lumMod val="75000"/>
                </a:schemeClr>
              </a:solidFill>
            </a:ln>
            <a:effectLst/>
          </c:spPr>
          <c:invertIfNegative val="0"/>
          <c:dLbls>
            <c:dLbl>
              <c:idx val="0"/>
              <c:layout>
                <c:manualLayout>
                  <c:x val="-5.0333333333333334E-2"/>
                  <c:y val="-4.0819116360455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16-4678-B6CA-114940575C09}"/>
                </c:ext>
              </c:extLst>
            </c:dLbl>
            <c:dLbl>
              <c:idx val="1"/>
              <c:layout>
                <c:manualLayout>
                  <c:x val="-5.0333333333333334E-2"/>
                  <c:y val="-2.8564214399670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16-4678-B6CA-114940575C09}"/>
                </c:ext>
              </c:extLst>
            </c:dLbl>
            <c:dLbl>
              <c:idx val="2"/>
              <c:layout>
                <c:manualLayout>
                  <c:x val="-5.0333333333333438E-2"/>
                  <c:y val="-3.6734149040193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16-4678-B6CA-114940575C0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Graphs!$A$7:$A$9</c:f>
              <c:strCache>
                <c:ptCount val="3"/>
                <c:pt idx="0">
                  <c:v>2018-19</c:v>
                </c:pt>
                <c:pt idx="1">
                  <c:v>2019-20</c:v>
                </c:pt>
                <c:pt idx="2">
                  <c:v>2020-21</c:v>
                </c:pt>
              </c:strCache>
            </c:strRef>
          </c:cat>
          <c:val>
            <c:numRef>
              <c:f>Graphs!$C$7:$C$9</c:f>
              <c:numCache>
                <c:formatCode>0</c:formatCode>
                <c:ptCount val="3"/>
                <c:pt idx="0">
                  <c:v>2358.3000000000002</c:v>
                </c:pt>
                <c:pt idx="1">
                  <c:v>2854.7</c:v>
                </c:pt>
                <c:pt idx="2" formatCode="General">
                  <c:v>3223</c:v>
                </c:pt>
              </c:numCache>
            </c:numRef>
          </c:val>
          <c:extLst>
            <c:ext xmlns:c16="http://schemas.microsoft.com/office/drawing/2014/chart" uri="{C3380CC4-5D6E-409C-BE32-E72D297353CC}">
              <c16:uniqueId val="{00000007-DB16-4678-B6CA-114940575C09}"/>
            </c:ext>
          </c:extLst>
        </c:ser>
        <c:ser>
          <c:idx val="2"/>
          <c:order val="2"/>
          <c:tx>
            <c:strRef>
              <c:f>Graphs!$D$6</c:f>
              <c:strCache>
                <c:ptCount val="1"/>
                <c:pt idx="0">
                  <c:v>Aspirational</c:v>
                </c:pt>
              </c:strCache>
            </c:strRef>
          </c:tx>
          <c:spPr>
            <a:solidFill>
              <a:schemeClr val="accent3"/>
            </a:solidFill>
            <a:ln>
              <a:solidFill>
                <a:srgbClr val="C00000"/>
              </a:solidFill>
            </a:ln>
            <a:effectLst/>
          </c:spPr>
          <c:invertIfNegative val="0"/>
          <c:dLbls>
            <c:dLbl>
              <c:idx val="2"/>
              <c:layout>
                <c:manualLayout>
                  <c:x val="-5.0333333333333438E-2"/>
                  <c:y val="-3.27102954042509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16-4678-B6CA-114940575C0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Graphs!$A$7:$A$9</c:f>
              <c:strCache>
                <c:ptCount val="3"/>
                <c:pt idx="0">
                  <c:v>2018-19</c:v>
                </c:pt>
                <c:pt idx="1">
                  <c:v>2019-20</c:v>
                </c:pt>
                <c:pt idx="2">
                  <c:v>2020-21</c:v>
                </c:pt>
              </c:strCache>
            </c:strRef>
          </c:cat>
          <c:val>
            <c:numRef>
              <c:f>Graphs!$D$7:$D$9</c:f>
              <c:numCache>
                <c:formatCode>General</c:formatCode>
                <c:ptCount val="3"/>
                <c:pt idx="1">
                  <c:v>2700</c:v>
                </c:pt>
                <c:pt idx="2">
                  <c:v>4316</c:v>
                </c:pt>
              </c:numCache>
            </c:numRef>
          </c:val>
          <c:extLst>
            <c:ext xmlns:c16="http://schemas.microsoft.com/office/drawing/2014/chart" uri="{C3380CC4-5D6E-409C-BE32-E72D297353CC}">
              <c16:uniqueId val="{00000009-DB16-4678-B6CA-114940575C09}"/>
            </c:ext>
          </c:extLst>
        </c:ser>
        <c:dLbls>
          <c:showLegendKey val="0"/>
          <c:showVal val="1"/>
          <c:showCatName val="0"/>
          <c:showSerName val="0"/>
          <c:showPercent val="0"/>
          <c:showBubbleSize val="0"/>
        </c:dLbls>
        <c:gapWidth val="150"/>
        <c:axId val="1071839088"/>
        <c:axId val="921553712"/>
      </c:barChart>
      <c:catAx>
        <c:axId val="107183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cap="all" spc="120" normalizeH="0" baseline="0">
                <a:solidFill>
                  <a:sysClr val="windowText" lastClr="000000"/>
                </a:solidFill>
                <a:latin typeface="+mn-lt"/>
                <a:ea typeface="+mn-ea"/>
                <a:cs typeface="+mn-cs"/>
              </a:defRPr>
            </a:pPr>
            <a:endParaRPr lang="en-US"/>
          </a:p>
        </c:txPr>
        <c:crossAx val="921553712"/>
        <c:crosses val="autoZero"/>
        <c:auto val="1"/>
        <c:lblAlgn val="ctr"/>
        <c:lblOffset val="100"/>
        <c:noMultiLvlLbl val="0"/>
      </c:catAx>
      <c:valAx>
        <c:axId val="921553712"/>
        <c:scaling>
          <c:orientation val="minMax"/>
        </c:scaling>
        <c:delete val="1"/>
        <c:axPos val="l"/>
        <c:numFmt formatCode="General" sourceLinked="1"/>
        <c:majorTickMark val="none"/>
        <c:minorTickMark val="none"/>
        <c:tickLblPos val="nextTo"/>
        <c:crossAx val="1071839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ysClr val="windowText" lastClr="000000"/>
                </a:solidFill>
                <a:latin typeface="+mn-lt"/>
                <a:ea typeface="+mn-ea"/>
                <a:cs typeface="+mn-cs"/>
              </a:defRPr>
            </a:pPr>
            <a:r>
              <a:rPr lang="en-US">
                <a:solidFill>
                  <a:sysClr val="windowText" lastClr="000000"/>
                </a:solidFill>
              </a:rPr>
              <a:t>NUMBER</a:t>
            </a:r>
            <a:r>
              <a:rPr lang="en-US" baseline="0">
                <a:solidFill>
                  <a:sysClr val="windowText" lastClr="000000"/>
                </a:solidFill>
              </a:rPr>
              <a:t> OF</a:t>
            </a:r>
            <a:r>
              <a:rPr lang="en-US">
                <a:solidFill>
                  <a:sysClr val="windowText" lastClr="000000"/>
                </a:solidFill>
              </a:rPr>
              <a:t> CREDIT CERTIFICATES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Graphs!$G$18</c:f>
              <c:strCache>
                <c:ptCount val="1"/>
                <c:pt idx="0">
                  <c:v>Credit Certificates</c:v>
                </c:pt>
              </c:strCache>
            </c:strRef>
          </c:tx>
          <c:spPr>
            <a:solidFill>
              <a:schemeClr val="accent1"/>
            </a:solidFill>
            <a:ln>
              <a:noFill/>
            </a:ln>
            <a:effectLst/>
          </c:spPr>
          <c:invertIfNegative val="0"/>
          <c:dLbls>
            <c:dLbl>
              <c:idx val="0"/>
              <c:layout>
                <c:manualLayout>
                  <c:x val="-3.6426116838487975E-2"/>
                  <c:y val="3.04144110892388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13-40CE-AC09-9E7B2E846D22}"/>
                </c:ext>
              </c:extLst>
            </c:dLbl>
            <c:dLbl>
              <c:idx val="1"/>
              <c:layout>
                <c:manualLayout>
                  <c:x val="-3.8880706921944036E-2"/>
                  <c:y val="4.777552220034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13-40CE-AC09-9E7B2E846D22}"/>
                </c:ext>
              </c:extLst>
            </c:dLbl>
            <c:dLbl>
              <c:idx val="2"/>
              <c:layout>
                <c:manualLayout>
                  <c:x val="-3.8880706921944126E-2"/>
                  <c:y val="4.777552220034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13-40CE-AC09-9E7B2E846D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Graphs!$F$19:$F$21</c:f>
              <c:strCache>
                <c:ptCount val="3"/>
                <c:pt idx="0">
                  <c:v>2018-19</c:v>
                </c:pt>
                <c:pt idx="1">
                  <c:v>2019-20</c:v>
                </c:pt>
                <c:pt idx="2">
                  <c:v>2020-21</c:v>
                </c:pt>
              </c:strCache>
            </c:strRef>
          </c:cat>
          <c:val>
            <c:numRef>
              <c:f>Graphs!$G$19:$G$21</c:f>
              <c:numCache>
                <c:formatCode>General</c:formatCode>
                <c:ptCount val="3"/>
                <c:pt idx="0">
                  <c:v>777</c:v>
                </c:pt>
                <c:pt idx="1">
                  <c:v>583</c:v>
                </c:pt>
                <c:pt idx="2">
                  <c:v>513</c:v>
                </c:pt>
              </c:numCache>
            </c:numRef>
          </c:val>
          <c:extLst>
            <c:ext xmlns:c16="http://schemas.microsoft.com/office/drawing/2014/chart" uri="{C3380CC4-5D6E-409C-BE32-E72D297353CC}">
              <c16:uniqueId val="{00000003-C113-40CE-AC09-9E7B2E846D22}"/>
            </c:ext>
          </c:extLst>
        </c:ser>
        <c:ser>
          <c:idx val="1"/>
          <c:order val="1"/>
          <c:tx>
            <c:strRef>
              <c:f>Graphs!$H$18</c:f>
              <c:strCache>
                <c:ptCount val="1"/>
                <c:pt idx="0">
                  <c:v>Institution Set Standard</c:v>
                </c:pt>
              </c:strCache>
            </c:strRef>
          </c:tx>
          <c:spPr>
            <a:solidFill>
              <a:schemeClr val="accent2"/>
            </a:solidFill>
            <a:ln>
              <a:solidFill>
                <a:schemeClr val="accent4">
                  <a:lumMod val="75000"/>
                </a:schemeClr>
              </a:solidFill>
            </a:ln>
            <a:effectLst/>
          </c:spPr>
          <c:invertIfNegative val="0"/>
          <c:dLbls>
            <c:dLbl>
              <c:idx val="0"/>
              <c:layout>
                <c:manualLayout>
                  <c:x val="-3.6426116838487975E-2"/>
                  <c:y val="4.34352444225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13-40CE-AC09-9E7B2E846D22}"/>
                </c:ext>
              </c:extLst>
            </c:dLbl>
            <c:dLbl>
              <c:idx val="1"/>
              <c:layout>
                <c:manualLayout>
                  <c:x val="-3.1516936671575846E-2"/>
                  <c:y val="2.1733855533683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13-40CE-AC09-9E7B2E846D22}"/>
                </c:ext>
              </c:extLst>
            </c:dLbl>
            <c:dLbl>
              <c:idx val="2"/>
              <c:layout>
                <c:manualLayout>
                  <c:x val="-3.6426116838488155E-2"/>
                  <c:y val="3.4754688867016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13-40CE-AC09-9E7B2E846D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Graphs!$F$19:$F$21</c:f>
              <c:strCache>
                <c:ptCount val="3"/>
                <c:pt idx="0">
                  <c:v>2018-19</c:v>
                </c:pt>
                <c:pt idx="1">
                  <c:v>2019-20</c:v>
                </c:pt>
                <c:pt idx="2">
                  <c:v>2020-21</c:v>
                </c:pt>
              </c:strCache>
            </c:strRef>
          </c:cat>
          <c:val>
            <c:numRef>
              <c:f>Graphs!$H$19:$H$21</c:f>
              <c:numCache>
                <c:formatCode>General</c:formatCode>
                <c:ptCount val="3"/>
                <c:pt idx="0">
                  <c:v>588</c:v>
                </c:pt>
                <c:pt idx="1">
                  <c:v>646</c:v>
                </c:pt>
                <c:pt idx="2">
                  <c:v>646</c:v>
                </c:pt>
              </c:numCache>
            </c:numRef>
          </c:val>
          <c:extLst>
            <c:ext xmlns:c16="http://schemas.microsoft.com/office/drawing/2014/chart" uri="{C3380CC4-5D6E-409C-BE32-E72D297353CC}">
              <c16:uniqueId val="{00000007-C113-40CE-AC09-9E7B2E846D22}"/>
            </c:ext>
          </c:extLst>
        </c:ser>
        <c:ser>
          <c:idx val="2"/>
          <c:order val="2"/>
          <c:tx>
            <c:strRef>
              <c:f>Graphs!$I$18</c:f>
              <c:strCache>
                <c:ptCount val="1"/>
                <c:pt idx="0">
                  <c:v>Aspirational</c:v>
                </c:pt>
              </c:strCache>
            </c:strRef>
          </c:tx>
          <c:spPr>
            <a:solidFill>
              <a:schemeClr val="accent3"/>
            </a:solidFill>
            <a:ln>
              <a:solidFill>
                <a:srgbClr val="C00000"/>
              </a:solidFill>
            </a:ln>
            <a:effectLst/>
          </c:spPr>
          <c:invertIfNegative val="0"/>
          <c:dLbls>
            <c:dLbl>
              <c:idx val="1"/>
              <c:layout>
                <c:manualLayout>
                  <c:x val="-2.1698576337751595E-2"/>
                  <c:y val="-5.2050866688538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113-40CE-AC09-9E7B2E846D22}"/>
                </c:ext>
              </c:extLst>
            </c:dLbl>
            <c:dLbl>
              <c:idx val="2"/>
              <c:layout>
                <c:manualLayout>
                  <c:x val="-3.8880706921944126E-2"/>
                  <c:y val="-3.90300333552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113-40CE-AC09-9E7B2E846D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Graphs!$F$19:$F$21</c:f>
              <c:strCache>
                <c:ptCount val="3"/>
                <c:pt idx="0">
                  <c:v>2018-19</c:v>
                </c:pt>
                <c:pt idx="1">
                  <c:v>2019-20</c:v>
                </c:pt>
                <c:pt idx="2">
                  <c:v>2020-21</c:v>
                </c:pt>
              </c:strCache>
            </c:strRef>
          </c:cat>
          <c:val>
            <c:numRef>
              <c:f>Graphs!$I$19:$I$21</c:f>
              <c:numCache>
                <c:formatCode>General</c:formatCode>
                <c:ptCount val="3"/>
                <c:pt idx="1">
                  <c:v>650</c:v>
                </c:pt>
                <c:pt idx="2">
                  <c:v>866</c:v>
                </c:pt>
              </c:numCache>
            </c:numRef>
          </c:val>
          <c:extLst>
            <c:ext xmlns:c16="http://schemas.microsoft.com/office/drawing/2014/chart" uri="{C3380CC4-5D6E-409C-BE32-E72D297353CC}">
              <c16:uniqueId val="{0000000A-C113-40CE-AC09-9E7B2E846D22}"/>
            </c:ext>
          </c:extLst>
        </c:ser>
        <c:dLbls>
          <c:showLegendKey val="0"/>
          <c:showVal val="1"/>
          <c:showCatName val="0"/>
          <c:showSerName val="0"/>
          <c:showPercent val="0"/>
          <c:showBubbleSize val="0"/>
        </c:dLbls>
        <c:gapWidth val="150"/>
        <c:axId val="1071839088"/>
        <c:axId val="921553712"/>
      </c:barChart>
      <c:catAx>
        <c:axId val="107183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cap="all" spc="120" normalizeH="0" baseline="0">
                <a:solidFill>
                  <a:sysClr val="windowText" lastClr="000000"/>
                </a:solidFill>
                <a:latin typeface="+mn-lt"/>
                <a:ea typeface="+mn-ea"/>
                <a:cs typeface="+mn-cs"/>
              </a:defRPr>
            </a:pPr>
            <a:endParaRPr lang="en-US"/>
          </a:p>
        </c:txPr>
        <c:crossAx val="921553712"/>
        <c:crosses val="autoZero"/>
        <c:auto val="1"/>
        <c:lblAlgn val="ctr"/>
        <c:lblOffset val="100"/>
        <c:noMultiLvlLbl val="0"/>
      </c:catAx>
      <c:valAx>
        <c:axId val="921553712"/>
        <c:scaling>
          <c:orientation val="minMax"/>
          <c:min val="450"/>
        </c:scaling>
        <c:delete val="1"/>
        <c:axPos val="l"/>
        <c:numFmt formatCode="General" sourceLinked="1"/>
        <c:majorTickMark val="out"/>
        <c:minorTickMark val="none"/>
        <c:tickLblPos val="nextTo"/>
        <c:crossAx val="1071839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ysClr val="windowText" lastClr="000000"/>
                </a:solidFill>
                <a:latin typeface="+mn-lt"/>
                <a:ea typeface="+mn-ea"/>
                <a:cs typeface="+mn-cs"/>
              </a:defRPr>
            </a:pPr>
            <a:r>
              <a:rPr lang="en-US">
                <a:solidFill>
                  <a:sysClr val="windowText" lastClr="000000"/>
                </a:solidFill>
              </a:rPr>
              <a:t>NUMBER</a:t>
            </a:r>
            <a:r>
              <a:rPr lang="en-US" baseline="0">
                <a:solidFill>
                  <a:sysClr val="windowText" lastClr="000000"/>
                </a:solidFill>
              </a:rPr>
              <a:t> OF</a:t>
            </a:r>
            <a:r>
              <a:rPr lang="en-US">
                <a:solidFill>
                  <a:sysClr val="windowText" lastClr="000000"/>
                </a:solidFill>
              </a:rPr>
              <a:t> Transfers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Graphs!$B$30</c:f>
              <c:strCache>
                <c:ptCount val="1"/>
                <c:pt idx="0">
                  <c:v>Transfer</c:v>
                </c:pt>
              </c:strCache>
            </c:strRef>
          </c:tx>
          <c:spPr>
            <a:solidFill>
              <a:schemeClr val="accent1"/>
            </a:solidFill>
            <a:ln>
              <a:noFill/>
            </a:ln>
            <a:effectLst/>
          </c:spPr>
          <c:invertIfNegative val="0"/>
          <c:dLbls>
            <c:dLbl>
              <c:idx val="1"/>
              <c:layout>
                <c:manualLayout>
                  <c:x val="-4.447717231222386E-2"/>
                  <c:y val="-4.3370311132983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FA-43A5-B52F-23D8ABE6FC2D}"/>
                </c:ext>
              </c:extLst>
            </c:dLbl>
            <c:dLbl>
              <c:idx val="2"/>
              <c:layout>
                <c:manualLayout>
                  <c:x val="-4.6931762395680011E-2"/>
                  <c:y val="-3.46897555774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FA-43A5-B52F-23D8ABE6FC2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Graphs!$A$31:$A$33</c:f>
              <c:strCache>
                <c:ptCount val="3"/>
                <c:pt idx="0">
                  <c:v>2018-19</c:v>
                </c:pt>
                <c:pt idx="1">
                  <c:v>2019-20</c:v>
                </c:pt>
                <c:pt idx="2">
                  <c:v>2020-21</c:v>
                </c:pt>
              </c:strCache>
            </c:strRef>
          </c:cat>
          <c:val>
            <c:numRef>
              <c:f>Graphs!$B$31:$B$33</c:f>
              <c:numCache>
                <c:formatCode>General</c:formatCode>
                <c:ptCount val="3"/>
                <c:pt idx="0">
                  <c:v>1909</c:v>
                </c:pt>
                <c:pt idx="1">
                  <c:v>2065</c:v>
                </c:pt>
                <c:pt idx="2">
                  <c:v>2466</c:v>
                </c:pt>
              </c:numCache>
            </c:numRef>
          </c:val>
          <c:extLst>
            <c:ext xmlns:c16="http://schemas.microsoft.com/office/drawing/2014/chart" uri="{C3380CC4-5D6E-409C-BE32-E72D297353CC}">
              <c16:uniqueId val="{00000002-B7FA-43A5-B52F-23D8ABE6FC2D}"/>
            </c:ext>
          </c:extLst>
        </c:ser>
        <c:ser>
          <c:idx val="1"/>
          <c:order val="1"/>
          <c:tx>
            <c:strRef>
              <c:f>Graphs!$C$30</c:f>
              <c:strCache>
                <c:ptCount val="1"/>
                <c:pt idx="0">
                  <c:v>Institution Set Standard</c:v>
                </c:pt>
              </c:strCache>
            </c:strRef>
          </c:tx>
          <c:spPr>
            <a:solidFill>
              <a:schemeClr val="accent2"/>
            </a:solidFill>
            <a:ln>
              <a:solidFill>
                <a:schemeClr val="accent4">
                  <a:lumMod val="75000"/>
                </a:schemeClr>
              </a:solidFill>
            </a:ln>
            <a:effectLst/>
          </c:spPr>
          <c:invertIfNegative val="0"/>
          <c:dLbls>
            <c:dLbl>
              <c:idx val="0"/>
              <c:layout>
                <c:manualLayout>
                  <c:x val="-4.447717231222386E-2"/>
                  <c:y val="3.90949666447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FA-43A5-B52F-23D8ABE6FC2D}"/>
                </c:ext>
              </c:extLst>
            </c:dLbl>
            <c:dLbl>
              <c:idx val="1"/>
              <c:layout>
                <c:manualLayout>
                  <c:x val="-4.447717231222386E-2"/>
                  <c:y val="3.4754688867016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FA-43A5-B52F-23D8ABE6FC2D}"/>
                </c:ext>
              </c:extLst>
            </c:dLbl>
            <c:dLbl>
              <c:idx val="2"/>
              <c:layout>
                <c:manualLayout>
                  <c:x val="-4.447717231222386E-2"/>
                  <c:y val="3.4754688867016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FA-43A5-B52F-23D8ABE6FC2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Graphs!$A$31:$A$33</c:f>
              <c:strCache>
                <c:ptCount val="3"/>
                <c:pt idx="0">
                  <c:v>2018-19</c:v>
                </c:pt>
                <c:pt idx="1">
                  <c:v>2019-20</c:v>
                </c:pt>
                <c:pt idx="2">
                  <c:v>2020-21</c:v>
                </c:pt>
              </c:strCache>
            </c:strRef>
          </c:cat>
          <c:val>
            <c:numRef>
              <c:f>Graphs!$C$31:$C$33</c:f>
              <c:numCache>
                <c:formatCode>0</c:formatCode>
                <c:ptCount val="3"/>
                <c:pt idx="0" formatCode="General">
                  <c:v>1799</c:v>
                </c:pt>
                <c:pt idx="1">
                  <c:v>1874.7</c:v>
                </c:pt>
                <c:pt idx="2" formatCode="General">
                  <c:v>2014</c:v>
                </c:pt>
              </c:numCache>
            </c:numRef>
          </c:val>
          <c:extLst>
            <c:ext xmlns:c16="http://schemas.microsoft.com/office/drawing/2014/chart" uri="{C3380CC4-5D6E-409C-BE32-E72D297353CC}">
              <c16:uniqueId val="{00000006-B7FA-43A5-B52F-23D8ABE6FC2D}"/>
            </c:ext>
          </c:extLst>
        </c:ser>
        <c:ser>
          <c:idx val="2"/>
          <c:order val="2"/>
          <c:tx>
            <c:strRef>
              <c:f>Graphs!$D$30</c:f>
              <c:strCache>
                <c:ptCount val="1"/>
                <c:pt idx="0">
                  <c:v>Aspirational</c:v>
                </c:pt>
              </c:strCache>
            </c:strRef>
          </c:tx>
          <c:spPr>
            <a:solidFill>
              <a:schemeClr val="accent3"/>
            </a:solidFill>
            <a:ln>
              <a:solidFill>
                <a:srgbClr val="C00000"/>
              </a:solidFill>
            </a:ln>
            <a:effectLst/>
          </c:spPr>
          <c:invertIfNegative val="0"/>
          <c:dLbls>
            <c:dLbl>
              <c:idx val="1"/>
              <c:layout>
                <c:manualLayout>
                  <c:x val="-6.9023073146784492E-2"/>
                  <c:y val="-4.30781113298337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FA-43A5-B52F-23D8ABE6FC2D}"/>
                </c:ext>
              </c:extLst>
            </c:dLbl>
            <c:dLbl>
              <c:idx val="2"/>
              <c:layout>
                <c:manualLayout>
                  <c:x val="-4.447717231222386E-2"/>
                  <c:y val="-3.90300333552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FA-43A5-B52F-23D8ABE6FC2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Graphs!$A$31:$A$33</c:f>
              <c:strCache>
                <c:ptCount val="3"/>
                <c:pt idx="0">
                  <c:v>2018-19</c:v>
                </c:pt>
                <c:pt idx="1">
                  <c:v>2019-20</c:v>
                </c:pt>
                <c:pt idx="2">
                  <c:v>2020-21</c:v>
                </c:pt>
              </c:strCache>
            </c:strRef>
          </c:cat>
          <c:val>
            <c:numRef>
              <c:f>Graphs!$D$31:$D$33</c:f>
              <c:numCache>
                <c:formatCode>General</c:formatCode>
                <c:ptCount val="3"/>
                <c:pt idx="1">
                  <c:v>1915</c:v>
                </c:pt>
                <c:pt idx="2">
                  <c:v>2918</c:v>
                </c:pt>
              </c:numCache>
            </c:numRef>
          </c:val>
          <c:extLst>
            <c:ext xmlns:c16="http://schemas.microsoft.com/office/drawing/2014/chart" uri="{C3380CC4-5D6E-409C-BE32-E72D297353CC}">
              <c16:uniqueId val="{00000009-B7FA-43A5-B52F-23D8ABE6FC2D}"/>
            </c:ext>
          </c:extLst>
        </c:ser>
        <c:dLbls>
          <c:showLegendKey val="0"/>
          <c:showVal val="1"/>
          <c:showCatName val="0"/>
          <c:showSerName val="0"/>
          <c:showPercent val="0"/>
          <c:showBubbleSize val="0"/>
        </c:dLbls>
        <c:gapWidth val="150"/>
        <c:axId val="1071839088"/>
        <c:axId val="921553712"/>
      </c:barChart>
      <c:catAx>
        <c:axId val="107183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cap="all" spc="120" normalizeH="0" baseline="0">
                <a:solidFill>
                  <a:sysClr val="windowText" lastClr="000000"/>
                </a:solidFill>
                <a:latin typeface="+mn-lt"/>
                <a:ea typeface="+mn-ea"/>
                <a:cs typeface="+mn-cs"/>
              </a:defRPr>
            </a:pPr>
            <a:endParaRPr lang="en-US"/>
          </a:p>
        </c:txPr>
        <c:crossAx val="921553712"/>
        <c:crosses val="autoZero"/>
        <c:auto val="1"/>
        <c:lblAlgn val="ctr"/>
        <c:lblOffset val="100"/>
        <c:noMultiLvlLbl val="0"/>
      </c:catAx>
      <c:valAx>
        <c:axId val="921553712"/>
        <c:scaling>
          <c:orientation val="minMax"/>
          <c:max val="3000"/>
          <c:min val="1500"/>
        </c:scaling>
        <c:delete val="1"/>
        <c:axPos val="l"/>
        <c:numFmt formatCode="General" sourceLinked="1"/>
        <c:majorTickMark val="out"/>
        <c:minorTickMark val="none"/>
        <c:tickLblPos val="nextTo"/>
        <c:crossAx val="1071839088"/>
        <c:crosses val="autoZero"/>
        <c:crossBetween val="between"/>
        <c:majorUnit val="200"/>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AC6C98-C5C4-4D1C-8F58-2F8CB018439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9AFF980-C0F2-49C4-ADA0-4C28702EF618}">
      <dgm:prSet custT="1"/>
      <dgm:spPr>
        <a:solidFill>
          <a:schemeClr val="accent1"/>
        </a:solidFill>
      </dgm:spPr>
      <dgm:t>
        <a:bodyPr/>
        <a:lstStyle/>
        <a:p>
          <a:r>
            <a:rPr lang="en-US" sz="2400" dirty="0"/>
            <a:t>Approval of mission statement, which is central to institutional planning and decision-making activities. </a:t>
          </a:r>
        </a:p>
      </dgm:t>
    </dgm:pt>
    <dgm:pt modelId="{D72A7823-7BEC-4E8D-AF4A-9EF875380E3B}" type="parTrans" cxnId="{68D65D28-FB8B-47C8-8F58-4BE528556E7B}">
      <dgm:prSet/>
      <dgm:spPr/>
      <dgm:t>
        <a:bodyPr/>
        <a:lstStyle/>
        <a:p>
          <a:endParaRPr lang="en-US" sz="2400"/>
        </a:p>
      </dgm:t>
    </dgm:pt>
    <dgm:pt modelId="{CD2E58F8-0E55-4DA0-A84E-496557BBC0CB}" type="sibTrans" cxnId="{68D65D28-FB8B-47C8-8F58-4BE528556E7B}">
      <dgm:prSet/>
      <dgm:spPr/>
      <dgm:t>
        <a:bodyPr/>
        <a:lstStyle/>
        <a:p>
          <a:endParaRPr lang="en-US" sz="2400"/>
        </a:p>
      </dgm:t>
    </dgm:pt>
    <dgm:pt modelId="{F1741310-B11B-4BAD-90ED-0413F530F9AC}">
      <dgm:prSet custT="1"/>
      <dgm:spPr>
        <a:solidFill>
          <a:schemeClr val="accent2"/>
        </a:solidFill>
        <a:ln>
          <a:solidFill>
            <a:schemeClr val="accent2"/>
          </a:solidFill>
        </a:ln>
      </dgm:spPr>
      <dgm:t>
        <a:bodyPr/>
        <a:lstStyle/>
        <a:p>
          <a:r>
            <a:rPr lang="en-US" sz="2400" dirty="0"/>
            <a:t>Enables the administration to implement policy and lead the school effectively.</a:t>
          </a:r>
        </a:p>
      </dgm:t>
    </dgm:pt>
    <dgm:pt modelId="{DFFFDFBF-654B-4605-8D49-B51AB3AD3719}" type="parTrans" cxnId="{AE17224F-BDB9-441A-A49B-7D32C67B1910}">
      <dgm:prSet/>
      <dgm:spPr/>
      <dgm:t>
        <a:bodyPr/>
        <a:lstStyle/>
        <a:p>
          <a:endParaRPr lang="en-US" sz="2400"/>
        </a:p>
      </dgm:t>
    </dgm:pt>
    <dgm:pt modelId="{7A3B34E3-499C-43FB-965A-47E7C792B552}" type="sibTrans" cxnId="{AE17224F-BDB9-441A-A49B-7D32C67B1910}">
      <dgm:prSet/>
      <dgm:spPr/>
      <dgm:t>
        <a:bodyPr/>
        <a:lstStyle/>
        <a:p>
          <a:endParaRPr lang="en-US" sz="2400"/>
        </a:p>
      </dgm:t>
    </dgm:pt>
    <dgm:pt modelId="{61A242C1-61C0-45D1-8C8E-90B324FDB4FC}">
      <dgm:prSet custT="1"/>
      <dgm:spPr>
        <a:solidFill>
          <a:schemeClr val="accent3"/>
        </a:solidFill>
        <a:ln>
          <a:solidFill>
            <a:schemeClr val="accent3"/>
          </a:solidFill>
        </a:ln>
      </dgm:spPr>
      <dgm:t>
        <a:bodyPr/>
        <a:lstStyle/>
        <a:p>
          <a:r>
            <a:rPr lang="en-US" sz="2400" dirty="0"/>
            <a:t>Monitors regularly the annual review of the ACS WASC schoolwide Action Plan to ensure continuous improvement.</a:t>
          </a:r>
        </a:p>
      </dgm:t>
    </dgm:pt>
    <dgm:pt modelId="{F30424AD-5D77-4795-A88C-4D14AC9D516A}" type="parTrans" cxnId="{60F0B5BE-C5AF-4864-A344-EF94DB326857}">
      <dgm:prSet/>
      <dgm:spPr/>
      <dgm:t>
        <a:bodyPr/>
        <a:lstStyle/>
        <a:p>
          <a:endParaRPr lang="en-US" sz="2400"/>
        </a:p>
      </dgm:t>
    </dgm:pt>
    <dgm:pt modelId="{5C55BF7C-C4E1-448A-BE7F-5528EDADB66B}" type="sibTrans" cxnId="{60F0B5BE-C5AF-4864-A344-EF94DB326857}">
      <dgm:prSet/>
      <dgm:spPr/>
      <dgm:t>
        <a:bodyPr/>
        <a:lstStyle/>
        <a:p>
          <a:endParaRPr lang="en-US" sz="2400"/>
        </a:p>
      </dgm:t>
    </dgm:pt>
    <dgm:pt modelId="{6063B8A3-E1C4-4DAB-851A-B3168602C46A}">
      <dgm:prSet custT="1"/>
      <dgm:spPr>
        <a:solidFill>
          <a:schemeClr val="accent6"/>
        </a:solidFill>
        <a:ln>
          <a:solidFill>
            <a:schemeClr val="accent6"/>
          </a:solidFill>
        </a:ln>
      </dgm:spPr>
      <dgm:t>
        <a:bodyPr/>
        <a:lstStyle/>
        <a:p>
          <a:r>
            <a:rPr lang="en-US" sz="2400" dirty="0"/>
            <a:t>Review, provide input, and approve the self-study report submitted to ACS WASC</a:t>
          </a:r>
        </a:p>
      </dgm:t>
    </dgm:pt>
    <dgm:pt modelId="{56FCD649-528B-424D-8539-F5DD778239EA}" type="parTrans" cxnId="{FA450896-0137-4368-A3F1-678B64BBC209}">
      <dgm:prSet/>
      <dgm:spPr/>
      <dgm:t>
        <a:bodyPr/>
        <a:lstStyle/>
        <a:p>
          <a:endParaRPr lang="en-US" sz="2400"/>
        </a:p>
      </dgm:t>
    </dgm:pt>
    <dgm:pt modelId="{F0794CBB-43B6-4772-90D8-45E556168C00}" type="sibTrans" cxnId="{FA450896-0137-4368-A3F1-678B64BBC209}">
      <dgm:prSet/>
      <dgm:spPr/>
      <dgm:t>
        <a:bodyPr/>
        <a:lstStyle/>
        <a:p>
          <a:endParaRPr lang="en-US" sz="2400"/>
        </a:p>
      </dgm:t>
    </dgm:pt>
    <dgm:pt modelId="{139748F1-C46B-42E5-8089-F3D95379BE02}" type="pres">
      <dgm:prSet presAssocID="{9EAC6C98-C5C4-4D1C-8F58-2F8CB0184396}" presName="linear" presStyleCnt="0">
        <dgm:presLayoutVars>
          <dgm:animLvl val="lvl"/>
          <dgm:resizeHandles val="exact"/>
        </dgm:presLayoutVars>
      </dgm:prSet>
      <dgm:spPr/>
    </dgm:pt>
    <dgm:pt modelId="{184E1755-1D76-42F3-BC5D-C9AA7C2401CA}" type="pres">
      <dgm:prSet presAssocID="{E9AFF980-C0F2-49C4-ADA0-4C28702EF618}" presName="parentText" presStyleLbl="node1" presStyleIdx="0" presStyleCnt="4">
        <dgm:presLayoutVars>
          <dgm:chMax val="0"/>
          <dgm:bulletEnabled val="1"/>
        </dgm:presLayoutVars>
      </dgm:prSet>
      <dgm:spPr/>
    </dgm:pt>
    <dgm:pt modelId="{FBEB2CE2-8EFB-4569-8A36-49953CCE9D7B}" type="pres">
      <dgm:prSet presAssocID="{CD2E58F8-0E55-4DA0-A84E-496557BBC0CB}" presName="spacer" presStyleCnt="0"/>
      <dgm:spPr/>
    </dgm:pt>
    <dgm:pt modelId="{B8E9AE50-7C1E-439C-84B3-D2CEF8F93889}" type="pres">
      <dgm:prSet presAssocID="{F1741310-B11B-4BAD-90ED-0413F530F9AC}" presName="parentText" presStyleLbl="node1" presStyleIdx="1" presStyleCnt="4">
        <dgm:presLayoutVars>
          <dgm:chMax val="0"/>
          <dgm:bulletEnabled val="1"/>
        </dgm:presLayoutVars>
      </dgm:prSet>
      <dgm:spPr/>
    </dgm:pt>
    <dgm:pt modelId="{EBFFF9EC-AECC-4910-BBBF-EF02D6257E38}" type="pres">
      <dgm:prSet presAssocID="{7A3B34E3-499C-43FB-965A-47E7C792B552}" presName="spacer" presStyleCnt="0"/>
      <dgm:spPr/>
    </dgm:pt>
    <dgm:pt modelId="{EA119E6B-D5AD-49B7-8606-C7179B3DABA2}" type="pres">
      <dgm:prSet presAssocID="{61A242C1-61C0-45D1-8C8E-90B324FDB4FC}" presName="parentText" presStyleLbl="node1" presStyleIdx="2" presStyleCnt="4" custLinFactNeighborY="-4737">
        <dgm:presLayoutVars>
          <dgm:chMax val="0"/>
          <dgm:bulletEnabled val="1"/>
        </dgm:presLayoutVars>
      </dgm:prSet>
      <dgm:spPr/>
    </dgm:pt>
    <dgm:pt modelId="{B51647AC-692F-463C-8EC9-2C2B7756589E}" type="pres">
      <dgm:prSet presAssocID="{5C55BF7C-C4E1-448A-BE7F-5528EDADB66B}" presName="spacer" presStyleCnt="0"/>
      <dgm:spPr/>
    </dgm:pt>
    <dgm:pt modelId="{E29BFE88-3757-4BE0-AAB3-1D712A853401}" type="pres">
      <dgm:prSet presAssocID="{6063B8A3-E1C4-4DAB-851A-B3168602C46A}" presName="parentText" presStyleLbl="node1" presStyleIdx="3" presStyleCnt="4">
        <dgm:presLayoutVars>
          <dgm:chMax val="0"/>
          <dgm:bulletEnabled val="1"/>
        </dgm:presLayoutVars>
      </dgm:prSet>
      <dgm:spPr/>
    </dgm:pt>
  </dgm:ptLst>
  <dgm:cxnLst>
    <dgm:cxn modelId="{A80FD20D-E272-4BE8-88E4-B96F18F7F0F5}" type="presOf" srcId="{E9AFF980-C0F2-49C4-ADA0-4C28702EF618}" destId="{184E1755-1D76-42F3-BC5D-C9AA7C2401CA}" srcOrd="0" destOrd="0" presId="urn:microsoft.com/office/officeart/2005/8/layout/vList2"/>
    <dgm:cxn modelId="{68D65D28-FB8B-47C8-8F58-4BE528556E7B}" srcId="{9EAC6C98-C5C4-4D1C-8F58-2F8CB0184396}" destId="{E9AFF980-C0F2-49C4-ADA0-4C28702EF618}" srcOrd="0" destOrd="0" parTransId="{D72A7823-7BEC-4E8D-AF4A-9EF875380E3B}" sibTransId="{CD2E58F8-0E55-4DA0-A84E-496557BBC0CB}"/>
    <dgm:cxn modelId="{8EBFDF43-C327-4FAE-A0D8-043B1C4181D0}" type="presOf" srcId="{61A242C1-61C0-45D1-8C8E-90B324FDB4FC}" destId="{EA119E6B-D5AD-49B7-8606-C7179B3DABA2}" srcOrd="0" destOrd="0" presId="urn:microsoft.com/office/officeart/2005/8/layout/vList2"/>
    <dgm:cxn modelId="{AE17224F-BDB9-441A-A49B-7D32C67B1910}" srcId="{9EAC6C98-C5C4-4D1C-8F58-2F8CB0184396}" destId="{F1741310-B11B-4BAD-90ED-0413F530F9AC}" srcOrd="1" destOrd="0" parTransId="{DFFFDFBF-654B-4605-8D49-B51AB3AD3719}" sibTransId="{7A3B34E3-499C-43FB-965A-47E7C792B552}"/>
    <dgm:cxn modelId="{8F1E1A91-391D-4BFC-BE33-317691AFAAFA}" type="presOf" srcId="{6063B8A3-E1C4-4DAB-851A-B3168602C46A}" destId="{E29BFE88-3757-4BE0-AAB3-1D712A853401}" srcOrd="0" destOrd="0" presId="urn:microsoft.com/office/officeart/2005/8/layout/vList2"/>
    <dgm:cxn modelId="{FA450896-0137-4368-A3F1-678B64BBC209}" srcId="{9EAC6C98-C5C4-4D1C-8F58-2F8CB0184396}" destId="{6063B8A3-E1C4-4DAB-851A-B3168602C46A}" srcOrd="3" destOrd="0" parTransId="{56FCD649-528B-424D-8539-F5DD778239EA}" sibTransId="{F0794CBB-43B6-4772-90D8-45E556168C00}"/>
    <dgm:cxn modelId="{7AB36DAC-36BA-4AF2-B321-A58287EBB49D}" type="presOf" srcId="{F1741310-B11B-4BAD-90ED-0413F530F9AC}" destId="{B8E9AE50-7C1E-439C-84B3-D2CEF8F93889}" srcOrd="0" destOrd="0" presId="urn:microsoft.com/office/officeart/2005/8/layout/vList2"/>
    <dgm:cxn modelId="{60F0B5BE-C5AF-4864-A344-EF94DB326857}" srcId="{9EAC6C98-C5C4-4D1C-8F58-2F8CB0184396}" destId="{61A242C1-61C0-45D1-8C8E-90B324FDB4FC}" srcOrd="2" destOrd="0" parTransId="{F30424AD-5D77-4795-A88C-4D14AC9D516A}" sibTransId="{5C55BF7C-C4E1-448A-BE7F-5528EDADB66B}"/>
    <dgm:cxn modelId="{064527F3-8D5F-47F0-918F-DDE6D385ADF4}" type="presOf" srcId="{9EAC6C98-C5C4-4D1C-8F58-2F8CB0184396}" destId="{139748F1-C46B-42E5-8089-F3D95379BE02}" srcOrd="0" destOrd="0" presId="urn:microsoft.com/office/officeart/2005/8/layout/vList2"/>
    <dgm:cxn modelId="{676B31E0-D8B9-4D6E-ABD2-880BE8ADA0E1}" type="presParOf" srcId="{139748F1-C46B-42E5-8089-F3D95379BE02}" destId="{184E1755-1D76-42F3-BC5D-C9AA7C2401CA}" srcOrd="0" destOrd="0" presId="urn:microsoft.com/office/officeart/2005/8/layout/vList2"/>
    <dgm:cxn modelId="{C04253B2-3BBA-4E7D-88B8-5B357E1DE23E}" type="presParOf" srcId="{139748F1-C46B-42E5-8089-F3D95379BE02}" destId="{FBEB2CE2-8EFB-4569-8A36-49953CCE9D7B}" srcOrd="1" destOrd="0" presId="urn:microsoft.com/office/officeart/2005/8/layout/vList2"/>
    <dgm:cxn modelId="{0600A138-8419-4BBC-985C-1F4C740870CF}" type="presParOf" srcId="{139748F1-C46B-42E5-8089-F3D95379BE02}" destId="{B8E9AE50-7C1E-439C-84B3-D2CEF8F93889}" srcOrd="2" destOrd="0" presId="urn:microsoft.com/office/officeart/2005/8/layout/vList2"/>
    <dgm:cxn modelId="{8565A784-8D98-422A-9EE0-4A869AD34F33}" type="presParOf" srcId="{139748F1-C46B-42E5-8089-F3D95379BE02}" destId="{EBFFF9EC-AECC-4910-BBBF-EF02D6257E38}" srcOrd="3" destOrd="0" presId="urn:microsoft.com/office/officeart/2005/8/layout/vList2"/>
    <dgm:cxn modelId="{5E86C9CE-1795-4EAB-805B-8B738D2F6B5F}" type="presParOf" srcId="{139748F1-C46B-42E5-8089-F3D95379BE02}" destId="{EA119E6B-D5AD-49B7-8606-C7179B3DABA2}" srcOrd="4" destOrd="0" presId="urn:microsoft.com/office/officeart/2005/8/layout/vList2"/>
    <dgm:cxn modelId="{BF64BDA7-5430-46F4-8AF5-49E133009182}" type="presParOf" srcId="{139748F1-C46B-42E5-8089-F3D95379BE02}" destId="{B51647AC-692F-463C-8EC9-2C2B7756589E}" srcOrd="5" destOrd="0" presId="urn:microsoft.com/office/officeart/2005/8/layout/vList2"/>
    <dgm:cxn modelId="{FC7ED10E-A41B-4196-B139-6982AB9158BE}" type="presParOf" srcId="{139748F1-C46B-42E5-8089-F3D95379BE02}" destId="{E29BFE88-3757-4BE0-AAB3-1D712A853401}"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E1755-1D76-42F3-BC5D-C9AA7C2401CA}">
      <dsp:nvSpPr>
        <dsp:cNvPr id="0" name=""/>
        <dsp:cNvSpPr/>
      </dsp:nvSpPr>
      <dsp:spPr>
        <a:xfrm>
          <a:off x="0" y="274"/>
          <a:ext cx="10668000" cy="91728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Approval of mission statement, which is central to institutional planning and decision-making activities. </a:t>
          </a:r>
        </a:p>
      </dsp:txBody>
      <dsp:txXfrm>
        <a:off x="44778" y="45052"/>
        <a:ext cx="10578444" cy="827724"/>
      </dsp:txXfrm>
    </dsp:sp>
    <dsp:sp modelId="{B8E9AE50-7C1E-439C-84B3-D2CEF8F93889}">
      <dsp:nvSpPr>
        <dsp:cNvPr id="0" name=""/>
        <dsp:cNvSpPr/>
      </dsp:nvSpPr>
      <dsp:spPr>
        <a:xfrm>
          <a:off x="0" y="1058674"/>
          <a:ext cx="10668000" cy="917280"/>
        </a:xfrm>
        <a:prstGeom prst="round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Enables the administration to implement policy and lead the school effectively.</a:t>
          </a:r>
        </a:p>
      </dsp:txBody>
      <dsp:txXfrm>
        <a:off x="44778" y="1103452"/>
        <a:ext cx="10578444" cy="827724"/>
      </dsp:txXfrm>
    </dsp:sp>
    <dsp:sp modelId="{EA119E6B-D5AD-49B7-8606-C7179B3DABA2}">
      <dsp:nvSpPr>
        <dsp:cNvPr id="0" name=""/>
        <dsp:cNvSpPr/>
      </dsp:nvSpPr>
      <dsp:spPr>
        <a:xfrm>
          <a:off x="0" y="2110389"/>
          <a:ext cx="10668000" cy="917280"/>
        </a:xfrm>
        <a:prstGeom prst="round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Monitors regularly the annual review of the ACS WASC schoolwide Action Plan to ensure continuous improvement.</a:t>
          </a:r>
        </a:p>
      </dsp:txBody>
      <dsp:txXfrm>
        <a:off x="44778" y="2155167"/>
        <a:ext cx="10578444" cy="827724"/>
      </dsp:txXfrm>
    </dsp:sp>
    <dsp:sp modelId="{E29BFE88-3757-4BE0-AAB3-1D712A853401}">
      <dsp:nvSpPr>
        <dsp:cNvPr id="0" name=""/>
        <dsp:cNvSpPr/>
      </dsp:nvSpPr>
      <dsp:spPr>
        <a:xfrm>
          <a:off x="0" y="3175474"/>
          <a:ext cx="10668000" cy="917280"/>
        </a:xfrm>
        <a:prstGeom prst="roundRect">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Review, provide input, and approve the self-study report submitted to ACS WASC</a:t>
          </a:r>
        </a:p>
      </dsp:txBody>
      <dsp:txXfrm>
        <a:off x="44778" y="3220252"/>
        <a:ext cx="10578444" cy="8277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90F39-33C4-5B44-A9FF-D3915707F3FA}"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B666A-A390-C342-BB29-E5AE20BDD396}" type="slidenum">
              <a:rPr lang="en-US" smtClean="0"/>
              <a:t>‹#›</a:t>
            </a:fld>
            <a:endParaRPr lang="en-US"/>
          </a:p>
        </p:txBody>
      </p:sp>
    </p:spTree>
    <p:extLst>
      <p:ext uri="{BB962C8B-B14F-4D97-AF65-F5344CB8AC3E}">
        <p14:creationId xmlns:p14="http://schemas.microsoft.com/office/powerpoint/2010/main" val="50089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fld id="{9E8B666A-A390-C342-BB29-E5AE20BDD396}" type="slidenum">
              <a:rPr lang="en-US" smtClean="0"/>
              <a:t>1</a:t>
            </a:fld>
            <a:endParaRPr lang="en-US"/>
          </a:p>
        </p:txBody>
      </p:sp>
    </p:spTree>
    <p:extLst>
      <p:ext uri="{BB962C8B-B14F-4D97-AF65-F5344CB8AC3E}">
        <p14:creationId xmlns:p14="http://schemas.microsoft.com/office/powerpoint/2010/main" val="2118443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a:t>
            </a:r>
          </a:p>
        </p:txBody>
      </p:sp>
      <p:sp>
        <p:nvSpPr>
          <p:cNvPr id="4" name="Slide Number Placeholder 3"/>
          <p:cNvSpPr>
            <a:spLocks noGrp="1"/>
          </p:cNvSpPr>
          <p:nvPr>
            <p:ph type="sldNum" sz="quarter" idx="5"/>
          </p:nvPr>
        </p:nvSpPr>
        <p:spPr/>
        <p:txBody>
          <a:bodyPr/>
          <a:lstStyle/>
          <a:p>
            <a:fld id="{9E8B666A-A390-C342-BB29-E5AE20BDD396}" type="slidenum">
              <a:rPr lang="en-US" smtClean="0"/>
              <a:t>10</a:t>
            </a:fld>
            <a:endParaRPr lang="en-US"/>
          </a:p>
        </p:txBody>
      </p:sp>
    </p:spTree>
    <p:extLst>
      <p:ext uri="{BB962C8B-B14F-4D97-AF65-F5344CB8AC3E}">
        <p14:creationId xmlns:p14="http://schemas.microsoft.com/office/powerpoint/2010/main" val="3537733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1836A-E352-4857-BC48-701BDF335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589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1836A-E352-4857-BC48-701BDF335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091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1836A-E352-4857-BC48-701BDF335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797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Lianne</a:t>
            </a:r>
          </a:p>
        </p:txBody>
      </p:sp>
      <p:sp>
        <p:nvSpPr>
          <p:cNvPr id="4" name="Slide Number Placeholder 3"/>
          <p:cNvSpPr>
            <a:spLocks noGrp="1"/>
          </p:cNvSpPr>
          <p:nvPr>
            <p:ph type="sldNum" sz="quarter" idx="5"/>
          </p:nvPr>
        </p:nvSpPr>
        <p:spPr/>
        <p:txBody>
          <a:bodyPr/>
          <a:lstStyle/>
          <a:p>
            <a:fld id="{9E8B666A-A390-C342-BB29-E5AE20BDD396}" type="slidenum">
              <a:rPr lang="en-US" smtClean="0"/>
              <a:t>14</a:t>
            </a:fld>
            <a:endParaRPr lang="en-US"/>
          </a:p>
        </p:txBody>
      </p:sp>
    </p:spTree>
    <p:extLst>
      <p:ext uri="{BB962C8B-B14F-4D97-AF65-F5344CB8AC3E}">
        <p14:creationId xmlns:p14="http://schemas.microsoft.com/office/powerpoint/2010/main" val="783097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fld id="{9E8B666A-A390-C342-BB29-E5AE20BDD396}" type="slidenum">
              <a:rPr lang="en-US" smtClean="0"/>
              <a:t>26</a:t>
            </a:fld>
            <a:endParaRPr lang="en-US"/>
          </a:p>
        </p:txBody>
      </p:sp>
    </p:spTree>
    <p:extLst>
      <p:ext uri="{BB962C8B-B14F-4D97-AF65-F5344CB8AC3E}">
        <p14:creationId xmlns:p14="http://schemas.microsoft.com/office/powerpoint/2010/main" val="4251763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Patty</a:t>
            </a:r>
          </a:p>
        </p:txBody>
      </p:sp>
      <p:sp>
        <p:nvSpPr>
          <p:cNvPr id="4" name="Slide Number Placeholder 3"/>
          <p:cNvSpPr>
            <a:spLocks noGrp="1"/>
          </p:cNvSpPr>
          <p:nvPr>
            <p:ph type="sldNum" sz="quarter" idx="5"/>
          </p:nvPr>
        </p:nvSpPr>
        <p:spPr/>
        <p:txBody>
          <a:bodyPr/>
          <a:lstStyle/>
          <a:p>
            <a:fld id="{9E8B666A-A390-C342-BB29-E5AE20BDD396}" type="slidenum">
              <a:rPr lang="en-US" smtClean="0"/>
              <a:t>27</a:t>
            </a:fld>
            <a:endParaRPr lang="en-US"/>
          </a:p>
        </p:txBody>
      </p:sp>
    </p:spTree>
    <p:extLst>
      <p:ext uri="{BB962C8B-B14F-4D97-AF65-F5344CB8AC3E}">
        <p14:creationId xmlns:p14="http://schemas.microsoft.com/office/powerpoint/2010/main" val="1957355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Lianne</a:t>
            </a:r>
          </a:p>
        </p:txBody>
      </p:sp>
      <p:sp>
        <p:nvSpPr>
          <p:cNvPr id="4" name="Slide Number Placeholder 3"/>
          <p:cNvSpPr>
            <a:spLocks noGrp="1"/>
          </p:cNvSpPr>
          <p:nvPr>
            <p:ph type="sldNum" sz="quarter" idx="5"/>
          </p:nvPr>
        </p:nvSpPr>
        <p:spPr/>
        <p:txBody>
          <a:bodyPr/>
          <a:lstStyle/>
          <a:p>
            <a:fld id="{9E8B666A-A390-C342-BB29-E5AE20BDD396}" type="slidenum">
              <a:rPr lang="en-US" smtClean="0"/>
              <a:t>28</a:t>
            </a:fld>
            <a:endParaRPr lang="en-US"/>
          </a:p>
        </p:txBody>
      </p:sp>
    </p:spTree>
    <p:extLst>
      <p:ext uri="{BB962C8B-B14F-4D97-AF65-F5344CB8AC3E}">
        <p14:creationId xmlns:p14="http://schemas.microsoft.com/office/powerpoint/2010/main" val="1786120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a:t>
            </a:r>
          </a:p>
        </p:txBody>
      </p:sp>
      <p:sp>
        <p:nvSpPr>
          <p:cNvPr id="4" name="Slide Number Placeholder 3"/>
          <p:cNvSpPr>
            <a:spLocks noGrp="1"/>
          </p:cNvSpPr>
          <p:nvPr>
            <p:ph type="sldNum" sz="quarter" idx="5"/>
          </p:nvPr>
        </p:nvSpPr>
        <p:spPr/>
        <p:txBody>
          <a:bodyPr/>
          <a:lstStyle/>
          <a:p>
            <a:fld id="{9E8B666A-A390-C342-BB29-E5AE20BDD396}" type="slidenum">
              <a:rPr lang="en-US" smtClean="0"/>
              <a:t>29</a:t>
            </a:fld>
            <a:endParaRPr lang="en-US"/>
          </a:p>
        </p:txBody>
      </p:sp>
    </p:spTree>
    <p:extLst>
      <p:ext uri="{BB962C8B-B14F-4D97-AF65-F5344CB8AC3E}">
        <p14:creationId xmlns:p14="http://schemas.microsoft.com/office/powerpoint/2010/main" val="247752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fld id="{9E8B666A-A390-C342-BB29-E5AE20BDD396}" type="slidenum">
              <a:rPr lang="en-US" smtClean="0"/>
              <a:t>30</a:t>
            </a:fld>
            <a:endParaRPr lang="en-US"/>
          </a:p>
        </p:txBody>
      </p:sp>
    </p:spTree>
    <p:extLst>
      <p:ext uri="{BB962C8B-B14F-4D97-AF65-F5344CB8AC3E}">
        <p14:creationId xmlns:p14="http://schemas.microsoft.com/office/powerpoint/2010/main" val="120623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Lianne</a:t>
            </a:r>
          </a:p>
        </p:txBody>
      </p:sp>
      <p:sp>
        <p:nvSpPr>
          <p:cNvPr id="4" name="Slide Number Placeholder 3"/>
          <p:cNvSpPr>
            <a:spLocks noGrp="1"/>
          </p:cNvSpPr>
          <p:nvPr>
            <p:ph type="sldNum" sz="quarter" idx="5"/>
          </p:nvPr>
        </p:nvSpPr>
        <p:spPr/>
        <p:txBody>
          <a:bodyPr/>
          <a:lstStyle/>
          <a:p>
            <a:fld id="{9E8B666A-A390-C342-BB29-E5AE20BDD396}" type="slidenum">
              <a:rPr lang="en-US" smtClean="0"/>
              <a:t>2</a:t>
            </a:fld>
            <a:endParaRPr lang="en-US"/>
          </a:p>
        </p:txBody>
      </p:sp>
    </p:spTree>
    <p:extLst>
      <p:ext uri="{BB962C8B-B14F-4D97-AF65-F5344CB8AC3E}">
        <p14:creationId xmlns:p14="http://schemas.microsoft.com/office/powerpoint/2010/main" val="2854299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Patty</a:t>
            </a:r>
          </a:p>
        </p:txBody>
      </p:sp>
      <p:sp>
        <p:nvSpPr>
          <p:cNvPr id="4" name="Slide Number Placeholder 3"/>
          <p:cNvSpPr>
            <a:spLocks noGrp="1"/>
          </p:cNvSpPr>
          <p:nvPr>
            <p:ph type="sldNum" sz="quarter" idx="5"/>
          </p:nvPr>
        </p:nvSpPr>
        <p:spPr/>
        <p:txBody>
          <a:bodyPr/>
          <a:lstStyle/>
          <a:p>
            <a:fld id="{9E8B666A-A390-C342-BB29-E5AE20BDD396}" type="slidenum">
              <a:rPr lang="en-US" smtClean="0"/>
              <a:t>31</a:t>
            </a:fld>
            <a:endParaRPr lang="en-US"/>
          </a:p>
        </p:txBody>
      </p:sp>
    </p:spTree>
    <p:extLst>
      <p:ext uri="{BB962C8B-B14F-4D97-AF65-F5344CB8AC3E}">
        <p14:creationId xmlns:p14="http://schemas.microsoft.com/office/powerpoint/2010/main" val="2381390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Lianne</a:t>
            </a:r>
          </a:p>
        </p:txBody>
      </p:sp>
      <p:sp>
        <p:nvSpPr>
          <p:cNvPr id="4" name="Slide Number Placeholder 3"/>
          <p:cNvSpPr>
            <a:spLocks noGrp="1"/>
          </p:cNvSpPr>
          <p:nvPr>
            <p:ph type="sldNum" sz="quarter" idx="5"/>
          </p:nvPr>
        </p:nvSpPr>
        <p:spPr/>
        <p:txBody>
          <a:bodyPr/>
          <a:lstStyle/>
          <a:p>
            <a:fld id="{9E8B666A-A390-C342-BB29-E5AE20BDD396}" type="slidenum">
              <a:rPr lang="en-US" smtClean="0"/>
              <a:t>32</a:t>
            </a:fld>
            <a:endParaRPr lang="en-US"/>
          </a:p>
        </p:txBody>
      </p:sp>
    </p:spTree>
    <p:extLst>
      <p:ext uri="{BB962C8B-B14F-4D97-AF65-F5344CB8AC3E}">
        <p14:creationId xmlns:p14="http://schemas.microsoft.com/office/powerpoint/2010/main" val="935786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a:t>
            </a:r>
          </a:p>
        </p:txBody>
      </p:sp>
      <p:sp>
        <p:nvSpPr>
          <p:cNvPr id="4" name="Slide Number Placeholder 3"/>
          <p:cNvSpPr>
            <a:spLocks noGrp="1"/>
          </p:cNvSpPr>
          <p:nvPr>
            <p:ph type="sldNum" sz="quarter" idx="5"/>
          </p:nvPr>
        </p:nvSpPr>
        <p:spPr/>
        <p:txBody>
          <a:bodyPr/>
          <a:lstStyle/>
          <a:p>
            <a:fld id="{9E8B666A-A390-C342-BB29-E5AE20BDD396}" type="slidenum">
              <a:rPr lang="en-US" smtClean="0"/>
              <a:t>33</a:t>
            </a:fld>
            <a:endParaRPr lang="en-US"/>
          </a:p>
        </p:txBody>
      </p:sp>
    </p:spTree>
    <p:extLst>
      <p:ext uri="{BB962C8B-B14F-4D97-AF65-F5344CB8AC3E}">
        <p14:creationId xmlns:p14="http://schemas.microsoft.com/office/powerpoint/2010/main" val="968995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fld id="{9E8B666A-A390-C342-BB29-E5AE20BDD396}" type="slidenum">
              <a:rPr lang="en-US" smtClean="0"/>
              <a:t>34</a:t>
            </a:fld>
            <a:endParaRPr lang="en-US"/>
          </a:p>
        </p:txBody>
      </p:sp>
    </p:spTree>
    <p:extLst>
      <p:ext uri="{BB962C8B-B14F-4D97-AF65-F5344CB8AC3E}">
        <p14:creationId xmlns:p14="http://schemas.microsoft.com/office/powerpoint/2010/main" val="1831791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Kelly</a:t>
            </a:r>
          </a:p>
        </p:txBody>
      </p:sp>
      <p:sp>
        <p:nvSpPr>
          <p:cNvPr id="4" name="Slide Number Placeholder 3"/>
          <p:cNvSpPr>
            <a:spLocks noGrp="1"/>
          </p:cNvSpPr>
          <p:nvPr>
            <p:ph type="sldNum" sz="quarter" idx="5"/>
          </p:nvPr>
        </p:nvSpPr>
        <p:spPr/>
        <p:txBody>
          <a:bodyPr/>
          <a:lstStyle/>
          <a:p>
            <a:fld id="{9E8B666A-A390-C342-BB29-E5AE20BDD396}" type="slidenum">
              <a:rPr lang="en-US" smtClean="0"/>
              <a:t>35</a:t>
            </a:fld>
            <a:endParaRPr lang="en-US"/>
          </a:p>
        </p:txBody>
      </p:sp>
    </p:spTree>
    <p:extLst>
      <p:ext uri="{BB962C8B-B14F-4D97-AF65-F5344CB8AC3E}">
        <p14:creationId xmlns:p14="http://schemas.microsoft.com/office/powerpoint/2010/main" val="85466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a:t>
            </a:r>
          </a:p>
        </p:txBody>
      </p:sp>
      <p:sp>
        <p:nvSpPr>
          <p:cNvPr id="4" name="Slide Number Placeholder 3"/>
          <p:cNvSpPr>
            <a:spLocks noGrp="1"/>
          </p:cNvSpPr>
          <p:nvPr>
            <p:ph type="sldNum" sz="quarter" idx="5"/>
          </p:nvPr>
        </p:nvSpPr>
        <p:spPr/>
        <p:txBody>
          <a:bodyPr/>
          <a:lstStyle/>
          <a:p>
            <a:fld id="{9E8B666A-A390-C342-BB29-E5AE20BDD396}" type="slidenum">
              <a:rPr lang="en-US" smtClean="0"/>
              <a:t>3</a:t>
            </a:fld>
            <a:endParaRPr lang="en-US"/>
          </a:p>
        </p:txBody>
      </p:sp>
    </p:spTree>
    <p:extLst>
      <p:ext uri="{BB962C8B-B14F-4D97-AF65-F5344CB8AC3E}">
        <p14:creationId xmlns:p14="http://schemas.microsoft.com/office/powerpoint/2010/main" val="3054237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fld id="{9E8B666A-A390-C342-BB29-E5AE20BDD396}" type="slidenum">
              <a:rPr lang="en-US" smtClean="0"/>
              <a:t>4</a:t>
            </a:fld>
            <a:endParaRPr lang="en-US"/>
          </a:p>
        </p:txBody>
      </p:sp>
    </p:spTree>
    <p:extLst>
      <p:ext uri="{BB962C8B-B14F-4D97-AF65-F5344CB8AC3E}">
        <p14:creationId xmlns:p14="http://schemas.microsoft.com/office/powerpoint/2010/main" val="373931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Lianne</a:t>
            </a:r>
          </a:p>
        </p:txBody>
      </p:sp>
      <p:sp>
        <p:nvSpPr>
          <p:cNvPr id="4" name="Slide Number Placeholder 3"/>
          <p:cNvSpPr>
            <a:spLocks noGrp="1"/>
          </p:cNvSpPr>
          <p:nvPr>
            <p:ph type="sldNum" sz="quarter" idx="5"/>
          </p:nvPr>
        </p:nvSpPr>
        <p:spPr/>
        <p:txBody>
          <a:bodyPr/>
          <a:lstStyle/>
          <a:p>
            <a:fld id="{9E8B666A-A390-C342-BB29-E5AE20BDD396}" type="slidenum">
              <a:rPr lang="en-US" smtClean="0"/>
              <a:t>5</a:t>
            </a:fld>
            <a:endParaRPr lang="en-US"/>
          </a:p>
        </p:txBody>
      </p:sp>
    </p:spTree>
    <p:extLst>
      <p:ext uri="{BB962C8B-B14F-4D97-AF65-F5344CB8AC3E}">
        <p14:creationId xmlns:p14="http://schemas.microsoft.com/office/powerpoint/2010/main" val="13830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a:t>
            </a:r>
          </a:p>
        </p:txBody>
      </p:sp>
      <p:sp>
        <p:nvSpPr>
          <p:cNvPr id="4" name="Slide Number Placeholder 3"/>
          <p:cNvSpPr>
            <a:spLocks noGrp="1"/>
          </p:cNvSpPr>
          <p:nvPr>
            <p:ph type="sldNum" sz="quarter" idx="5"/>
          </p:nvPr>
        </p:nvSpPr>
        <p:spPr/>
        <p:txBody>
          <a:bodyPr/>
          <a:lstStyle/>
          <a:p>
            <a:fld id="{9E8B666A-A390-C342-BB29-E5AE20BDD396}" type="slidenum">
              <a:rPr lang="en-US" smtClean="0"/>
              <a:t>6</a:t>
            </a:fld>
            <a:endParaRPr lang="en-US"/>
          </a:p>
        </p:txBody>
      </p:sp>
    </p:spTree>
    <p:extLst>
      <p:ext uri="{BB962C8B-B14F-4D97-AF65-F5344CB8AC3E}">
        <p14:creationId xmlns:p14="http://schemas.microsoft.com/office/powerpoint/2010/main" val="229483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a:t>
            </a:r>
          </a:p>
        </p:txBody>
      </p:sp>
      <p:sp>
        <p:nvSpPr>
          <p:cNvPr id="4" name="Slide Number Placeholder 3"/>
          <p:cNvSpPr>
            <a:spLocks noGrp="1"/>
          </p:cNvSpPr>
          <p:nvPr>
            <p:ph type="sldNum" sz="quarter" idx="5"/>
          </p:nvPr>
        </p:nvSpPr>
        <p:spPr/>
        <p:txBody>
          <a:bodyPr/>
          <a:lstStyle/>
          <a:p>
            <a:fld id="{9E8B666A-A390-C342-BB29-E5AE20BDD396}" type="slidenum">
              <a:rPr lang="en-US" smtClean="0"/>
              <a:t>7</a:t>
            </a:fld>
            <a:endParaRPr lang="en-US"/>
          </a:p>
        </p:txBody>
      </p:sp>
    </p:spTree>
    <p:extLst>
      <p:ext uri="{BB962C8B-B14F-4D97-AF65-F5344CB8AC3E}">
        <p14:creationId xmlns:p14="http://schemas.microsoft.com/office/powerpoint/2010/main" val="2942976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fld id="{9E8B666A-A390-C342-BB29-E5AE20BDD396}" type="slidenum">
              <a:rPr lang="en-US" smtClean="0"/>
              <a:t>8</a:t>
            </a:fld>
            <a:endParaRPr lang="en-US"/>
          </a:p>
        </p:txBody>
      </p:sp>
    </p:spTree>
    <p:extLst>
      <p:ext uri="{BB962C8B-B14F-4D97-AF65-F5344CB8AC3E}">
        <p14:creationId xmlns:p14="http://schemas.microsoft.com/office/powerpoint/2010/main" val="223256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Lianne</a:t>
            </a:r>
          </a:p>
        </p:txBody>
      </p:sp>
      <p:sp>
        <p:nvSpPr>
          <p:cNvPr id="4" name="Slide Number Placeholder 3"/>
          <p:cNvSpPr>
            <a:spLocks noGrp="1"/>
          </p:cNvSpPr>
          <p:nvPr>
            <p:ph type="sldNum" sz="quarter" idx="5"/>
          </p:nvPr>
        </p:nvSpPr>
        <p:spPr/>
        <p:txBody>
          <a:bodyPr/>
          <a:lstStyle/>
          <a:p>
            <a:fld id="{9E8B666A-A390-C342-BB29-E5AE20BDD396}" type="slidenum">
              <a:rPr lang="en-US" smtClean="0"/>
              <a:t>9</a:t>
            </a:fld>
            <a:endParaRPr lang="en-US"/>
          </a:p>
        </p:txBody>
      </p:sp>
    </p:spTree>
    <p:extLst>
      <p:ext uri="{BB962C8B-B14F-4D97-AF65-F5344CB8AC3E}">
        <p14:creationId xmlns:p14="http://schemas.microsoft.com/office/powerpoint/2010/main" val="1067903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11/15/2022</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55792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11/15/2022</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6813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11/15/2022</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3115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11/15/2022</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6616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11/15/2022</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77538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11/15/2022</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47179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11/15/2022</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5433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11/15/2022</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49757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11/15/2022</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0465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11/15/2022</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11/15/2022</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21208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tileRect/>
        </a:gra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11/15/2022</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7526386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232A86ED-E7A6-5930-AECF-8457513FF4AF}"/>
              </a:ext>
            </a:extLst>
          </p:cNvPr>
          <p:cNvSpPr>
            <a:spLocks noGrp="1"/>
          </p:cNvSpPr>
          <p:nvPr>
            <p:ph type="ctrTitle"/>
          </p:nvPr>
        </p:nvSpPr>
        <p:spPr>
          <a:xfrm>
            <a:off x="5435600" y="571501"/>
            <a:ext cx="5994400" cy="3600450"/>
          </a:xfrm>
        </p:spPr>
        <p:txBody>
          <a:bodyPr>
            <a:normAutofit/>
          </a:bodyPr>
          <a:lstStyle/>
          <a:p>
            <a:pPr algn="l"/>
            <a:r>
              <a:rPr lang="en-US" sz="4000" dirty="0"/>
              <a:t>Accreditation Standards for the Governing Board</a:t>
            </a:r>
            <a:br>
              <a:rPr lang="en-US" sz="3700" dirty="0"/>
            </a:br>
            <a:br>
              <a:rPr lang="en-US" sz="3700" dirty="0"/>
            </a:br>
            <a:br>
              <a:rPr lang="en-US" sz="3700" dirty="0"/>
            </a:br>
            <a:r>
              <a:rPr lang="en-US" sz="3200" dirty="0"/>
              <a:t>Board Study Session</a:t>
            </a:r>
            <a:br>
              <a:rPr lang="en-US" sz="3700" dirty="0"/>
            </a:br>
            <a:r>
              <a:rPr lang="en-US" sz="2800" dirty="0"/>
              <a:t>November 12, 2022</a:t>
            </a:r>
          </a:p>
        </p:txBody>
      </p:sp>
      <p:sp>
        <p:nvSpPr>
          <p:cNvPr id="3" name="Subtitle 2">
            <a:extLst>
              <a:ext uri="{FF2B5EF4-FFF2-40B4-BE49-F238E27FC236}">
                <a16:creationId xmlns:a16="http://schemas.microsoft.com/office/drawing/2014/main" id="{9AE69885-A2CA-8BE7-80CF-80465D9EC31C}"/>
              </a:ext>
            </a:extLst>
          </p:cNvPr>
          <p:cNvSpPr>
            <a:spLocks noGrp="1"/>
          </p:cNvSpPr>
          <p:nvPr>
            <p:ph type="subTitle" idx="1"/>
          </p:nvPr>
        </p:nvSpPr>
        <p:spPr>
          <a:xfrm>
            <a:off x="5638800" y="4433778"/>
            <a:ext cx="5994400" cy="2339162"/>
          </a:xfrm>
        </p:spPr>
        <p:txBody>
          <a:bodyPr>
            <a:normAutofit fontScale="92500" lnSpcReduction="20000"/>
          </a:bodyPr>
          <a:lstStyle/>
          <a:p>
            <a:pPr algn="l">
              <a:lnSpc>
                <a:spcPct val="115000"/>
              </a:lnSpc>
            </a:pPr>
            <a:r>
              <a:rPr lang="en-US" sz="1900" b="1" dirty="0"/>
              <a:t>Kelly Fowler</a:t>
            </a:r>
            <a:r>
              <a:rPr lang="en-US" sz="1900" dirty="0"/>
              <a:t>, Vice President of Instruction and Accreditation Liaison Officer</a:t>
            </a:r>
          </a:p>
          <a:p>
            <a:pPr algn="l">
              <a:lnSpc>
                <a:spcPct val="115000"/>
              </a:lnSpc>
            </a:pPr>
            <a:r>
              <a:rPr lang="en-US" sz="1900" b="1" dirty="0"/>
              <a:t>Barbara Mezaki</a:t>
            </a:r>
            <a:r>
              <a:rPr lang="en-US" sz="1900" dirty="0"/>
              <a:t>, Faculty Accreditation Coordinator</a:t>
            </a:r>
            <a:endParaRPr lang="en-US" sz="1900" b="1" dirty="0"/>
          </a:p>
          <a:p>
            <a:pPr algn="l">
              <a:lnSpc>
                <a:spcPct val="115000"/>
              </a:lnSpc>
            </a:pPr>
            <a:r>
              <a:rPr lang="en-US" sz="1900" b="1" dirty="0"/>
              <a:t>Lianne Greenlee</a:t>
            </a:r>
            <a:r>
              <a:rPr lang="en-US" sz="1900" dirty="0"/>
              <a:t>, Assistant Dean, Accreditation &amp; Planning</a:t>
            </a:r>
          </a:p>
          <a:p>
            <a:pPr algn="l">
              <a:lnSpc>
                <a:spcPct val="115000"/>
              </a:lnSpc>
            </a:pPr>
            <a:r>
              <a:rPr lang="en-US" sz="2000" b="1" dirty="0"/>
              <a:t>Patricia </a:t>
            </a:r>
            <a:r>
              <a:rPr lang="en-US" sz="2000" b="1" dirty="0" err="1"/>
              <a:t>Quiñones</a:t>
            </a:r>
            <a:r>
              <a:rPr lang="en-US" sz="2000" b="1" dirty="0"/>
              <a:t>, PhD</a:t>
            </a:r>
            <a:r>
              <a:rPr lang="en-US" sz="2000" dirty="0"/>
              <a:t>, Director of Research and Institutional Effectiveness</a:t>
            </a:r>
            <a:endParaRPr lang="en-US" sz="2000" b="1" dirty="0"/>
          </a:p>
          <a:p>
            <a:pPr algn="l">
              <a:lnSpc>
                <a:spcPct val="115000"/>
              </a:lnSpc>
            </a:pPr>
            <a:endParaRPr lang="en-US" sz="1900" b="1" dirty="0"/>
          </a:p>
          <a:p>
            <a:pPr algn="l">
              <a:lnSpc>
                <a:spcPct val="115000"/>
              </a:lnSpc>
            </a:pPr>
            <a:endParaRPr lang="en-US" sz="1900" dirty="0"/>
          </a:p>
        </p:txBody>
      </p:sp>
      <p:pic>
        <p:nvPicPr>
          <p:cNvPr id="4" name="Picture 3" descr="Colored pencils inside a pencil holder which is on top of a wood table">
            <a:extLst>
              <a:ext uri="{FF2B5EF4-FFF2-40B4-BE49-F238E27FC236}">
                <a16:creationId xmlns:a16="http://schemas.microsoft.com/office/drawing/2014/main" id="{2F95016A-6E8E-4337-841E-2BF5E1ECEEAD}"/>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GlowDiffused/>
                    </a14:imgEffect>
                  </a14:imgLayer>
                </a14:imgProps>
              </a:ext>
            </a:extLst>
          </a:blip>
          <a:srcRect l="41875"/>
          <a:stretch/>
        </p:blipFill>
        <p:spPr>
          <a:xfrm>
            <a:off x="2" y="732510"/>
            <a:ext cx="5333999" cy="6125491"/>
          </a:xfrm>
          <a:custGeom>
            <a:avLst/>
            <a:gdLst/>
            <a:ahLst/>
            <a:cxnLst/>
            <a:rect l="l" t="t" r="r" b="b"/>
            <a:pathLst>
              <a:path w="5333999" h="6125491">
                <a:moveTo>
                  <a:pt x="0" y="0"/>
                </a:moveTo>
                <a:lnTo>
                  <a:pt x="201347" y="12133"/>
                </a:lnTo>
                <a:cubicBezTo>
                  <a:pt x="834520" y="59989"/>
                  <a:pt x="1489622" y="165274"/>
                  <a:pt x="2149412" y="288819"/>
                </a:cubicBezTo>
                <a:cubicBezTo>
                  <a:pt x="4194087" y="671477"/>
                  <a:pt x="4738431" y="1884930"/>
                  <a:pt x="5125148" y="3309606"/>
                </a:cubicBezTo>
                <a:cubicBezTo>
                  <a:pt x="5383961" y="4263563"/>
                  <a:pt x="5599841" y="5130569"/>
                  <a:pt x="4496734" y="5829050"/>
                </a:cubicBezTo>
                <a:cubicBezTo>
                  <a:pt x="4342061" y="5927011"/>
                  <a:pt x="4177261" y="6012425"/>
                  <a:pt x="4005032" y="6088102"/>
                </a:cubicBezTo>
                <a:lnTo>
                  <a:pt x="3915032" y="6125491"/>
                </a:lnTo>
                <a:lnTo>
                  <a:pt x="0" y="6125491"/>
                </a:lnTo>
                <a:close/>
              </a:path>
            </a:pathLst>
          </a:custGeom>
        </p:spPr>
      </p:pic>
      <p:sp>
        <p:nvSpPr>
          <p:cNvPr id="46" name="Freeform: Shape 45">
            <a:extLst>
              <a:ext uri="{FF2B5EF4-FFF2-40B4-BE49-F238E27FC236}">
                <a16:creationId xmlns:a16="http://schemas.microsoft.com/office/drawing/2014/main" id="{4EB7CBBE-178B-4DB3-AD92-DED458BAE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52425"/>
            <a:ext cx="5185830" cy="65055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20216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59F88-86B7-23EF-CBA8-D93A236F9A47}"/>
              </a:ext>
            </a:extLst>
          </p:cNvPr>
          <p:cNvSpPr>
            <a:spLocks noGrp="1"/>
          </p:cNvSpPr>
          <p:nvPr>
            <p:ph type="title"/>
          </p:nvPr>
        </p:nvSpPr>
        <p:spPr/>
        <p:txBody>
          <a:bodyPr/>
          <a:lstStyle/>
          <a:p>
            <a:r>
              <a:rPr lang="en-US" b="1" dirty="0">
                <a:latin typeface="+mn-lt"/>
              </a:rPr>
              <a:t>Common Accreditor Concerns Regarding Boards</a:t>
            </a:r>
            <a:endParaRPr lang="en-US" dirty="0"/>
          </a:p>
        </p:txBody>
      </p:sp>
      <p:sp>
        <p:nvSpPr>
          <p:cNvPr id="3" name="Content Placeholder 2">
            <a:extLst>
              <a:ext uri="{FF2B5EF4-FFF2-40B4-BE49-F238E27FC236}">
                <a16:creationId xmlns:a16="http://schemas.microsoft.com/office/drawing/2014/main" id="{0B7EE4C8-8BA2-A9EB-1469-D3640C94A7B0}"/>
              </a:ext>
            </a:extLst>
          </p:cNvPr>
          <p:cNvSpPr>
            <a:spLocks noGrp="1"/>
          </p:cNvSpPr>
          <p:nvPr>
            <p:ph idx="1"/>
          </p:nvPr>
        </p:nvSpPr>
        <p:spPr/>
        <p:txBody>
          <a:bodyPr>
            <a:normAutofit fontScale="77500" lnSpcReduction="20000"/>
          </a:bodyPr>
          <a:lstStyle/>
          <a:p>
            <a:pPr marL="0" indent="0">
              <a:buNone/>
            </a:pPr>
            <a:r>
              <a:rPr lang="en-US" dirty="0"/>
              <a:t>Is the Board:</a:t>
            </a:r>
          </a:p>
          <a:p>
            <a:r>
              <a:rPr lang="en-US" dirty="0"/>
              <a:t>Balancing the budget, planning for ongoing fiscal stability?</a:t>
            </a:r>
          </a:p>
          <a:p>
            <a:r>
              <a:rPr lang="en-US" dirty="0"/>
              <a:t>Staying at the “policy level” and not intruding into daily operations?</a:t>
            </a:r>
          </a:p>
          <a:p>
            <a:r>
              <a:rPr lang="en-US" dirty="0"/>
              <a:t>Acting as a collective entity, free from undue influence? </a:t>
            </a:r>
          </a:p>
          <a:p>
            <a:r>
              <a:rPr lang="en-US" dirty="0"/>
              <a:t>Acting consistently with its policies, bylaws, and code of ethics?</a:t>
            </a:r>
          </a:p>
          <a:p>
            <a:r>
              <a:rPr lang="en-US" dirty="0"/>
              <a:t>Delegating appropriately to the District CEO? </a:t>
            </a:r>
          </a:p>
          <a:p>
            <a:r>
              <a:rPr lang="en-US" dirty="0"/>
              <a:t>Remaining engaged in strategic, integrated planning? </a:t>
            </a:r>
          </a:p>
          <a:p>
            <a:r>
              <a:rPr lang="en-US" dirty="0"/>
              <a:t>Maintaining awareness and accountability for student success?</a:t>
            </a:r>
          </a:p>
        </p:txBody>
      </p:sp>
    </p:spTree>
    <p:extLst>
      <p:ext uri="{BB962C8B-B14F-4D97-AF65-F5344CB8AC3E}">
        <p14:creationId xmlns:p14="http://schemas.microsoft.com/office/powerpoint/2010/main" val="583714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DE6951E-EF41-459B-9834-CDB0B51449CD}"/>
              </a:ext>
            </a:extLst>
          </p:cNvPr>
          <p:cNvSpPr>
            <a:spLocks noGrp="1"/>
          </p:cNvSpPr>
          <p:nvPr>
            <p:ph type="title"/>
          </p:nvPr>
        </p:nvSpPr>
        <p:spPr>
          <a:xfrm>
            <a:off x="743688" y="631780"/>
            <a:ext cx="10704623" cy="708660"/>
          </a:xfrm>
        </p:spPr>
        <p:txBody>
          <a:bodyPr anchor="b">
            <a:normAutofit/>
          </a:bodyPr>
          <a:lstStyle/>
          <a:p>
            <a:r>
              <a:rPr lang="en-US" sz="4000" b="1" dirty="0">
                <a:latin typeface="+mn-lt"/>
                <a:cs typeface="Calibri Light"/>
              </a:rPr>
              <a:t>Institution-set Standards (ISS)</a:t>
            </a:r>
            <a:endParaRPr lang="en-US" sz="4000" b="1" dirty="0">
              <a:latin typeface="+mn-lt"/>
            </a:endParaRPr>
          </a:p>
        </p:txBody>
      </p:sp>
      <p:sp>
        <p:nvSpPr>
          <p:cNvPr id="6" name="TextBox 5">
            <a:extLst>
              <a:ext uri="{FF2B5EF4-FFF2-40B4-BE49-F238E27FC236}">
                <a16:creationId xmlns:a16="http://schemas.microsoft.com/office/drawing/2014/main" id="{21AA2DB0-302D-BAD0-6F31-7260D1116A4C}"/>
              </a:ext>
            </a:extLst>
          </p:cNvPr>
          <p:cNvSpPr txBox="1"/>
          <p:nvPr/>
        </p:nvSpPr>
        <p:spPr>
          <a:xfrm>
            <a:off x="1257300" y="2114550"/>
            <a:ext cx="10017578" cy="424529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rPr>
              <a:t>Cover metrics such as:</a:t>
            </a:r>
          </a:p>
          <a:p>
            <a:pPr marL="74295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rPr>
              <a:t>Successful course completion</a:t>
            </a:r>
          </a:p>
          <a:p>
            <a:pPr marL="74295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rPr>
              <a:t>Program completion (associate degrees and certificates)</a:t>
            </a:r>
          </a:p>
          <a:p>
            <a:pPr marL="74295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rPr>
              <a:t>Licensure exam pass rates</a:t>
            </a:r>
          </a:p>
          <a:p>
            <a:pPr marL="74295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rPr>
              <a:t>Job placement rates</a:t>
            </a:r>
          </a:p>
          <a:p>
            <a:pPr marL="514350" marR="0" lvl="1" indent="0" algn="l" defTabSz="914400"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ndParaRPr>
          </a:p>
          <a:p>
            <a:pPr marL="28575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rPr>
              <a:t>The College establishes the standard goal and an aspirational (stretch) goal for each metric.</a:t>
            </a:r>
          </a:p>
        </p:txBody>
      </p:sp>
    </p:spTree>
    <p:extLst>
      <p:ext uri="{BB962C8B-B14F-4D97-AF65-F5344CB8AC3E}">
        <p14:creationId xmlns:p14="http://schemas.microsoft.com/office/powerpoint/2010/main" val="792772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46D9-F40A-1408-1DEC-7B978B6145D4}"/>
              </a:ext>
            </a:extLst>
          </p:cNvPr>
          <p:cNvSpPr>
            <a:spLocks noGrp="1"/>
          </p:cNvSpPr>
          <p:nvPr>
            <p:ph type="title"/>
          </p:nvPr>
        </p:nvSpPr>
        <p:spPr>
          <a:xfrm>
            <a:off x="743688" y="631780"/>
            <a:ext cx="10704623" cy="708660"/>
          </a:xfrm>
        </p:spPr>
        <p:txBody>
          <a:bodyPr anchor="b">
            <a:normAutofit/>
          </a:bodyPr>
          <a:lstStyle/>
          <a:p>
            <a:r>
              <a:rPr lang="en-US" sz="4000" b="1" dirty="0">
                <a:latin typeface="+mn-lt"/>
                <a:cs typeface="Calibri Light"/>
              </a:rPr>
              <a:t>Institution-set Standards (ISS)</a:t>
            </a:r>
            <a:endParaRPr lang="en-US" sz="4000" b="1" dirty="0">
              <a:latin typeface="+mn-lt"/>
            </a:endParaRPr>
          </a:p>
        </p:txBody>
      </p:sp>
      <p:graphicFrame>
        <p:nvGraphicFramePr>
          <p:cNvPr id="8" name="Chart 7" descr="Line chart of annual course success: 77% is aspirational goal for 2020-21, 71% was institution set standard, 69% was course success rate for 20-21">
            <a:extLst>
              <a:ext uri="{FF2B5EF4-FFF2-40B4-BE49-F238E27FC236}">
                <a16:creationId xmlns:a16="http://schemas.microsoft.com/office/drawing/2014/main" id="{F08AE76A-556F-4AD8-A92A-77C8F3744166}"/>
              </a:ext>
            </a:extLst>
          </p:cNvPr>
          <p:cNvGraphicFramePr/>
          <p:nvPr>
            <p:extLst>
              <p:ext uri="{D42A27DB-BD31-4B8C-83A1-F6EECF244321}">
                <p14:modId xmlns:p14="http://schemas.microsoft.com/office/powerpoint/2010/main" val="2951356777"/>
              </p:ext>
            </p:extLst>
          </p:nvPr>
        </p:nvGraphicFramePr>
        <p:xfrm>
          <a:off x="400049" y="1820639"/>
          <a:ext cx="5474277" cy="4203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Line graph of Number of Associate Degrees. 2020-21 results: 4316 was aspirational goal, 3223 was institution-set standard, 3996 was associate degrees awarded">
            <a:extLst>
              <a:ext uri="{FF2B5EF4-FFF2-40B4-BE49-F238E27FC236}">
                <a16:creationId xmlns:a16="http://schemas.microsoft.com/office/drawing/2014/main" id="{79C730A3-26E6-40AE-9C10-88B9A3B23F54}"/>
              </a:ext>
            </a:extLst>
          </p:cNvPr>
          <p:cNvGraphicFramePr/>
          <p:nvPr>
            <p:extLst>
              <p:ext uri="{D42A27DB-BD31-4B8C-83A1-F6EECF244321}">
                <p14:modId xmlns:p14="http://schemas.microsoft.com/office/powerpoint/2010/main" val="915093200"/>
              </p:ext>
            </p:extLst>
          </p:nvPr>
        </p:nvGraphicFramePr>
        <p:xfrm>
          <a:off x="6029902" y="1820638"/>
          <a:ext cx="5762050" cy="42033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646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6ED3-3D7D-FB8B-6A62-3C327A40A552}"/>
              </a:ext>
            </a:extLst>
          </p:cNvPr>
          <p:cNvSpPr>
            <a:spLocks noGrp="1"/>
          </p:cNvSpPr>
          <p:nvPr>
            <p:ph type="title"/>
          </p:nvPr>
        </p:nvSpPr>
        <p:spPr>
          <a:xfrm>
            <a:off x="743688" y="631780"/>
            <a:ext cx="10704623" cy="708660"/>
          </a:xfrm>
        </p:spPr>
        <p:txBody>
          <a:bodyPr anchor="b">
            <a:normAutofit/>
          </a:bodyPr>
          <a:lstStyle/>
          <a:p>
            <a:r>
              <a:rPr lang="en-US" sz="4000" b="1" dirty="0">
                <a:latin typeface="+mn-lt"/>
                <a:cs typeface="Calibri Light"/>
              </a:rPr>
              <a:t>Institution-set Standards (ISS)</a:t>
            </a:r>
            <a:endParaRPr lang="en-US" sz="4000" b="1" dirty="0">
              <a:latin typeface="+mn-lt"/>
            </a:endParaRPr>
          </a:p>
        </p:txBody>
      </p:sp>
      <p:graphicFrame>
        <p:nvGraphicFramePr>
          <p:cNvPr id="4" name="Chart 3" descr="Line graph with Number of Credit Certificates. 2020-21 data: 866 aspirational goal, 646 institution-set standard, 513 credit certificates awarded">
            <a:extLst>
              <a:ext uri="{FF2B5EF4-FFF2-40B4-BE49-F238E27FC236}">
                <a16:creationId xmlns:a16="http://schemas.microsoft.com/office/drawing/2014/main" id="{B1E71523-D0BC-4368-8530-DB5066F4305A}"/>
              </a:ext>
            </a:extLst>
          </p:cNvPr>
          <p:cNvGraphicFramePr/>
          <p:nvPr>
            <p:extLst>
              <p:ext uri="{D42A27DB-BD31-4B8C-83A1-F6EECF244321}">
                <p14:modId xmlns:p14="http://schemas.microsoft.com/office/powerpoint/2010/main" val="697617223"/>
              </p:ext>
            </p:extLst>
          </p:nvPr>
        </p:nvGraphicFramePr>
        <p:xfrm>
          <a:off x="489857" y="1497331"/>
          <a:ext cx="5350872" cy="3863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descr="Number of Transfers. 2020-21 data: 2918 aspirational goal, 2014 institution-set standard, 2466 transfers completed">
            <a:extLst>
              <a:ext uri="{FF2B5EF4-FFF2-40B4-BE49-F238E27FC236}">
                <a16:creationId xmlns:a16="http://schemas.microsoft.com/office/drawing/2014/main" id="{CD5A91B5-2D6F-4B87-A1A4-D10882780D14}"/>
              </a:ext>
            </a:extLst>
          </p:cNvPr>
          <p:cNvGraphicFramePr/>
          <p:nvPr>
            <p:extLst>
              <p:ext uri="{D42A27DB-BD31-4B8C-83A1-F6EECF244321}">
                <p14:modId xmlns:p14="http://schemas.microsoft.com/office/powerpoint/2010/main" val="579742555"/>
              </p:ext>
            </p:extLst>
          </p:nvPr>
        </p:nvGraphicFramePr>
        <p:xfrm>
          <a:off x="5677324" y="1497331"/>
          <a:ext cx="5932290" cy="3863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9733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0"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1"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2"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8B0AADF3-2569-9189-2868-DB047F8A7194}"/>
              </a:ext>
            </a:extLst>
          </p:cNvPr>
          <p:cNvSpPr>
            <a:spLocks noGrp="1"/>
          </p:cNvSpPr>
          <p:nvPr>
            <p:ph type="title"/>
          </p:nvPr>
        </p:nvSpPr>
        <p:spPr>
          <a:xfrm>
            <a:off x="6858000" y="753765"/>
            <a:ext cx="4572000" cy="3056235"/>
          </a:xfrm>
        </p:spPr>
        <p:txBody>
          <a:bodyPr vert="horz" lIns="91440" tIns="45720" rIns="91440" bIns="45720" rtlCol="0" anchor="b">
            <a:normAutofit/>
          </a:bodyPr>
          <a:lstStyle/>
          <a:p>
            <a:r>
              <a:rPr lang="en-US" kern="1200" dirty="0">
                <a:solidFill>
                  <a:schemeClr val="tx1"/>
                </a:solidFill>
                <a:latin typeface="+mj-lt"/>
                <a:ea typeface="+mj-ea"/>
                <a:cs typeface="+mj-cs"/>
              </a:rPr>
              <a:t>Questions?</a:t>
            </a:r>
          </a:p>
        </p:txBody>
      </p:sp>
      <p:pic>
        <p:nvPicPr>
          <p:cNvPr id="23" name="Picture 4" descr="3D black question marks with one yellow question mark">
            <a:extLst>
              <a:ext uri="{FF2B5EF4-FFF2-40B4-BE49-F238E27FC236}">
                <a16:creationId xmlns:a16="http://schemas.microsoft.com/office/drawing/2014/main" id="{02CADE0C-5BFD-C4D4-1646-33BA829E2A86}"/>
              </a:ext>
            </a:extLst>
          </p:cNvPr>
          <p:cNvPicPr>
            <a:picLocks noChangeAspect="1"/>
          </p:cNvPicPr>
          <p:nvPr/>
        </p:nvPicPr>
        <p:blipFill rotWithShape="1">
          <a:blip r:embed="rId3"/>
          <a:srcRect l="44545" r="21676"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24" name="Freeform: Shape 16">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120440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86ED-E7A6-5930-AECF-8457513FF4AF}"/>
              </a:ext>
            </a:extLst>
          </p:cNvPr>
          <p:cNvSpPr>
            <a:spLocks noGrp="1"/>
          </p:cNvSpPr>
          <p:nvPr>
            <p:ph type="ctrTitle"/>
          </p:nvPr>
        </p:nvSpPr>
        <p:spPr>
          <a:xfrm>
            <a:off x="762000" y="1524000"/>
            <a:ext cx="10668000" cy="2286000"/>
          </a:xfrm>
        </p:spPr>
        <p:txBody>
          <a:bodyPr>
            <a:normAutofit/>
          </a:bodyPr>
          <a:lstStyle/>
          <a:p>
            <a:pPr algn="l"/>
            <a:r>
              <a:rPr lang="en-US" sz="3700"/>
              <a:t>School of Continuing Education </a:t>
            </a:r>
            <a:br>
              <a:rPr lang="en-US" sz="3700"/>
            </a:br>
            <a:r>
              <a:rPr lang="en-US" sz="3700"/>
              <a:t>ACS-WASC</a:t>
            </a:r>
            <a:br>
              <a:rPr lang="en-US" sz="3700"/>
            </a:br>
            <a:br>
              <a:rPr lang="en-US" sz="3700"/>
            </a:br>
            <a:r>
              <a:rPr lang="en-US" sz="3700"/>
              <a:t>November 12, 2022</a:t>
            </a:r>
          </a:p>
        </p:txBody>
      </p:sp>
      <p:sp>
        <p:nvSpPr>
          <p:cNvPr id="3" name="Subtitle 2">
            <a:extLst>
              <a:ext uri="{FF2B5EF4-FFF2-40B4-BE49-F238E27FC236}">
                <a16:creationId xmlns:a16="http://schemas.microsoft.com/office/drawing/2014/main" id="{9AE69885-A2CA-8BE7-80CF-80465D9EC31C}"/>
              </a:ext>
            </a:extLst>
          </p:cNvPr>
          <p:cNvSpPr>
            <a:spLocks noGrp="1"/>
          </p:cNvSpPr>
          <p:nvPr>
            <p:ph type="subTitle" idx="1"/>
          </p:nvPr>
        </p:nvSpPr>
        <p:spPr>
          <a:xfrm>
            <a:off x="762000" y="4571999"/>
            <a:ext cx="4572000" cy="1524000"/>
          </a:xfrm>
        </p:spPr>
        <p:txBody>
          <a:bodyPr>
            <a:normAutofit fontScale="85000" lnSpcReduction="10000"/>
          </a:bodyPr>
          <a:lstStyle/>
          <a:p>
            <a:pPr algn="l">
              <a:lnSpc>
                <a:spcPct val="115000"/>
              </a:lnSpc>
            </a:pPr>
            <a:r>
              <a:rPr lang="en-US" sz="2000" b="1" dirty="0"/>
              <a:t>Madelyn Arballo,</a:t>
            </a:r>
            <a:r>
              <a:rPr lang="en-US" sz="2000" dirty="0"/>
              <a:t> Provost, School of Continuing Education</a:t>
            </a:r>
          </a:p>
          <a:p>
            <a:pPr algn="l">
              <a:lnSpc>
                <a:spcPct val="115000"/>
              </a:lnSpc>
            </a:pPr>
            <a:r>
              <a:rPr lang="en-US" sz="2000" b="1" dirty="0"/>
              <a:t>Minerva Avila</a:t>
            </a:r>
            <a:r>
              <a:rPr lang="en-US" sz="2000" dirty="0"/>
              <a:t>, Special Project Manager, School of Continuing Education</a:t>
            </a:r>
            <a:endParaRPr lang="en-US" sz="2000" b="1" dirty="0"/>
          </a:p>
          <a:p>
            <a:pPr algn="l">
              <a:lnSpc>
                <a:spcPct val="115000"/>
              </a:lnSpc>
            </a:pPr>
            <a:endParaRPr lang="en-US" sz="2000" dirty="0"/>
          </a:p>
        </p:txBody>
      </p:sp>
    </p:spTree>
    <p:extLst>
      <p:ext uri="{BB962C8B-B14F-4D97-AF65-F5344CB8AC3E}">
        <p14:creationId xmlns:p14="http://schemas.microsoft.com/office/powerpoint/2010/main" val="99155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86ED-E7A6-5930-AECF-8457513FF4AF}"/>
              </a:ext>
            </a:extLst>
          </p:cNvPr>
          <p:cNvSpPr>
            <a:spLocks noGrp="1"/>
          </p:cNvSpPr>
          <p:nvPr>
            <p:ph type="ctrTitle"/>
          </p:nvPr>
        </p:nvSpPr>
        <p:spPr>
          <a:xfrm>
            <a:off x="762000" y="1524000"/>
            <a:ext cx="10668000" cy="2286000"/>
          </a:xfrm>
        </p:spPr>
        <p:txBody>
          <a:bodyPr>
            <a:normAutofit/>
          </a:bodyPr>
          <a:lstStyle/>
          <a:p>
            <a:pPr algn="l"/>
            <a:r>
              <a:rPr lang="en-US" sz="3700"/>
              <a:t>School of Continuing Education </a:t>
            </a:r>
            <a:br>
              <a:rPr lang="en-US" sz="3700"/>
            </a:br>
            <a:r>
              <a:rPr lang="en-US" sz="3700"/>
              <a:t>ACS-WASC</a:t>
            </a:r>
            <a:br>
              <a:rPr lang="en-US" sz="3700"/>
            </a:br>
            <a:br>
              <a:rPr lang="en-US" sz="3700"/>
            </a:br>
            <a:r>
              <a:rPr lang="en-US" sz="3700"/>
              <a:t>November 12, 2022</a:t>
            </a:r>
          </a:p>
        </p:txBody>
      </p:sp>
      <p:sp>
        <p:nvSpPr>
          <p:cNvPr id="3" name="Subtitle 2">
            <a:extLst>
              <a:ext uri="{FF2B5EF4-FFF2-40B4-BE49-F238E27FC236}">
                <a16:creationId xmlns:a16="http://schemas.microsoft.com/office/drawing/2014/main" id="{9AE69885-A2CA-8BE7-80CF-80465D9EC31C}"/>
              </a:ext>
            </a:extLst>
          </p:cNvPr>
          <p:cNvSpPr>
            <a:spLocks noGrp="1"/>
          </p:cNvSpPr>
          <p:nvPr>
            <p:ph type="subTitle" idx="1"/>
          </p:nvPr>
        </p:nvSpPr>
        <p:spPr>
          <a:xfrm>
            <a:off x="762000" y="4571999"/>
            <a:ext cx="4572000" cy="1524000"/>
          </a:xfrm>
        </p:spPr>
        <p:txBody>
          <a:bodyPr>
            <a:normAutofit fontScale="85000" lnSpcReduction="10000"/>
          </a:bodyPr>
          <a:lstStyle/>
          <a:p>
            <a:pPr algn="l">
              <a:lnSpc>
                <a:spcPct val="115000"/>
              </a:lnSpc>
            </a:pPr>
            <a:r>
              <a:rPr lang="en-US" sz="2000" b="1" dirty="0"/>
              <a:t>Madelyn Arballo,</a:t>
            </a:r>
            <a:r>
              <a:rPr lang="en-US" sz="2000" dirty="0"/>
              <a:t> Provost, School of Continuing Education</a:t>
            </a:r>
          </a:p>
          <a:p>
            <a:pPr algn="l">
              <a:lnSpc>
                <a:spcPct val="115000"/>
              </a:lnSpc>
            </a:pPr>
            <a:r>
              <a:rPr lang="en-US" sz="2000" b="1" dirty="0"/>
              <a:t>Minerva Avila</a:t>
            </a:r>
            <a:r>
              <a:rPr lang="en-US" sz="2000" dirty="0"/>
              <a:t>, Special Project Manager, School of Continuing Education</a:t>
            </a:r>
            <a:endParaRPr lang="en-US" sz="2000" b="1" dirty="0"/>
          </a:p>
          <a:p>
            <a:pPr algn="l">
              <a:lnSpc>
                <a:spcPct val="115000"/>
              </a:lnSpc>
            </a:pPr>
            <a:endParaRPr lang="en-US" sz="2000" dirty="0"/>
          </a:p>
        </p:txBody>
      </p:sp>
    </p:spTree>
    <p:extLst>
      <p:ext uri="{BB962C8B-B14F-4D97-AF65-F5344CB8AC3E}">
        <p14:creationId xmlns:p14="http://schemas.microsoft.com/office/powerpoint/2010/main" val="380658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C5FE39-06E4-4FC0-B4EA-4E784656E1F9}"/>
              </a:ext>
            </a:extLst>
          </p:cNvPr>
          <p:cNvSpPr txBox="1"/>
          <p:nvPr/>
        </p:nvSpPr>
        <p:spPr>
          <a:xfrm>
            <a:off x="627867" y="759318"/>
            <a:ext cx="10936265" cy="1692771"/>
          </a:xfrm>
          <a:prstGeom prst="rect">
            <a:avLst/>
          </a:prstGeom>
          <a:noFill/>
        </p:spPr>
        <p:txBody>
          <a:bodyPr wrap="square">
            <a:spAutoFit/>
          </a:bodyPr>
          <a:lstStyle/>
          <a:p>
            <a:pPr marL="0" indent="0">
              <a:buNone/>
            </a:pPr>
            <a:r>
              <a:rPr lang="en-US" sz="2600" dirty="0">
                <a:solidFill>
                  <a:schemeClr val="tx1"/>
                </a:solidFill>
                <a:cs typeface="Arial" panose="020B0604020202020204" pitchFamily="34" charset="0"/>
              </a:rPr>
              <a:t>SCE is seeking to reaffirm our accreditation status through ACS-WASC</a:t>
            </a:r>
          </a:p>
          <a:p>
            <a:pPr marL="0" indent="0">
              <a:buNone/>
            </a:pPr>
            <a:endParaRPr lang="en-US" sz="2600" dirty="0">
              <a:solidFill>
                <a:schemeClr val="tx1"/>
              </a:solidFill>
              <a:cs typeface="Arial" panose="020B0604020202020204" pitchFamily="34" charset="0"/>
            </a:endParaRPr>
          </a:p>
          <a:p>
            <a:pPr marL="0" indent="0">
              <a:buNone/>
            </a:pPr>
            <a:r>
              <a:rPr lang="en-US" sz="2600" dirty="0">
                <a:solidFill>
                  <a:schemeClr val="tx1"/>
                </a:solidFill>
                <a:cs typeface="Arial" panose="020B0604020202020204" pitchFamily="34" charset="0"/>
              </a:rPr>
              <a:t>The Western Association of Schools and Colleges (WASC) is one of six regional accrediting associations in the United States.</a:t>
            </a:r>
          </a:p>
        </p:txBody>
      </p:sp>
      <p:sp>
        <p:nvSpPr>
          <p:cNvPr id="5" name="TextBox 23">
            <a:extLst>
              <a:ext uri="{FF2B5EF4-FFF2-40B4-BE49-F238E27FC236}">
                <a16:creationId xmlns:a16="http://schemas.microsoft.com/office/drawing/2014/main" id="{9FE6E6A1-654F-445A-9E01-C38C5117C482}"/>
              </a:ext>
            </a:extLst>
          </p:cNvPr>
          <p:cNvSpPr txBox="1">
            <a:spLocks noGrp="1"/>
          </p:cNvSpPr>
          <p:nvPr>
            <p:ph type="title" idx="4294967295"/>
          </p:nvPr>
        </p:nvSpPr>
        <p:spPr>
          <a:xfrm>
            <a:off x="3370129" y="2778189"/>
            <a:ext cx="5371417" cy="4848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4100"/>
              </a:lnSpc>
              <a:spcBef>
                <a:spcPct val="0"/>
              </a:spcBef>
              <a:spcAft>
                <a:spcPts val="0"/>
              </a:spcAft>
              <a:buClrTx/>
              <a:buSzTx/>
              <a:buFontTx/>
              <a:buNone/>
              <a:tabLst/>
              <a:defRPr/>
            </a:pPr>
            <a:r>
              <a:rPr kumimoji="0" lang="en-US" sz="2733" b="0" i="0" u="none" strike="noStrike" kern="1200" cap="none" spc="136" normalizeH="0" baseline="0" noProof="0" dirty="0">
                <a:ln>
                  <a:noFill/>
                </a:ln>
                <a:solidFill>
                  <a:srgbClr val="000000"/>
                </a:solidFill>
                <a:effectLst/>
                <a:uLnTx/>
                <a:uFillTx/>
                <a:latin typeface="+mn-lt"/>
                <a:ea typeface="+mn-ea"/>
                <a:cs typeface="+mn-cs"/>
              </a:rPr>
              <a:t>Three WASC </a:t>
            </a:r>
            <a:r>
              <a:rPr kumimoji="0" lang="en-US" sz="2800" b="0" i="0" u="none" strike="noStrike" kern="1200" cap="none" spc="136" normalizeH="0" baseline="0" noProof="0" dirty="0">
                <a:ln>
                  <a:noFill/>
                </a:ln>
                <a:solidFill>
                  <a:srgbClr val="000000"/>
                </a:solidFill>
                <a:effectLst/>
                <a:uLnTx/>
                <a:uFillTx/>
                <a:latin typeface="+mn-lt"/>
                <a:ea typeface="+mn-ea"/>
                <a:cs typeface="+mn-cs"/>
              </a:rPr>
              <a:t>Commissions</a:t>
            </a:r>
          </a:p>
        </p:txBody>
      </p:sp>
      <p:grpSp>
        <p:nvGrpSpPr>
          <p:cNvPr id="6" name="Group 5" descr="1. Accrediting Commission for Schools (ACS) - Post-secondary, Adult, ROP&#10;2. Accrediting Commission for Community and Junior Colleges&#10;3. Accrediting Commission for Senior Colleges and Universities">
            <a:extLst>
              <a:ext uri="{FF2B5EF4-FFF2-40B4-BE49-F238E27FC236}">
                <a16:creationId xmlns:a16="http://schemas.microsoft.com/office/drawing/2014/main" id="{A9805EBB-273A-4D9B-9FC5-ADA38DC5709C}"/>
              </a:ext>
            </a:extLst>
          </p:cNvPr>
          <p:cNvGrpSpPr/>
          <p:nvPr/>
        </p:nvGrpSpPr>
        <p:grpSpPr>
          <a:xfrm>
            <a:off x="0" y="3351249"/>
            <a:ext cx="12192000" cy="2191499"/>
            <a:chOff x="0" y="3555149"/>
            <a:chExt cx="12192000" cy="2191499"/>
          </a:xfrm>
        </p:grpSpPr>
        <p:sp>
          <p:nvSpPr>
            <p:cNvPr id="7" name="AutoShape 2">
              <a:extLst>
                <a:ext uri="{FF2B5EF4-FFF2-40B4-BE49-F238E27FC236}">
                  <a16:creationId xmlns:a16="http://schemas.microsoft.com/office/drawing/2014/main" id="{A943325C-4F17-44E1-8F94-389DDE41AADF}"/>
                </a:ext>
              </a:extLst>
            </p:cNvPr>
            <p:cNvSpPr/>
            <p:nvPr/>
          </p:nvSpPr>
          <p:spPr>
            <a:xfrm>
              <a:off x="8126253" y="3555149"/>
              <a:ext cx="4065747" cy="2191499"/>
            </a:xfrm>
            <a:prstGeom prst="rect">
              <a:avLst/>
            </a:prstGeom>
            <a:solidFill>
              <a:schemeClr val="accent5"/>
            </a:solidFill>
          </p:spPr>
          <p:txBody>
            <a:bodyPr/>
            <a:lstStyle/>
            <a:p>
              <a:endParaRPr lang="en-US" dirty="0"/>
            </a:p>
          </p:txBody>
        </p:sp>
        <p:sp>
          <p:nvSpPr>
            <p:cNvPr id="8" name="AutoShape 3">
              <a:extLst>
                <a:ext uri="{FF2B5EF4-FFF2-40B4-BE49-F238E27FC236}">
                  <a16:creationId xmlns:a16="http://schemas.microsoft.com/office/drawing/2014/main" id="{04515954-D599-4A8D-9945-589AFEB4A326}"/>
                </a:ext>
              </a:extLst>
            </p:cNvPr>
            <p:cNvSpPr/>
            <p:nvPr/>
          </p:nvSpPr>
          <p:spPr>
            <a:xfrm>
              <a:off x="0" y="3555149"/>
              <a:ext cx="4065747" cy="2191499"/>
            </a:xfrm>
            <a:prstGeom prst="rect">
              <a:avLst/>
            </a:prstGeom>
            <a:solidFill>
              <a:srgbClr val="545454"/>
            </a:solidFill>
          </p:spPr>
        </p:sp>
        <p:grpSp>
          <p:nvGrpSpPr>
            <p:cNvPr id="9" name="Group 4">
              <a:extLst>
                <a:ext uri="{FF2B5EF4-FFF2-40B4-BE49-F238E27FC236}">
                  <a16:creationId xmlns:a16="http://schemas.microsoft.com/office/drawing/2014/main" id="{73F00303-1A3B-4D84-A3F8-03E4E358F41B}"/>
                </a:ext>
              </a:extLst>
            </p:cNvPr>
            <p:cNvGrpSpPr/>
            <p:nvPr/>
          </p:nvGrpSpPr>
          <p:grpSpPr>
            <a:xfrm>
              <a:off x="543256" y="4334664"/>
              <a:ext cx="522061" cy="632467"/>
              <a:chOff x="0" y="0"/>
              <a:chExt cx="1044123" cy="1264934"/>
            </a:xfrm>
          </p:grpSpPr>
          <p:pic>
            <p:nvPicPr>
              <p:cNvPr id="22" name="Picture 5">
                <a:extLst>
                  <a:ext uri="{FF2B5EF4-FFF2-40B4-BE49-F238E27FC236}">
                    <a16:creationId xmlns:a16="http://schemas.microsoft.com/office/drawing/2014/main" id="{69C4BD29-8825-474B-AE83-929FE4E4C79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728" r="8728"/>
              <a:stretch>
                <a:fillRect/>
              </a:stretch>
            </p:blipFill>
            <p:spPr>
              <a:xfrm>
                <a:off x="0" y="0"/>
                <a:ext cx="1044123" cy="1264934"/>
              </a:xfrm>
              <a:prstGeom prst="rect">
                <a:avLst/>
              </a:prstGeom>
            </p:spPr>
          </p:pic>
          <p:sp>
            <p:nvSpPr>
              <p:cNvPr id="23" name="TextBox 6">
                <a:extLst>
                  <a:ext uri="{FF2B5EF4-FFF2-40B4-BE49-F238E27FC236}">
                    <a16:creationId xmlns:a16="http://schemas.microsoft.com/office/drawing/2014/main" id="{C7E7AE7C-C5A2-40B4-8429-C0C7D0092145}"/>
                  </a:ext>
                </a:extLst>
              </p:cNvPr>
              <p:cNvSpPr txBox="1"/>
              <p:nvPr/>
            </p:nvSpPr>
            <p:spPr>
              <a:xfrm>
                <a:off x="135672" y="224670"/>
                <a:ext cx="772779" cy="736612"/>
              </a:xfrm>
              <a:prstGeom prst="rect">
                <a:avLst/>
              </a:prstGeom>
            </p:spPr>
            <p:txBody>
              <a:bodyPr lIns="0" tIns="0" rIns="0" bIns="0" rtlCol="0" anchor="t">
                <a:spAutoFit/>
              </a:bodyPr>
              <a:lstStyle/>
              <a:p>
                <a:pPr algn="ctr" defTabSz="609630">
                  <a:lnSpc>
                    <a:spcPts val="3144"/>
                  </a:lnSpc>
                  <a:spcBef>
                    <a:spcPct val="0"/>
                  </a:spcBef>
                </a:pPr>
                <a:r>
                  <a:rPr lang="en-US" sz="2400">
                    <a:solidFill>
                      <a:srgbClr val="000000"/>
                    </a:solidFill>
                    <a:latin typeface="Aileron Heavy"/>
                  </a:rPr>
                  <a:t>1</a:t>
                </a:r>
              </a:p>
            </p:txBody>
          </p:sp>
        </p:grpSp>
        <p:sp>
          <p:nvSpPr>
            <p:cNvPr id="10" name="AutoShape 7">
              <a:extLst>
                <a:ext uri="{FF2B5EF4-FFF2-40B4-BE49-F238E27FC236}">
                  <a16:creationId xmlns:a16="http://schemas.microsoft.com/office/drawing/2014/main" id="{71730186-5273-43AB-BADF-D78F196251A8}"/>
                </a:ext>
              </a:extLst>
            </p:cNvPr>
            <p:cNvSpPr/>
            <p:nvPr/>
          </p:nvSpPr>
          <p:spPr>
            <a:xfrm>
              <a:off x="4063127" y="3555149"/>
              <a:ext cx="4065747" cy="2191499"/>
            </a:xfrm>
            <a:prstGeom prst="rect">
              <a:avLst/>
            </a:prstGeom>
            <a:solidFill>
              <a:schemeClr val="accent1"/>
            </a:solidFill>
          </p:spPr>
        </p:sp>
        <p:grpSp>
          <p:nvGrpSpPr>
            <p:cNvPr id="11" name="Group 11">
              <a:extLst>
                <a:ext uri="{FF2B5EF4-FFF2-40B4-BE49-F238E27FC236}">
                  <a16:creationId xmlns:a16="http://schemas.microsoft.com/office/drawing/2014/main" id="{B49E3970-9A7E-46DB-9DF9-E73428F70C2A}"/>
                </a:ext>
              </a:extLst>
            </p:cNvPr>
            <p:cNvGrpSpPr/>
            <p:nvPr/>
          </p:nvGrpSpPr>
          <p:grpSpPr>
            <a:xfrm>
              <a:off x="1530805" y="3771742"/>
              <a:ext cx="2066835" cy="1746010"/>
              <a:chOff x="0" y="-19050"/>
              <a:chExt cx="4133670" cy="3492019"/>
            </a:xfrm>
          </p:grpSpPr>
          <p:sp>
            <p:nvSpPr>
              <p:cNvPr id="20" name="TextBox 12">
                <a:extLst>
                  <a:ext uri="{FF2B5EF4-FFF2-40B4-BE49-F238E27FC236}">
                    <a16:creationId xmlns:a16="http://schemas.microsoft.com/office/drawing/2014/main" id="{78B00945-C720-4B30-AFE0-EDE09FC66DFD}"/>
                  </a:ext>
                </a:extLst>
              </p:cNvPr>
              <p:cNvSpPr txBox="1"/>
              <p:nvPr/>
            </p:nvSpPr>
            <p:spPr>
              <a:xfrm>
                <a:off x="0" y="2497445"/>
                <a:ext cx="4133670" cy="975524"/>
              </a:xfrm>
              <a:prstGeom prst="rect">
                <a:avLst/>
              </a:prstGeom>
            </p:spPr>
            <p:txBody>
              <a:bodyPr lIns="0" tIns="0" rIns="0" bIns="0" rtlCol="0" anchor="t">
                <a:spAutoFit/>
              </a:bodyPr>
              <a:lstStyle/>
              <a:p>
                <a:pPr algn="ctr" defTabSz="609630">
                  <a:lnSpc>
                    <a:spcPts val="2000"/>
                  </a:lnSpc>
                </a:pPr>
                <a:r>
                  <a:rPr lang="en-US" sz="1400" spc="67" dirty="0">
                    <a:solidFill>
                      <a:srgbClr val="FFFFFF"/>
                    </a:solidFill>
                  </a:rPr>
                  <a:t>Post-secondary – Adult Education – ROP</a:t>
                </a:r>
              </a:p>
            </p:txBody>
          </p:sp>
          <p:sp>
            <p:nvSpPr>
              <p:cNvPr id="21" name="TextBox 13">
                <a:extLst>
                  <a:ext uri="{FF2B5EF4-FFF2-40B4-BE49-F238E27FC236}">
                    <a16:creationId xmlns:a16="http://schemas.microsoft.com/office/drawing/2014/main" id="{8C83F828-7E65-45C6-8EB2-4254624C3855}"/>
                  </a:ext>
                </a:extLst>
              </p:cNvPr>
              <p:cNvSpPr txBox="1"/>
              <p:nvPr/>
            </p:nvSpPr>
            <p:spPr>
              <a:xfrm>
                <a:off x="0" y="-19050"/>
                <a:ext cx="4133670" cy="2317301"/>
              </a:xfrm>
              <a:prstGeom prst="rect">
                <a:avLst/>
              </a:prstGeom>
            </p:spPr>
            <p:txBody>
              <a:bodyPr lIns="0" tIns="0" rIns="0" bIns="0" rtlCol="0" anchor="t">
                <a:spAutoFit/>
              </a:bodyPr>
              <a:lstStyle/>
              <a:p>
                <a:pPr algn="ctr" defTabSz="609630">
                  <a:lnSpc>
                    <a:spcPts val="2322"/>
                  </a:lnSpc>
                  <a:spcBef>
                    <a:spcPct val="0"/>
                  </a:spcBef>
                </a:pPr>
                <a:r>
                  <a:rPr lang="en-US" spc="70" dirty="0">
                    <a:solidFill>
                      <a:srgbClr val="FFFFFF"/>
                    </a:solidFill>
                  </a:rPr>
                  <a:t>ACCREDITING COMMISSION FOR SCHOOLS (ACS)</a:t>
                </a:r>
              </a:p>
            </p:txBody>
          </p:sp>
        </p:grpSp>
        <p:sp>
          <p:nvSpPr>
            <p:cNvPr id="12" name="TextBox 14">
              <a:extLst>
                <a:ext uri="{FF2B5EF4-FFF2-40B4-BE49-F238E27FC236}">
                  <a16:creationId xmlns:a16="http://schemas.microsoft.com/office/drawing/2014/main" id="{6373D435-4951-4A75-B74D-F0FD678DF2D7}"/>
                </a:ext>
              </a:extLst>
            </p:cNvPr>
            <p:cNvSpPr txBox="1"/>
            <p:nvPr/>
          </p:nvSpPr>
          <p:spPr>
            <a:xfrm>
              <a:off x="5530343" y="3768568"/>
              <a:ext cx="2066835" cy="1748556"/>
            </a:xfrm>
            <a:prstGeom prst="rect">
              <a:avLst/>
            </a:prstGeom>
          </p:spPr>
          <p:txBody>
            <a:bodyPr lIns="0" tIns="0" rIns="0" bIns="0" rtlCol="0" anchor="t">
              <a:spAutoFit/>
            </a:bodyPr>
            <a:lstStyle/>
            <a:p>
              <a:pPr algn="ctr" defTabSz="609630">
                <a:lnSpc>
                  <a:spcPts val="2322"/>
                </a:lnSpc>
                <a:spcBef>
                  <a:spcPct val="0"/>
                </a:spcBef>
              </a:pPr>
              <a:r>
                <a:rPr lang="en-US" spc="70" dirty="0">
                  <a:solidFill>
                    <a:srgbClr val="FFFFFF"/>
                  </a:solidFill>
                </a:rPr>
                <a:t>ACCREDITING COMMISSION FOR COMMUNITY AND JUNIOR COLLEGES </a:t>
              </a:r>
            </a:p>
          </p:txBody>
        </p:sp>
        <p:grpSp>
          <p:nvGrpSpPr>
            <p:cNvPr id="13" name="Group 15">
              <a:extLst>
                <a:ext uri="{FF2B5EF4-FFF2-40B4-BE49-F238E27FC236}">
                  <a16:creationId xmlns:a16="http://schemas.microsoft.com/office/drawing/2014/main" id="{D0300D71-1ACA-48CD-A046-A15BA246CA3C}"/>
                </a:ext>
              </a:extLst>
            </p:cNvPr>
            <p:cNvGrpSpPr/>
            <p:nvPr/>
          </p:nvGrpSpPr>
          <p:grpSpPr>
            <a:xfrm>
              <a:off x="4663060" y="4334664"/>
              <a:ext cx="522061" cy="632467"/>
              <a:chOff x="0" y="0"/>
              <a:chExt cx="1044123" cy="1264934"/>
            </a:xfrm>
          </p:grpSpPr>
          <p:pic>
            <p:nvPicPr>
              <p:cNvPr id="18" name="Picture 16">
                <a:extLst>
                  <a:ext uri="{FF2B5EF4-FFF2-40B4-BE49-F238E27FC236}">
                    <a16:creationId xmlns:a16="http://schemas.microsoft.com/office/drawing/2014/main" id="{4BB8F1A0-9353-4D1C-8E41-252C92FF769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728" r="8728"/>
              <a:stretch>
                <a:fillRect/>
              </a:stretch>
            </p:blipFill>
            <p:spPr>
              <a:xfrm>
                <a:off x="0" y="0"/>
                <a:ext cx="1044123" cy="1264934"/>
              </a:xfrm>
              <a:prstGeom prst="rect">
                <a:avLst/>
              </a:prstGeom>
            </p:spPr>
          </p:pic>
          <p:sp>
            <p:nvSpPr>
              <p:cNvPr id="19" name="TextBox 17">
                <a:extLst>
                  <a:ext uri="{FF2B5EF4-FFF2-40B4-BE49-F238E27FC236}">
                    <a16:creationId xmlns:a16="http://schemas.microsoft.com/office/drawing/2014/main" id="{3B2484FF-3144-4009-A68B-046C6BC87A47}"/>
                  </a:ext>
                </a:extLst>
              </p:cNvPr>
              <p:cNvSpPr txBox="1"/>
              <p:nvPr/>
            </p:nvSpPr>
            <p:spPr>
              <a:xfrm>
                <a:off x="135672" y="224670"/>
                <a:ext cx="772779" cy="736612"/>
              </a:xfrm>
              <a:prstGeom prst="rect">
                <a:avLst/>
              </a:prstGeom>
            </p:spPr>
            <p:txBody>
              <a:bodyPr lIns="0" tIns="0" rIns="0" bIns="0" rtlCol="0" anchor="t">
                <a:spAutoFit/>
              </a:bodyPr>
              <a:lstStyle/>
              <a:p>
                <a:pPr algn="ctr" defTabSz="609630">
                  <a:lnSpc>
                    <a:spcPts val="3144"/>
                  </a:lnSpc>
                  <a:spcBef>
                    <a:spcPct val="0"/>
                  </a:spcBef>
                </a:pPr>
                <a:r>
                  <a:rPr lang="en-US" sz="2400">
                    <a:solidFill>
                      <a:srgbClr val="191919"/>
                    </a:solidFill>
                    <a:latin typeface="Aileron Heavy"/>
                  </a:rPr>
                  <a:t>2</a:t>
                </a:r>
              </a:p>
            </p:txBody>
          </p:sp>
        </p:grpSp>
        <p:sp>
          <p:nvSpPr>
            <p:cNvPr id="14" name="TextBox 18">
              <a:extLst>
                <a:ext uri="{FF2B5EF4-FFF2-40B4-BE49-F238E27FC236}">
                  <a16:creationId xmlns:a16="http://schemas.microsoft.com/office/drawing/2014/main" id="{B9B98957-2CD6-453B-A239-7A8F7C9541A0}"/>
                </a:ext>
              </a:extLst>
            </p:cNvPr>
            <p:cNvSpPr txBox="1"/>
            <p:nvPr/>
          </p:nvSpPr>
          <p:spPr>
            <a:xfrm>
              <a:off x="9627777" y="3773853"/>
              <a:ext cx="2066835" cy="1453603"/>
            </a:xfrm>
            <a:prstGeom prst="rect">
              <a:avLst/>
            </a:prstGeom>
          </p:spPr>
          <p:txBody>
            <a:bodyPr lIns="0" tIns="0" rIns="0" bIns="0" rtlCol="0" anchor="t">
              <a:spAutoFit/>
            </a:bodyPr>
            <a:lstStyle/>
            <a:p>
              <a:pPr algn="ctr" defTabSz="609630">
                <a:lnSpc>
                  <a:spcPts val="2322"/>
                </a:lnSpc>
                <a:spcBef>
                  <a:spcPct val="0"/>
                </a:spcBef>
              </a:pPr>
              <a:r>
                <a:rPr lang="en-US" spc="70" dirty="0">
                  <a:solidFill>
                    <a:srgbClr val="FFFFFF"/>
                  </a:solidFill>
                </a:rPr>
                <a:t>ACCREDITING COMMISSION FOR SENIOR COLLEGES AND UNIVERSITIES</a:t>
              </a:r>
            </a:p>
          </p:txBody>
        </p:sp>
        <p:grpSp>
          <p:nvGrpSpPr>
            <p:cNvPr id="15" name="Group 19">
              <a:extLst>
                <a:ext uri="{FF2B5EF4-FFF2-40B4-BE49-F238E27FC236}">
                  <a16:creationId xmlns:a16="http://schemas.microsoft.com/office/drawing/2014/main" id="{6D1D40AD-4337-42F0-9D84-A5CEE42CD093}"/>
                </a:ext>
              </a:extLst>
            </p:cNvPr>
            <p:cNvGrpSpPr/>
            <p:nvPr/>
          </p:nvGrpSpPr>
          <p:grpSpPr>
            <a:xfrm>
              <a:off x="8741546" y="4334664"/>
              <a:ext cx="522061" cy="632467"/>
              <a:chOff x="0" y="0"/>
              <a:chExt cx="1044123" cy="1264934"/>
            </a:xfrm>
          </p:grpSpPr>
          <p:pic>
            <p:nvPicPr>
              <p:cNvPr id="16" name="Picture 20">
                <a:extLst>
                  <a:ext uri="{FF2B5EF4-FFF2-40B4-BE49-F238E27FC236}">
                    <a16:creationId xmlns:a16="http://schemas.microsoft.com/office/drawing/2014/main" id="{A445D5C1-0A69-47B9-A0CF-874DB296EF9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728" r="8728"/>
              <a:stretch>
                <a:fillRect/>
              </a:stretch>
            </p:blipFill>
            <p:spPr>
              <a:xfrm>
                <a:off x="0" y="0"/>
                <a:ext cx="1044123" cy="1264934"/>
              </a:xfrm>
              <a:prstGeom prst="rect">
                <a:avLst/>
              </a:prstGeom>
            </p:spPr>
          </p:pic>
          <p:sp>
            <p:nvSpPr>
              <p:cNvPr id="17" name="TextBox 21">
                <a:extLst>
                  <a:ext uri="{FF2B5EF4-FFF2-40B4-BE49-F238E27FC236}">
                    <a16:creationId xmlns:a16="http://schemas.microsoft.com/office/drawing/2014/main" id="{A2FF0202-089A-490A-A1CC-B27B499C9A6F}"/>
                  </a:ext>
                </a:extLst>
              </p:cNvPr>
              <p:cNvSpPr txBox="1"/>
              <p:nvPr/>
            </p:nvSpPr>
            <p:spPr>
              <a:xfrm>
                <a:off x="135672" y="224670"/>
                <a:ext cx="772779" cy="736612"/>
              </a:xfrm>
              <a:prstGeom prst="rect">
                <a:avLst/>
              </a:prstGeom>
            </p:spPr>
            <p:txBody>
              <a:bodyPr lIns="0" tIns="0" rIns="0" bIns="0" rtlCol="0" anchor="t">
                <a:spAutoFit/>
              </a:bodyPr>
              <a:lstStyle/>
              <a:p>
                <a:pPr algn="ctr" defTabSz="609630">
                  <a:lnSpc>
                    <a:spcPts val="3144"/>
                  </a:lnSpc>
                  <a:spcBef>
                    <a:spcPct val="0"/>
                  </a:spcBef>
                </a:pPr>
                <a:r>
                  <a:rPr lang="en-US" sz="2400">
                    <a:solidFill>
                      <a:srgbClr val="191919"/>
                    </a:solidFill>
                    <a:latin typeface="Aileron Heavy"/>
                  </a:rPr>
                  <a:t>3</a:t>
                </a:r>
              </a:p>
            </p:txBody>
          </p:sp>
        </p:grpSp>
      </p:grpSp>
    </p:spTree>
    <p:extLst>
      <p:ext uri="{BB962C8B-B14F-4D97-AF65-F5344CB8AC3E}">
        <p14:creationId xmlns:p14="http://schemas.microsoft.com/office/powerpoint/2010/main" val="3838444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282DB8-1B87-4AF7-9201-B4651E3F89F2}"/>
              </a:ext>
              <a:ext uri="{C183D7F6-B498-43B3-948B-1728B52AA6E4}">
                <adec:decorative xmlns:adec="http://schemas.microsoft.com/office/drawing/2017/decorative" val="1"/>
              </a:ext>
            </a:extLst>
          </p:cNvPr>
          <p:cNvGrpSpPr/>
          <p:nvPr/>
        </p:nvGrpSpPr>
        <p:grpSpPr>
          <a:xfrm>
            <a:off x="235789" y="758748"/>
            <a:ext cx="11621218" cy="5016188"/>
            <a:chOff x="235789" y="758748"/>
            <a:chExt cx="11621218" cy="5016188"/>
          </a:xfrm>
        </p:grpSpPr>
        <p:sp>
          <p:nvSpPr>
            <p:cNvPr id="6" name="TextBox 2">
              <a:extLst>
                <a:ext uri="{FF2B5EF4-FFF2-40B4-BE49-F238E27FC236}">
                  <a16:creationId xmlns:a16="http://schemas.microsoft.com/office/drawing/2014/main" id="{7113E910-993C-4D6D-9F81-BFAE3309571D}"/>
                </a:ext>
              </a:extLst>
            </p:cNvPr>
            <p:cNvSpPr txBox="1"/>
            <p:nvPr/>
          </p:nvSpPr>
          <p:spPr>
            <a:xfrm>
              <a:off x="685800" y="2106624"/>
              <a:ext cx="10820400" cy="3668312"/>
            </a:xfrm>
            <a:prstGeom prst="rect">
              <a:avLst/>
            </a:prstGeom>
          </p:spPr>
          <p:txBody>
            <a:bodyPr lIns="0" tIns="0" rIns="0" bIns="0" rtlCol="0" anchor="t">
              <a:spAutoFit/>
            </a:bodyPr>
            <a:lstStyle/>
            <a:p>
              <a:pPr marL="0" marR="0" lvl="0" indent="0" algn="l" defTabSz="609630" rtl="0" eaLnBrk="1" fontAlgn="auto" latinLnBrk="0" hangingPunct="1">
                <a:lnSpc>
                  <a:spcPts val="3900"/>
                </a:lnSpc>
                <a:spcBef>
                  <a:spcPct val="0"/>
                </a:spcBef>
                <a:spcAft>
                  <a:spcPts val="0"/>
                </a:spcAft>
                <a:buClrTx/>
                <a:buSzTx/>
                <a:buFontTx/>
                <a:buNone/>
                <a:tabLst/>
                <a:defRPr/>
              </a:pPr>
              <a:r>
                <a:rPr kumimoji="0" lang="en-US" sz="2599" b="0" i="0" u="none" strike="noStrike" kern="1200" cap="none" spc="129" normalizeH="0" baseline="0" noProof="0" dirty="0">
                  <a:ln>
                    <a:noFill/>
                  </a:ln>
                  <a:solidFill>
                    <a:srgbClr val="000000"/>
                  </a:solidFill>
                  <a:effectLst/>
                  <a:uLnTx/>
                  <a:uFillTx/>
                </a:rPr>
                <a:t>ACS WASC advances and validates quality ongoing school improvement by supporting its private and public elementary, secondary, and postsecondary member institutions to </a:t>
              </a:r>
              <a:r>
                <a:rPr kumimoji="0" lang="en-US" sz="2599" b="1" i="0" u="none" strike="noStrike" kern="1200" cap="none" spc="129" normalizeH="0" baseline="0" noProof="0" dirty="0">
                  <a:ln>
                    <a:noFill/>
                  </a:ln>
                  <a:solidFill>
                    <a:srgbClr val="000000"/>
                  </a:solidFill>
                  <a:effectLst/>
                  <a:uLnTx/>
                  <a:uFillTx/>
                </a:rPr>
                <a:t>engage </a:t>
              </a:r>
              <a:r>
                <a:rPr kumimoji="0" lang="en-US" sz="2599" b="0" i="0" u="none" strike="noStrike" kern="1200" cap="none" spc="129" normalizeH="0" baseline="0" noProof="0" dirty="0">
                  <a:ln>
                    <a:noFill/>
                  </a:ln>
                  <a:solidFill>
                    <a:srgbClr val="000000"/>
                  </a:solidFill>
                  <a:effectLst/>
                  <a:uLnTx/>
                  <a:uFillTx/>
                </a:rPr>
                <a:t>in a rigorous and relevant </a:t>
              </a:r>
              <a:r>
                <a:rPr kumimoji="0" lang="en-US" sz="2599" b="1" i="0" u="none" strike="noStrike" kern="1200" cap="none" spc="129" normalizeH="0" baseline="0" noProof="0" dirty="0">
                  <a:ln>
                    <a:noFill/>
                  </a:ln>
                  <a:solidFill>
                    <a:srgbClr val="000000"/>
                  </a:solidFill>
                  <a:effectLst/>
                  <a:uLnTx/>
                  <a:uFillTx/>
                </a:rPr>
                <a:t>self-evaluation and peer review process that focuses on student learning. </a:t>
              </a:r>
            </a:p>
            <a:p>
              <a:pPr marL="0" marR="0" lvl="0" indent="0" algn="l" defTabSz="609630" rtl="0" eaLnBrk="1" fontAlgn="auto" latinLnBrk="0" hangingPunct="1">
                <a:lnSpc>
                  <a:spcPts val="3900"/>
                </a:lnSpc>
                <a:spcBef>
                  <a:spcPct val="0"/>
                </a:spcBef>
                <a:spcAft>
                  <a:spcPts val="0"/>
                </a:spcAft>
                <a:buClrTx/>
                <a:buSzTx/>
                <a:buFontTx/>
                <a:buNone/>
                <a:tabLst/>
                <a:defRPr/>
              </a:pPr>
              <a:endParaRPr kumimoji="0" lang="en-US" sz="2599" b="0" i="0" u="none" strike="noStrike" kern="1200" cap="none" spc="129" normalizeH="0" baseline="0" noProof="0" dirty="0">
                <a:ln>
                  <a:noFill/>
                </a:ln>
                <a:solidFill>
                  <a:srgbClr val="000000"/>
                </a:solidFill>
                <a:effectLst/>
                <a:uLnTx/>
                <a:uFillTx/>
                <a:latin typeface="Open Sans"/>
                <a:ea typeface="+mn-ea"/>
                <a:cs typeface="+mn-cs"/>
              </a:endParaRPr>
            </a:p>
            <a:p>
              <a:pPr marL="0" marR="0" lvl="0" indent="0" algn="l" defTabSz="609630" rtl="0" eaLnBrk="1" fontAlgn="auto" latinLnBrk="0" hangingPunct="1">
                <a:lnSpc>
                  <a:spcPts val="2899"/>
                </a:lnSpc>
                <a:spcBef>
                  <a:spcPct val="0"/>
                </a:spcBef>
                <a:spcAft>
                  <a:spcPts val="0"/>
                </a:spcAft>
                <a:buClrTx/>
                <a:buSzTx/>
                <a:buFontTx/>
                <a:buNone/>
                <a:tabLst/>
                <a:defRPr/>
              </a:pPr>
              <a:endParaRPr kumimoji="0" lang="en-US" sz="2599" b="0" i="0" u="none" strike="noStrike" kern="1200" cap="none" spc="129" normalizeH="0" baseline="0" noProof="0" dirty="0">
                <a:ln>
                  <a:noFill/>
                </a:ln>
                <a:solidFill>
                  <a:srgbClr val="000000"/>
                </a:solidFill>
                <a:effectLst/>
                <a:uLnTx/>
                <a:uFillTx/>
                <a:latin typeface="Open Sans"/>
                <a:ea typeface="+mn-ea"/>
                <a:cs typeface="+mn-cs"/>
              </a:endParaRPr>
            </a:p>
            <a:p>
              <a:pPr marL="0" marR="0" lvl="0" indent="0" algn="l" defTabSz="609630" rtl="0" eaLnBrk="1" fontAlgn="auto" latinLnBrk="0" hangingPunct="1">
                <a:lnSpc>
                  <a:spcPts val="2499"/>
                </a:lnSpc>
                <a:spcBef>
                  <a:spcPct val="0"/>
                </a:spcBef>
                <a:spcAft>
                  <a:spcPts val="0"/>
                </a:spcAft>
                <a:buClrTx/>
                <a:buSzTx/>
                <a:buFontTx/>
                <a:buNone/>
                <a:tabLst/>
                <a:defRPr/>
              </a:pPr>
              <a:r>
                <a:rPr kumimoji="0" lang="en-US" sz="1700" b="0" i="0" u="none" strike="noStrike" kern="1200" cap="none" spc="83" normalizeH="0" baseline="0" noProof="0" dirty="0">
                  <a:ln>
                    <a:noFill/>
                  </a:ln>
                  <a:solidFill>
                    <a:srgbClr val="000000"/>
                  </a:solidFill>
                  <a:effectLst/>
                  <a:uLnTx/>
                  <a:uFillTx/>
                  <a:cs typeface="Calibri" panose="020F0502020204030204" pitchFamily="34" charset="0"/>
                </a:rPr>
                <a:t>Source: https://www.acswasc.org/about/acs-wasc-overview/</a:t>
              </a:r>
            </a:p>
          </p:txBody>
        </p:sp>
        <p:sp>
          <p:nvSpPr>
            <p:cNvPr id="7" name="TextBox 6">
              <a:extLst>
                <a:ext uri="{FF2B5EF4-FFF2-40B4-BE49-F238E27FC236}">
                  <a16:creationId xmlns:a16="http://schemas.microsoft.com/office/drawing/2014/main" id="{671033F1-B5A4-4545-B65F-BBD774BC4070}"/>
                </a:ext>
              </a:extLst>
            </p:cNvPr>
            <p:cNvSpPr txBox="1"/>
            <p:nvPr/>
          </p:nvSpPr>
          <p:spPr>
            <a:xfrm>
              <a:off x="838919" y="758748"/>
              <a:ext cx="735802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ACS WASC Mission</a:t>
              </a:r>
              <a:endParaRPr kumimoji="0" lang="en-US" sz="4800" b="0" i="0" u="none" strike="noStrike" kern="1200" cap="none" spc="0" normalizeH="0" baseline="0" noProof="0" dirty="0">
                <a:ln>
                  <a:noFill/>
                </a:ln>
                <a:solidFill>
                  <a:prstClr val="black"/>
                </a:solidFill>
                <a:effectLst/>
                <a:uLnTx/>
                <a:uFillTx/>
                <a:latin typeface="+mj-lt"/>
                <a:ea typeface="+mn-ea"/>
                <a:cs typeface="+mn-cs"/>
              </a:endParaRPr>
            </a:p>
          </p:txBody>
        </p:sp>
        <p:sp>
          <p:nvSpPr>
            <p:cNvPr id="8" name="Rectangle 7">
              <a:extLst>
                <a:ext uri="{FF2B5EF4-FFF2-40B4-BE49-F238E27FC236}">
                  <a16:creationId xmlns:a16="http://schemas.microsoft.com/office/drawing/2014/main" id="{3F99DC4D-AD84-4A09-8B43-D9253EC9228B}"/>
                </a:ext>
              </a:extLst>
            </p:cNvPr>
            <p:cNvSpPr/>
            <p:nvPr/>
          </p:nvSpPr>
          <p:spPr>
            <a:xfrm>
              <a:off x="388189" y="1906438"/>
              <a:ext cx="11464505" cy="294160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FD3D6D58-E06E-48C5-BE56-1957A9E15CEC}"/>
                </a:ext>
              </a:extLst>
            </p:cNvPr>
            <p:cNvSpPr/>
            <p:nvPr/>
          </p:nvSpPr>
          <p:spPr>
            <a:xfrm>
              <a:off x="235789" y="2106624"/>
              <a:ext cx="11464505" cy="294160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C5E44821-1B7C-4A6B-8F0E-98D6C77DF437}"/>
                </a:ext>
              </a:extLst>
            </p:cNvPr>
            <p:cNvSpPr/>
            <p:nvPr/>
          </p:nvSpPr>
          <p:spPr>
            <a:xfrm>
              <a:off x="388189" y="1644625"/>
              <a:ext cx="11468818" cy="145306"/>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924FFF20-2CDD-4C0E-A440-8CC9E6011C2C}"/>
                </a:ext>
              </a:extLst>
            </p:cNvPr>
            <p:cNvSpPr/>
            <p:nvPr/>
          </p:nvSpPr>
          <p:spPr>
            <a:xfrm>
              <a:off x="388189" y="5175764"/>
              <a:ext cx="11468818" cy="145306"/>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7F0697DC-2B31-4236-A908-8840E39DA1FE}"/>
              </a:ext>
            </a:extLst>
          </p:cNvPr>
          <p:cNvSpPr>
            <a:spLocks noGrp="1"/>
          </p:cNvSpPr>
          <p:nvPr>
            <p:ph type="title" idx="4294967295"/>
          </p:nvPr>
        </p:nvSpPr>
        <p:spPr>
          <a:xfrm>
            <a:off x="762000" y="-1524000"/>
            <a:ext cx="10668000" cy="1524000"/>
          </a:xfrm>
        </p:spPr>
        <p:txBody>
          <a:bodyPr vert="horz" lIns="91440" tIns="45720" rIns="91440" bIns="45720" rtlCol="0" anchor="b">
            <a:normAutofit/>
          </a:bodyPr>
          <a:lstStyle/>
          <a:p>
            <a:r>
              <a:rPr lang="en-US" dirty="0"/>
              <a:t>ACS WASC Mission</a:t>
            </a:r>
          </a:p>
        </p:txBody>
      </p:sp>
    </p:spTree>
    <p:extLst>
      <p:ext uri="{BB962C8B-B14F-4D97-AF65-F5344CB8AC3E}">
        <p14:creationId xmlns:p14="http://schemas.microsoft.com/office/powerpoint/2010/main" val="3560228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0B72C28-2956-43FE-B921-5ECFECF2629D}"/>
              </a:ext>
              <a:ext uri="{C183D7F6-B498-43B3-948B-1728B52AA6E4}">
                <adec:decorative xmlns:adec="http://schemas.microsoft.com/office/drawing/2017/decorative" val="1"/>
              </a:ext>
            </a:extLst>
          </p:cNvPr>
          <p:cNvGrpSpPr/>
          <p:nvPr/>
        </p:nvGrpSpPr>
        <p:grpSpPr>
          <a:xfrm>
            <a:off x="91481" y="986087"/>
            <a:ext cx="11669462" cy="5137753"/>
            <a:chOff x="91481" y="986087"/>
            <a:chExt cx="11669462" cy="5137753"/>
          </a:xfrm>
        </p:grpSpPr>
        <p:sp>
          <p:nvSpPr>
            <p:cNvPr id="15" name="AutoShape 2">
              <a:extLst>
                <a:ext uri="{FF2B5EF4-FFF2-40B4-BE49-F238E27FC236}">
                  <a16:creationId xmlns:a16="http://schemas.microsoft.com/office/drawing/2014/main" id="{37011C47-7DD2-4ED8-BAA9-7FED4AA17F7E}"/>
                </a:ext>
              </a:extLst>
            </p:cNvPr>
            <p:cNvSpPr/>
            <p:nvPr/>
          </p:nvSpPr>
          <p:spPr>
            <a:xfrm>
              <a:off x="306741" y="986087"/>
              <a:ext cx="5778643" cy="5137752"/>
            </a:xfrm>
            <a:prstGeom prst="rect">
              <a:avLst/>
            </a:prstGeom>
            <a:solidFill>
              <a:schemeClr val="accent1"/>
            </a:solidFill>
            <a:ln>
              <a:solidFill>
                <a:schemeClr val="accent1"/>
              </a:solidFill>
            </a:ln>
          </p:spPr>
          <p:txBody>
            <a:bodyPr/>
            <a:lstStyle/>
            <a:p>
              <a:endParaRPr lang="en-US" dirty="0"/>
            </a:p>
          </p:txBody>
        </p:sp>
        <p:sp>
          <p:nvSpPr>
            <p:cNvPr id="16" name="AutoShape 3">
              <a:extLst>
                <a:ext uri="{FF2B5EF4-FFF2-40B4-BE49-F238E27FC236}">
                  <a16:creationId xmlns:a16="http://schemas.microsoft.com/office/drawing/2014/main" id="{CD6415BF-33DD-4FAD-BD21-245EAB9E812A}"/>
                </a:ext>
              </a:extLst>
            </p:cNvPr>
            <p:cNvSpPr/>
            <p:nvPr/>
          </p:nvSpPr>
          <p:spPr>
            <a:xfrm>
              <a:off x="306741" y="2417305"/>
              <a:ext cx="5778643" cy="3706535"/>
            </a:xfrm>
            <a:prstGeom prst="rect">
              <a:avLst/>
            </a:prstGeom>
            <a:solidFill>
              <a:srgbClr val="FFFFFF">
                <a:alpha val="60000"/>
              </a:srgbClr>
            </a:solidFill>
          </p:spPr>
        </p:sp>
        <p:sp>
          <p:nvSpPr>
            <p:cNvPr id="17" name="TextBox 4">
              <a:extLst>
                <a:ext uri="{FF2B5EF4-FFF2-40B4-BE49-F238E27FC236}">
                  <a16:creationId xmlns:a16="http://schemas.microsoft.com/office/drawing/2014/main" id="{91E0C836-B743-490E-8B6C-F380D08E758C}"/>
                </a:ext>
              </a:extLst>
            </p:cNvPr>
            <p:cNvSpPr txBox="1"/>
            <p:nvPr/>
          </p:nvSpPr>
          <p:spPr>
            <a:xfrm>
              <a:off x="306742" y="1343059"/>
              <a:ext cx="5653956" cy="1050929"/>
            </a:xfrm>
            <a:prstGeom prst="rect">
              <a:avLst/>
            </a:prstGeom>
          </p:spPr>
          <p:txBody>
            <a:bodyPr wrap="square" lIns="0" tIns="0" rIns="0" bIns="0" rtlCol="0" anchor="t">
              <a:spAutoFit/>
            </a:bodyPr>
            <a:lstStyle/>
            <a:p>
              <a:pPr algn="r" defTabSz="609630">
                <a:lnSpc>
                  <a:spcPts val="2757"/>
                </a:lnSpc>
                <a:spcBef>
                  <a:spcPct val="0"/>
                </a:spcBef>
              </a:pPr>
              <a:r>
                <a:rPr lang="en-US" sz="2137" spc="83" dirty="0">
                  <a:solidFill>
                    <a:schemeClr val="bg2"/>
                  </a:solidFill>
                </a:rPr>
                <a:t>CERTIFIES TO THE PUBLIC THAT SCE IS A TRUSTWORTHY ADULT EDUCATION INSTITUTION OF LEARNING</a:t>
              </a:r>
            </a:p>
          </p:txBody>
        </p:sp>
        <p:grpSp>
          <p:nvGrpSpPr>
            <p:cNvPr id="18" name="Group 5">
              <a:extLst>
                <a:ext uri="{FF2B5EF4-FFF2-40B4-BE49-F238E27FC236}">
                  <a16:creationId xmlns:a16="http://schemas.microsoft.com/office/drawing/2014/main" id="{1B978E92-C56E-4287-B8BD-4AD4B2912DDF}"/>
                </a:ext>
              </a:extLst>
            </p:cNvPr>
            <p:cNvGrpSpPr/>
            <p:nvPr/>
          </p:nvGrpSpPr>
          <p:grpSpPr>
            <a:xfrm rot="-2700000">
              <a:off x="2964576" y="2192574"/>
              <a:ext cx="436804" cy="436105"/>
              <a:chOff x="0" y="0"/>
              <a:chExt cx="6350000" cy="6339840"/>
            </a:xfrm>
            <a:solidFill>
              <a:srgbClr val="C0504D"/>
            </a:solidFill>
          </p:grpSpPr>
          <p:sp>
            <p:nvSpPr>
              <p:cNvPr id="25" name="Freeform 6">
                <a:extLst>
                  <a:ext uri="{FF2B5EF4-FFF2-40B4-BE49-F238E27FC236}">
                    <a16:creationId xmlns:a16="http://schemas.microsoft.com/office/drawing/2014/main" id="{6FDE29D6-9D55-4080-90E5-5984A9F53988}"/>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accent1"/>
              </a:solidFill>
              <a:ln>
                <a:solidFill>
                  <a:schemeClr val="accent1"/>
                </a:solidFill>
              </a:ln>
            </p:spPr>
          </p:sp>
        </p:grpSp>
        <p:sp>
          <p:nvSpPr>
            <p:cNvPr id="19" name="AutoShape 7">
              <a:extLst>
                <a:ext uri="{FF2B5EF4-FFF2-40B4-BE49-F238E27FC236}">
                  <a16:creationId xmlns:a16="http://schemas.microsoft.com/office/drawing/2014/main" id="{D93A4DC5-DB37-4F4E-8D19-A5400CED8894}"/>
                </a:ext>
              </a:extLst>
            </p:cNvPr>
            <p:cNvSpPr/>
            <p:nvPr/>
          </p:nvSpPr>
          <p:spPr>
            <a:xfrm>
              <a:off x="6265652" y="3141214"/>
              <a:ext cx="5495291" cy="2285107"/>
            </a:xfrm>
            <a:prstGeom prst="rect">
              <a:avLst/>
            </a:prstGeom>
            <a:solidFill>
              <a:schemeClr val="accent1"/>
            </a:solidFill>
            <a:ln>
              <a:solidFill>
                <a:schemeClr val="accent1"/>
              </a:solidFill>
            </a:ln>
          </p:spPr>
        </p:sp>
        <p:pic>
          <p:nvPicPr>
            <p:cNvPr id="20" name="Picture 8">
              <a:extLst>
                <a:ext uri="{FF2B5EF4-FFF2-40B4-BE49-F238E27FC236}">
                  <a16:creationId xmlns:a16="http://schemas.microsoft.com/office/drawing/2014/main" id="{0AC1657F-C402-4ABB-8F3E-8CABB868F64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4779" y="3353836"/>
              <a:ext cx="961245" cy="879539"/>
            </a:xfrm>
            <a:prstGeom prst="rect">
              <a:avLst/>
            </a:prstGeom>
          </p:spPr>
        </p:pic>
        <p:sp>
          <p:nvSpPr>
            <p:cNvPr id="21" name="TextBox 9">
              <a:extLst>
                <a:ext uri="{FF2B5EF4-FFF2-40B4-BE49-F238E27FC236}">
                  <a16:creationId xmlns:a16="http://schemas.microsoft.com/office/drawing/2014/main" id="{2259404A-E1EF-4C67-B995-11BC041E03DE}"/>
                </a:ext>
              </a:extLst>
            </p:cNvPr>
            <p:cNvSpPr txBox="1"/>
            <p:nvPr/>
          </p:nvSpPr>
          <p:spPr>
            <a:xfrm>
              <a:off x="6348756" y="1116273"/>
              <a:ext cx="5410200" cy="1969770"/>
            </a:xfrm>
            <a:prstGeom prst="rect">
              <a:avLst/>
            </a:prstGeom>
          </p:spPr>
          <p:txBody>
            <a:bodyPr lIns="0" tIns="0" rIns="0" bIns="0" rtlCol="0" anchor="t">
              <a:spAutoFit/>
            </a:bodyPr>
            <a:lstStyle/>
            <a:p>
              <a:pPr marL="0" indent="0" algn="ctr">
                <a:buNone/>
              </a:pPr>
              <a:r>
                <a:rPr lang="en-US" sz="3200" b="1" dirty="0">
                  <a:solidFill>
                    <a:schemeClr val="tx1"/>
                  </a:solidFill>
                </a:rPr>
                <a:t>Why Pursue </a:t>
              </a:r>
              <a:r>
                <a:rPr lang="en-US" sz="3200" b="1" dirty="0">
                  <a:solidFill>
                    <a:schemeClr val="tx1"/>
                  </a:solidFill>
                  <a:latin typeface="+mj-lt"/>
                </a:rPr>
                <a:t>Accreditation</a:t>
              </a:r>
              <a:r>
                <a:rPr lang="en-US" sz="3200" b="1" dirty="0">
                  <a:solidFill>
                    <a:schemeClr val="tx1"/>
                  </a:solidFill>
                </a:rPr>
                <a:t> when Mt. SAC is already accredited through ACCJC?</a:t>
              </a:r>
            </a:p>
          </p:txBody>
        </p:sp>
        <p:sp>
          <p:nvSpPr>
            <p:cNvPr id="22" name="TextBox 10">
              <a:extLst>
                <a:ext uri="{FF2B5EF4-FFF2-40B4-BE49-F238E27FC236}">
                  <a16:creationId xmlns:a16="http://schemas.microsoft.com/office/drawing/2014/main" id="{3C83A9A6-F6AE-4FBA-87A7-1E0E20AE2C0F}"/>
                </a:ext>
              </a:extLst>
            </p:cNvPr>
            <p:cNvSpPr txBox="1"/>
            <p:nvPr/>
          </p:nvSpPr>
          <p:spPr>
            <a:xfrm>
              <a:off x="596993" y="2822824"/>
              <a:ext cx="5176102" cy="2926057"/>
            </a:xfrm>
            <a:prstGeom prst="rect">
              <a:avLst/>
            </a:prstGeom>
          </p:spPr>
          <p:txBody>
            <a:bodyPr lIns="0" tIns="0" rIns="0" bIns="0" rtlCol="0" anchor="t">
              <a:spAutoFit/>
            </a:bodyPr>
            <a:lstStyle/>
            <a:p>
              <a:pPr marL="342900" indent="-342900" defTabSz="609630">
                <a:lnSpc>
                  <a:spcPts val="3258"/>
                </a:lnSpc>
                <a:buFont typeface="Wingdings" panose="05000000000000000000" pitchFamily="2" charset="2"/>
                <a:buChar char="ü"/>
              </a:pPr>
              <a:r>
                <a:rPr lang="en-US" sz="2000" spc="108" dirty="0">
                  <a:solidFill>
                    <a:srgbClr val="191919"/>
                  </a:solidFill>
                  <a:ea typeface="Open Sans" panose="020B0606030504020204" pitchFamily="34" charset="0"/>
                  <a:cs typeface="Open Sans" panose="020B0606030504020204" pitchFamily="34" charset="0"/>
                </a:rPr>
                <a:t>UC/CSU approval of A-G requirements</a:t>
              </a:r>
            </a:p>
            <a:p>
              <a:pPr marL="342900" indent="-342900" defTabSz="609630">
                <a:lnSpc>
                  <a:spcPts val="3258"/>
                </a:lnSpc>
                <a:buFont typeface="Wingdings" panose="05000000000000000000" pitchFamily="2" charset="2"/>
                <a:buChar char="ü"/>
              </a:pPr>
              <a:r>
                <a:rPr lang="en-US" sz="2000" spc="108" dirty="0">
                  <a:solidFill>
                    <a:srgbClr val="191919"/>
                  </a:solidFill>
                  <a:ea typeface="Open Sans" panose="020B0606030504020204" pitchFamily="34" charset="0"/>
                  <a:cs typeface="Open Sans" panose="020B0606030504020204" pitchFamily="34" charset="0"/>
                </a:rPr>
                <a:t>Cal Grant and federal financial aid eligibility</a:t>
              </a:r>
            </a:p>
            <a:p>
              <a:pPr marL="342900" indent="-342900" defTabSz="609630">
                <a:lnSpc>
                  <a:spcPts val="3258"/>
                </a:lnSpc>
                <a:buFont typeface="Wingdings" panose="05000000000000000000" pitchFamily="2" charset="2"/>
                <a:buChar char="ü"/>
              </a:pPr>
              <a:r>
                <a:rPr lang="en-US" sz="2000" spc="108" dirty="0">
                  <a:solidFill>
                    <a:srgbClr val="191919"/>
                  </a:solidFill>
                  <a:ea typeface="Open Sans" panose="020B0606030504020204" pitchFamily="34" charset="0"/>
                  <a:cs typeface="Open Sans" panose="020B0606030504020204" pitchFamily="34" charset="0"/>
                </a:rPr>
                <a:t>Acceptance into the military</a:t>
              </a:r>
            </a:p>
            <a:p>
              <a:pPr marL="342900" indent="-342900" defTabSz="609630">
                <a:lnSpc>
                  <a:spcPts val="3258"/>
                </a:lnSpc>
                <a:buFont typeface="Wingdings" panose="05000000000000000000" pitchFamily="2" charset="2"/>
                <a:buChar char="ü"/>
              </a:pPr>
              <a:r>
                <a:rPr lang="en-US" sz="2000" spc="108" dirty="0">
                  <a:solidFill>
                    <a:srgbClr val="191919"/>
                  </a:solidFill>
                  <a:ea typeface="Open Sans" panose="020B0606030504020204" pitchFamily="34" charset="0"/>
                  <a:cs typeface="Open Sans" panose="020B0606030504020204" pitchFamily="34" charset="0"/>
                </a:rPr>
                <a:t>Transfer of HS credits to another HS program</a:t>
              </a:r>
            </a:p>
          </p:txBody>
        </p:sp>
        <p:sp>
          <p:nvSpPr>
            <p:cNvPr id="23" name="TextBox 11">
              <a:extLst>
                <a:ext uri="{FF2B5EF4-FFF2-40B4-BE49-F238E27FC236}">
                  <a16:creationId xmlns:a16="http://schemas.microsoft.com/office/drawing/2014/main" id="{ED8849F0-F222-45EA-AD89-BE8840AC59DB}"/>
                </a:ext>
              </a:extLst>
            </p:cNvPr>
            <p:cNvSpPr txBox="1"/>
            <p:nvPr/>
          </p:nvSpPr>
          <p:spPr>
            <a:xfrm>
              <a:off x="7384486" y="3504164"/>
              <a:ext cx="4249109" cy="1559209"/>
            </a:xfrm>
            <a:prstGeom prst="rect">
              <a:avLst/>
            </a:prstGeom>
          </p:spPr>
          <p:txBody>
            <a:bodyPr lIns="0" tIns="0" rIns="0" bIns="0" rtlCol="0" anchor="t">
              <a:spAutoFit/>
            </a:bodyPr>
            <a:lstStyle/>
            <a:p>
              <a:pPr defTabSz="609630">
                <a:lnSpc>
                  <a:spcPts val="3099"/>
                </a:lnSpc>
                <a:spcBef>
                  <a:spcPct val="0"/>
                </a:spcBef>
              </a:pPr>
              <a:r>
                <a:rPr lang="en-US" sz="2000" spc="103" dirty="0">
                  <a:solidFill>
                    <a:schemeClr val="bg2"/>
                  </a:solidFill>
                </a:rPr>
                <a:t>Institutionalizes a cycle of improvement of SCE programs and operations to support student learning</a:t>
              </a:r>
            </a:p>
          </p:txBody>
        </p:sp>
        <p:pic>
          <p:nvPicPr>
            <p:cNvPr id="24" name="Picture 12">
              <a:extLst>
                <a:ext uri="{FF2B5EF4-FFF2-40B4-BE49-F238E27FC236}">
                  <a16:creationId xmlns:a16="http://schemas.microsoft.com/office/drawing/2014/main" id="{FE329274-8A0D-4BA3-B57C-9ECB6E809F7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81" y="1059999"/>
              <a:ext cx="505512" cy="462544"/>
            </a:xfrm>
            <a:prstGeom prst="rect">
              <a:avLst/>
            </a:prstGeom>
          </p:spPr>
        </p:pic>
      </p:grpSp>
      <p:sp>
        <p:nvSpPr>
          <p:cNvPr id="2" name="Title 1">
            <a:extLst>
              <a:ext uri="{FF2B5EF4-FFF2-40B4-BE49-F238E27FC236}">
                <a16:creationId xmlns:a16="http://schemas.microsoft.com/office/drawing/2014/main" id="{A5A6CED4-02AC-48D3-B4A4-D025A021E579}"/>
              </a:ext>
            </a:extLst>
          </p:cNvPr>
          <p:cNvSpPr>
            <a:spLocks noGrp="1"/>
          </p:cNvSpPr>
          <p:nvPr>
            <p:ph type="title" idx="4294967295"/>
          </p:nvPr>
        </p:nvSpPr>
        <p:spPr>
          <a:xfrm>
            <a:off x="762000" y="-1524000"/>
            <a:ext cx="10668000" cy="1524000"/>
          </a:xfrm>
        </p:spPr>
        <p:txBody>
          <a:bodyPr vert="horz" lIns="91440" tIns="45720" rIns="91440" bIns="45720" rtlCol="0" anchor="b">
            <a:normAutofit/>
          </a:bodyPr>
          <a:lstStyle/>
          <a:p>
            <a:r>
              <a:rPr lang="en-US" dirty="0"/>
              <a:t>Why Pursue Accreditation when Mt. SAC is already accredited through ACCJC</a:t>
            </a:r>
          </a:p>
        </p:txBody>
      </p:sp>
    </p:spTree>
    <p:extLst>
      <p:ext uri="{BB962C8B-B14F-4D97-AF65-F5344CB8AC3E}">
        <p14:creationId xmlns:p14="http://schemas.microsoft.com/office/powerpoint/2010/main" val="426089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4C46-4CAC-9B9B-A5E5-420F72ABDECB}"/>
              </a:ext>
            </a:extLst>
          </p:cNvPr>
          <p:cNvSpPr>
            <a:spLocks noGrp="1"/>
          </p:cNvSpPr>
          <p:nvPr>
            <p:ph type="title"/>
          </p:nvPr>
        </p:nvSpPr>
        <p:spPr>
          <a:xfrm>
            <a:off x="762000" y="683743"/>
            <a:ext cx="10668000" cy="1202724"/>
          </a:xfrm>
        </p:spPr>
        <p:txBody>
          <a:bodyPr/>
          <a:lstStyle/>
          <a:p>
            <a:pPr algn="ctr"/>
            <a:r>
              <a:rPr lang="en-US" dirty="0"/>
              <a:t>Accreditation Core Team</a:t>
            </a:r>
          </a:p>
        </p:txBody>
      </p:sp>
      <p:graphicFrame>
        <p:nvGraphicFramePr>
          <p:cNvPr id="6" name="Table 6">
            <a:extLst>
              <a:ext uri="{FF2B5EF4-FFF2-40B4-BE49-F238E27FC236}">
                <a16:creationId xmlns:a16="http://schemas.microsoft.com/office/drawing/2014/main" id="{84FC0527-99A2-7130-0B98-43C4BAA9F25B}"/>
              </a:ext>
            </a:extLst>
          </p:cNvPr>
          <p:cNvGraphicFramePr>
            <a:graphicFrameLocks noGrp="1"/>
          </p:cNvGraphicFramePr>
          <p:nvPr>
            <p:ph idx="1"/>
            <p:extLst>
              <p:ext uri="{D42A27DB-BD31-4B8C-83A1-F6EECF244321}">
                <p14:modId xmlns:p14="http://schemas.microsoft.com/office/powerpoint/2010/main" val="1036391353"/>
              </p:ext>
            </p:extLst>
          </p:nvPr>
        </p:nvGraphicFramePr>
        <p:xfrm>
          <a:off x="762000" y="2285999"/>
          <a:ext cx="10668000" cy="3834712"/>
        </p:xfrm>
        <a:graphic>
          <a:graphicData uri="http://schemas.openxmlformats.org/drawingml/2006/table">
            <a:tbl>
              <a:tblPr firstRow="1" bandRow="1">
                <a:tableStyleId>{5C22544A-7EE6-4342-B048-85BDC9FD1C3A}</a:tableStyleId>
              </a:tblPr>
              <a:tblGrid>
                <a:gridCol w="5334000">
                  <a:extLst>
                    <a:ext uri="{9D8B030D-6E8A-4147-A177-3AD203B41FA5}">
                      <a16:colId xmlns:a16="http://schemas.microsoft.com/office/drawing/2014/main" val="508008540"/>
                    </a:ext>
                  </a:extLst>
                </a:gridCol>
                <a:gridCol w="5334000">
                  <a:extLst>
                    <a:ext uri="{9D8B030D-6E8A-4147-A177-3AD203B41FA5}">
                      <a16:colId xmlns:a16="http://schemas.microsoft.com/office/drawing/2014/main" val="2389416939"/>
                    </a:ext>
                  </a:extLst>
                </a:gridCol>
              </a:tblGrid>
              <a:tr h="547816">
                <a:tc>
                  <a:txBody>
                    <a:bodyPr/>
                    <a:lstStyle/>
                    <a:p>
                      <a:pPr marL="0" algn="l" defTabSz="914400" rtl="0" eaLnBrk="1" latinLnBrk="0" hangingPunct="1"/>
                      <a:r>
                        <a:rPr lang="en-US" sz="1800" b="0" kern="1200" dirty="0">
                          <a:solidFill>
                            <a:schemeClr val="dk1"/>
                          </a:solidFill>
                          <a:latin typeface="+mn-lt"/>
                          <a:ea typeface="+mn-ea"/>
                          <a:cs typeface="+mn-cs"/>
                        </a:rPr>
                        <a:t>Accreditation Liaison Officer / VP Instruction</a:t>
                      </a:r>
                    </a:p>
                  </a:txBody>
                  <a:tcPr/>
                </a:tc>
                <a:tc>
                  <a:txBody>
                    <a:bodyPr/>
                    <a:lstStyle/>
                    <a:p>
                      <a:pPr marL="0" algn="l" defTabSz="914400" rtl="0" eaLnBrk="1" latinLnBrk="0" hangingPunct="1"/>
                      <a:r>
                        <a:rPr lang="en-US" sz="1800" b="0" kern="1200" dirty="0">
                          <a:solidFill>
                            <a:schemeClr val="dk1"/>
                          </a:solidFill>
                          <a:latin typeface="+mn-lt"/>
                          <a:ea typeface="+mn-ea"/>
                          <a:cs typeface="+mn-cs"/>
                        </a:rPr>
                        <a:t>Kelly Fowler</a:t>
                      </a:r>
                    </a:p>
                  </a:txBody>
                  <a:tcPr/>
                </a:tc>
                <a:extLst>
                  <a:ext uri="{0D108BD9-81ED-4DB2-BD59-A6C34878D82A}">
                    <a16:rowId xmlns:a16="http://schemas.microsoft.com/office/drawing/2014/main" val="3926120133"/>
                  </a:ext>
                </a:extLst>
              </a:tr>
              <a:tr h="547816">
                <a:tc>
                  <a:txBody>
                    <a:bodyPr/>
                    <a:lstStyle/>
                    <a:p>
                      <a:r>
                        <a:rPr lang="en-US" dirty="0"/>
                        <a:t>Faculty Accreditation Coordinator</a:t>
                      </a:r>
                    </a:p>
                  </a:txBody>
                  <a:tcPr/>
                </a:tc>
                <a:tc>
                  <a:txBody>
                    <a:bodyPr/>
                    <a:lstStyle/>
                    <a:p>
                      <a:r>
                        <a:rPr lang="en-US" dirty="0"/>
                        <a:t>Barbara Mezaki</a:t>
                      </a:r>
                    </a:p>
                  </a:txBody>
                  <a:tcPr/>
                </a:tc>
                <a:extLst>
                  <a:ext uri="{0D108BD9-81ED-4DB2-BD59-A6C34878D82A}">
                    <a16:rowId xmlns:a16="http://schemas.microsoft.com/office/drawing/2014/main" val="4153369351"/>
                  </a:ext>
                </a:extLst>
              </a:tr>
              <a:tr h="547816">
                <a:tc>
                  <a:txBody>
                    <a:bodyPr/>
                    <a:lstStyle/>
                    <a:p>
                      <a:r>
                        <a:rPr lang="en-US" dirty="0"/>
                        <a:t>Faculty Accreditation Co-Coordinator</a:t>
                      </a:r>
                    </a:p>
                  </a:txBody>
                  <a:tcPr/>
                </a:tc>
                <a:tc>
                  <a:txBody>
                    <a:bodyPr/>
                    <a:lstStyle/>
                    <a:p>
                      <a:r>
                        <a:rPr lang="en-US" dirty="0"/>
                        <a:t>Allie Frickert</a:t>
                      </a:r>
                    </a:p>
                  </a:txBody>
                  <a:tcPr/>
                </a:tc>
                <a:extLst>
                  <a:ext uri="{0D108BD9-81ED-4DB2-BD59-A6C34878D82A}">
                    <a16:rowId xmlns:a16="http://schemas.microsoft.com/office/drawing/2014/main" val="252198532"/>
                  </a:ext>
                </a:extLst>
              </a:tr>
              <a:tr h="547816">
                <a:tc>
                  <a:txBody>
                    <a:bodyPr/>
                    <a:lstStyle/>
                    <a:p>
                      <a:r>
                        <a:rPr lang="en-US" dirty="0"/>
                        <a:t>Director, Research and Institutional Effectiveness</a:t>
                      </a:r>
                    </a:p>
                  </a:txBody>
                  <a:tcPr/>
                </a:tc>
                <a:tc>
                  <a:txBody>
                    <a:bodyPr/>
                    <a:lstStyle/>
                    <a:p>
                      <a:r>
                        <a:rPr lang="en-US" dirty="0"/>
                        <a:t>Patricia Quiñones, PhD</a:t>
                      </a:r>
                    </a:p>
                  </a:txBody>
                  <a:tcPr/>
                </a:tc>
                <a:extLst>
                  <a:ext uri="{0D108BD9-81ED-4DB2-BD59-A6C34878D82A}">
                    <a16:rowId xmlns:a16="http://schemas.microsoft.com/office/drawing/2014/main" val="967533488"/>
                  </a:ext>
                </a:extLst>
              </a:tr>
              <a:tr h="547816">
                <a:tc>
                  <a:txBody>
                    <a:bodyPr/>
                    <a:lstStyle/>
                    <a:p>
                      <a:r>
                        <a:rPr lang="en-US" dirty="0"/>
                        <a:t>Assistant Dean, Accreditation and Planning</a:t>
                      </a:r>
                    </a:p>
                  </a:txBody>
                  <a:tcPr/>
                </a:tc>
                <a:tc>
                  <a:txBody>
                    <a:bodyPr/>
                    <a:lstStyle/>
                    <a:p>
                      <a:r>
                        <a:rPr lang="en-US" dirty="0"/>
                        <a:t>Lianne Greenlee</a:t>
                      </a:r>
                    </a:p>
                  </a:txBody>
                  <a:tcPr/>
                </a:tc>
                <a:extLst>
                  <a:ext uri="{0D108BD9-81ED-4DB2-BD59-A6C34878D82A}">
                    <a16:rowId xmlns:a16="http://schemas.microsoft.com/office/drawing/2014/main" val="4282000123"/>
                  </a:ext>
                </a:extLst>
              </a:tr>
              <a:tr h="547816">
                <a:tc>
                  <a:txBody>
                    <a:bodyPr/>
                    <a:lstStyle/>
                    <a:p>
                      <a:r>
                        <a:rPr lang="en-US" dirty="0"/>
                        <a:t>Acting Dean, Arts</a:t>
                      </a:r>
                    </a:p>
                  </a:txBody>
                  <a:tcPr/>
                </a:tc>
                <a:tc>
                  <a:txBody>
                    <a:bodyPr/>
                    <a:lstStyle/>
                    <a:p>
                      <a:r>
                        <a:rPr lang="en-US" dirty="0"/>
                        <a:t>Michelle Sampat, JD</a:t>
                      </a:r>
                    </a:p>
                  </a:txBody>
                  <a:tcPr/>
                </a:tc>
                <a:extLst>
                  <a:ext uri="{0D108BD9-81ED-4DB2-BD59-A6C34878D82A}">
                    <a16:rowId xmlns:a16="http://schemas.microsoft.com/office/drawing/2014/main" val="2058586168"/>
                  </a:ext>
                </a:extLst>
              </a:tr>
              <a:tr h="547816">
                <a:tc>
                  <a:txBody>
                    <a:bodyPr/>
                    <a:lstStyle/>
                    <a:p>
                      <a:r>
                        <a:rPr lang="en-US" dirty="0"/>
                        <a:t>Executive Assistant to the VP Instruction</a:t>
                      </a:r>
                    </a:p>
                  </a:txBody>
                  <a:tcPr/>
                </a:tc>
                <a:tc>
                  <a:txBody>
                    <a:bodyPr/>
                    <a:lstStyle/>
                    <a:p>
                      <a:r>
                        <a:rPr lang="en-US" dirty="0"/>
                        <a:t>Laura Martinez</a:t>
                      </a:r>
                    </a:p>
                  </a:txBody>
                  <a:tcPr/>
                </a:tc>
                <a:extLst>
                  <a:ext uri="{0D108BD9-81ED-4DB2-BD59-A6C34878D82A}">
                    <a16:rowId xmlns:a16="http://schemas.microsoft.com/office/drawing/2014/main" val="2204396786"/>
                  </a:ext>
                </a:extLst>
              </a:tr>
            </a:tbl>
          </a:graphicData>
        </a:graphic>
      </p:graphicFrame>
    </p:spTree>
    <p:extLst>
      <p:ext uri="{BB962C8B-B14F-4D97-AF65-F5344CB8AC3E}">
        <p14:creationId xmlns:p14="http://schemas.microsoft.com/office/powerpoint/2010/main" val="37190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8A187E-9B68-436B-B133-7E665D925FEB}"/>
              </a:ext>
            </a:extLst>
          </p:cNvPr>
          <p:cNvSpPr>
            <a:spLocks noGrp="1"/>
          </p:cNvSpPr>
          <p:nvPr>
            <p:ph type="title"/>
          </p:nvPr>
        </p:nvSpPr>
        <p:spPr>
          <a:xfrm>
            <a:off x="762001" y="2558143"/>
            <a:ext cx="4212770" cy="1992086"/>
          </a:xfrm>
        </p:spPr>
        <p:txBody>
          <a:bodyPr>
            <a:noAutofit/>
          </a:bodyPr>
          <a:lstStyle/>
          <a:p>
            <a:pPr algn="ctr"/>
            <a:r>
              <a:rPr lang="en-US" sz="5400" b="1" dirty="0"/>
              <a:t>ACS WASC Process</a:t>
            </a:r>
            <a:endParaRPr lang="en-US" sz="5400" dirty="0"/>
          </a:p>
        </p:txBody>
      </p:sp>
      <p:pic>
        <p:nvPicPr>
          <p:cNvPr id="9" name="Picture 2" descr="Accreditation Cycle of Quality - Reflect/Evaluate, Design/Plan, Implement/Monitor, Reassess/Refine">
            <a:extLst>
              <a:ext uri="{FF2B5EF4-FFF2-40B4-BE49-F238E27FC236}">
                <a16:creationId xmlns:a16="http://schemas.microsoft.com/office/drawing/2014/main" id="{82ED0565-BE33-4AC7-A650-0EA49FB0A6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723242" y="350393"/>
            <a:ext cx="5565243" cy="559320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781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850D1-CE80-3634-0DE3-3E09CA53E33D}"/>
              </a:ext>
            </a:extLst>
          </p:cNvPr>
          <p:cNvSpPr>
            <a:spLocks noGrp="1"/>
          </p:cNvSpPr>
          <p:nvPr>
            <p:ph type="title"/>
          </p:nvPr>
        </p:nvSpPr>
        <p:spPr>
          <a:xfrm>
            <a:off x="664028" y="250372"/>
            <a:ext cx="10668000" cy="1524000"/>
          </a:xfrm>
        </p:spPr>
        <p:txBody>
          <a:bodyPr>
            <a:normAutofit/>
          </a:bodyPr>
          <a:lstStyle/>
          <a:p>
            <a:r>
              <a:rPr lang="en-US" sz="3600" b="1" dirty="0">
                <a:ea typeface="Cambria" panose="02040503050406030204" pitchFamily="18" charset="0"/>
              </a:rPr>
              <a:t>Ten Criteria Areas Guide the ACS  Process</a:t>
            </a:r>
            <a:endParaRPr lang="en-US" sz="3600" dirty="0"/>
          </a:p>
        </p:txBody>
      </p:sp>
      <p:pic>
        <p:nvPicPr>
          <p:cNvPr id="4" name="Content Placeholder 8" descr="ACS WASC Self-Study Criteria&#10;1. School Mission and Schoolwide Learner outcomes&#10;2. Governance, Organizational Infrastructure, and School Leadership&#10;3. Faculty and Staff&#10;4 Curriculum&#10;5. Instruction&#10;6. Use of Assessment&#10;7. Student Support Services&#10;8. Resource management&#10;9. Community partnerships&#10;10. Action Plan for Continuous Improvement">
            <a:extLst>
              <a:ext uri="{FF2B5EF4-FFF2-40B4-BE49-F238E27FC236}">
                <a16:creationId xmlns:a16="http://schemas.microsoft.com/office/drawing/2014/main" id="{9ADBB42C-6769-4C1B-BEAD-F08B6118E0AD}"/>
              </a:ext>
            </a:extLst>
          </p:cNvPr>
          <p:cNvPicPr>
            <a:picLocks noGrp="1" noChangeAspect="1"/>
          </p:cNvPicPr>
          <p:nvPr>
            <p:ph idx="1"/>
          </p:nvPr>
        </p:nvPicPr>
        <p:blipFill>
          <a:blip r:embed="rId2">
            <a:grayscl/>
            <a:extLst>
              <a:ext uri="{BEBA8EAE-BF5A-486C-A8C5-ECC9F3942E4B}">
                <a14:imgProps xmlns:a14="http://schemas.microsoft.com/office/drawing/2010/main">
                  <a14:imgLayer r:embed="rId3">
                    <a14:imgEffect>
                      <a14:colorTemperature colorTemp="8800"/>
                    </a14:imgEffect>
                    <a14:imgEffect>
                      <a14:saturation sat="200000"/>
                    </a14:imgEffect>
                  </a14:imgLayer>
                </a14:imgProps>
              </a:ext>
            </a:extLst>
          </a:blip>
          <a:stretch>
            <a:fillRect/>
          </a:stretch>
        </p:blipFill>
        <p:spPr>
          <a:xfrm>
            <a:off x="859972" y="1283748"/>
            <a:ext cx="9949542" cy="4950467"/>
          </a:xfrm>
        </p:spPr>
      </p:pic>
    </p:spTree>
    <p:extLst>
      <p:ext uri="{BB962C8B-B14F-4D97-AF65-F5344CB8AC3E}">
        <p14:creationId xmlns:p14="http://schemas.microsoft.com/office/powerpoint/2010/main" val="51310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FD18EA-3CBE-4153-A516-48E6F2E325D2}"/>
              </a:ext>
            </a:extLst>
          </p:cNvPr>
          <p:cNvSpPr>
            <a:spLocks noGrp="1"/>
          </p:cNvSpPr>
          <p:nvPr>
            <p:ph type="title"/>
          </p:nvPr>
        </p:nvSpPr>
        <p:spPr>
          <a:xfrm>
            <a:off x="762000" y="762000"/>
            <a:ext cx="10668000" cy="1045028"/>
          </a:xfrm>
        </p:spPr>
        <p:txBody>
          <a:bodyPr>
            <a:normAutofit/>
          </a:bodyPr>
          <a:lstStyle/>
          <a:p>
            <a:r>
              <a:rPr lang="en-US" b="1" dirty="0"/>
              <a:t>WASC: ACS &amp; ACCJC COMPARISON </a:t>
            </a:r>
            <a:endParaRPr lang="en-US" dirty="0"/>
          </a:p>
        </p:txBody>
      </p:sp>
      <p:sp>
        <p:nvSpPr>
          <p:cNvPr id="5" name="Text Placeholder 4">
            <a:extLst>
              <a:ext uri="{FF2B5EF4-FFF2-40B4-BE49-F238E27FC236}">
                <a16:creationId xmlns:a16="http://schemas.microsoft.com/office/drawing/2014/main" id="{1FC5B96A-7A30-4895-8351-0B67EAD76311}"/>
              </a:ext>
            </a:extLst>
          </p:cNvPr>
          <p:cNvSpPr>
            <a:spLocks noGrp="1"/>
          </p:cNvSpPr>
          <p:nvPr>
            <p:ph type="body" idx="1"/>
          </p:nvPr>
        </p:nvSpPr>
        <p:spPr>
          <a:xfrm>
            <a:off x="762001" y="1807028"/>
            <a:ext cx="5151122" cy="761999"/>
          </a:xfrm>
          <a:solidFill>
            <a:schemeClr val="accent1"/>
          </a:solidFill>
          <a:ln>
            <a:solidFill>
              <a:schemeClr val="accent2"/>
            </a:solidFill>
          </a:ln>
        </p:spPr>
        <p:txBody>
          <a:bodyPr>
            <a:normAutofit/>
          </a:bodyPr>
          <a:lstStyle/>
          <a:p>
            <a:r>
              <a:rPr lang="en-US" sz="2800" dirty="0">
                <a:solidFill>
                  <a:srgbClr val="FFFFFF"/>
                </a:solidFill>
                <a:ea typeface="Cambria" panose="02040503050406030204" pitchFamily="18" charset="0"/>
              </a:rPr>
              <a:t>ACS WASC</a:t>
            </a:r>
          </a:p>
        </p:txBody>
      </p:sp>
      <p:sp>
        <p:nvSpPr>
          <p:cNvPr id="6" name="Content Placeholder 5">
            <a:extLst>
              <a:ext uri="{FF2B5EF4-FFF2-40B4-BE49-F238E27FC236}">
                <a16:creationId xmlns:a16="http://schemas.microsoft.com/office/drawing/2014/main" id="{4E8A1E7D-5CD1-46EB-AD7C-4B2575183749}"/>
              </a:ext>
            </a:extLst>
          </p:cNvPr>
          <p:cNvSpPr>
            <a:spLocks noGrp="1"/>
          </p:cNvSpPr>
          <p:nvPr>
            <p:ph sz="half" idx="2"/>
          </p:nvPr>
        </p:nvSpPr>
        <p:spPr>
          <a:xfrm>
            <a:off x="762001" y="2569027"/>
            <a:ext cx="5151118" cy="3526973"/>
          </a:xfrm>
          <a:ln w="38100">
            <a:solidFill>
              <a:schemeClr val="accent1"/>
            </a:solidFill>
          </a:ln>
        </p:spPr>
        <p:txBody>
          <a:bodyPr>
            <a:normAutofit fontScale="85000" lnSpcReduction="20000"/>
          </a:bodyPr>
          <a:lstStyle/>
          <a:p>
            <a:pPr lvl="1">
              <a:lnSpc>
                <a:spcPct val="100000"/>
              </a:lnSpc>
              <a:spcBef>
                <a:spcPts val="600"/>
              </a:spcBef>
              <a:spcAft>
                <a:spcPts val="600"/>
              </a:spcAft>
              <a:buFont typeface="Wingdings" panose="05000000000000000000" pitchFamily="2" charset="2"/>
              <a:buChar char="ü"/>
            </a:pPr>
            <a:r>
              <a:rPr lang="en-US" sz="2300" dirty="0">
                <a:solidFill>
                  <a:schemeClr val="tx1">
                    <a:lumMod val="95000"/>
                    <a:lumOff val="5000"/>
                    <a:alpha val="70000"/>
                  </a:schemeClr>
                </a:solidFill>
              </a:rPr>
              <a:t>6-year cycle</a:t>
            </a:r>
          </a:p>
          <a:p>
            <a:pPr lvl="1">
              <a:lnSpc>
                <a:spcPct val="100000"/>
              </a:lnSpc>
              <a:spcBef>
                <a:spcPts val="600"/>
              </a:spcBef>
              <a:spcAft>
                <a:spcPts val="600"/>
              </a:spcAft>
              <a:buFont typeface="Wingdings" panose="05000000000000000000" pitchFamily="2" charset="2"/>
              <a:buChar char="ü"/>
            </a:pPr>
            <a:r>
              <a:rPr lang="en-US" sz="2300" dirty="0">
                <a:solidFill>
                  <a:schemeClr val="tx1">
                    <a:lumMod val="95000"/>
                    <a:lumOff val="5000"/>
                    <a:alpha val="70000"/>
                  </a:schemeClr>
                </a:solidFill>
              </a:rPr>
              <a:t>Mid-cycle report</a:t>
            </a:r>
          </a:p>
          <a:p>
            <a:pPr lvl="1">
              <a:lnSpc>
                <a:spcPct val="100000"/>
              </a:lnSpc>
              <a:spcBef>
                <a:spcPts val="600"/>
              </a:spcBef>
              <a:spcAft>
                <a:spcPts val="600"/>
              </a:spcAft>
              <a:buFont typeface="Wingdings" panose="05000000000000000000" pitchFamily="2" charset="2"/>
              <a:buChar char="ü"/>
            </a:pPr>
            <a:r>
              <a:rPr lang="en-US" sz="2300" dirty="0">
                <a:solidFill>
                  <a:schemeClr val="tx1">
                    <a:lumMod val="95000"/>
                    <a:lumOff val="5000"/>
                    <a:alpha val="70000"/>
                  </a:schemeClr>
                </a:solidFill>
              </a:rPr>
              <a:t>Substantive change process</a:t>
            </a:r>
          </a:p>
          <a:p>
            <a:pPr lvl="1">
              <a:lnSpc>
                <a:spcPct val="100000"/>
              </a:lnSpc>
              <a:spcBef>
                <a:spcPts val="600"/>
              </a:spcBef>
              <a:spcAft>
                <a:spcPts val="600"/>
              </a:spcAft>
              <a:buFont typeface="Wingdings" panose="05000000000000000000" pitchFamily="2" charset="2"/>
              <a:buChar char="ü"/>
            </a:pPr>
            <a:r>
              <a:rPr lang="en-US" sz="2300" dirty="0">
                <a:solidFill>
                  <a:schemeClr val="tx1">
                    <a:lumMod val="95000"/>
                    <a:lumOff val="5000"/>
                    <a:alpha val="70000"/>
                  </a:schemeClr>
                </a:solidFill>
              </a:rPr>
              <a:t>Eligibility requirements not included in self-study</a:t>
            </a:r>
          </a:p>
          <a:p>
            <a:pPr lvl="1">
              <a:lnSpc>
                <a:spcPct val="100000"/>
              </a:lnSpc>
              <a:spcBef>
                <a:spcPts val="600"/>
              </a:spcBef>
              <a:spcAft>
                <a:spcPts val="600"/>
              </a:spcAft>
              <a:buFont typeface="Wingdings" panose="05000000000000000000" pitchFamily="2" charset="2"/>
              <a:buChar char="ü"/>
            </a:pPr>
            <a:r>
              <a:rPr lang="en-US" sz="2300" dirty="0">
                <a:solidFill>
                  <a:schemeClr val="tx1">
                    <a:lumMod val="95000"/>
                    <a:lumOff val="5000"/>
                    <a:alpha val="70000"/>
                  </a:schemeClr>
                </a:solidFill>
              </a:rPr>
              <a:t>Self-study process</a:t>
            </a:r>
          </a:p>
          <a:p>
            <a:pPr lvl="2">
              <a:lnSpc>
                <a:spcPct val="100000"/>
              </a:lnSpc>
              <a:spcBef>
                <a:spcPts val="600"/>
              </a:spcBef>
              <a:spcAft>
                <a:spcPts val="600"/>
              </a:spcAft>
              <a:buFont typeface="Wingdings" panose="05000000000000000000" pitchFamily="2" charset="2"/>
              <a:buChar char="ü"/>
            </a:pPr>
            <a:r>
              <a:rPr lang="en-US" sz="2300" dirty="0">
                <a:solidFill>
                  <a:schemeClr val="tx1">
                    <a:lumMod val="95000"/>
                    <a:lumOff val="5000"/>
                    <a:alpha val="70000"/>
                  </a:schemeClr>
                </a:solidFill>
              </a:rPr>
              <a:t>Address 4 criteria by focus groups, and 6 additional criteria</a:t>
            </a:r>
          </a:p>
          <a:p>
            <a:pPr lvl="1">
              <a:lnSpc>
                <a:spcPct val="100000"/>
              </a:lnSpc>
              <a:spcBef>
                <a:spcPts val="600"/>
              </a:spcBef>
              <a:spcAft>
                <a:spcPts val="600"/>
              </a:spcAft>
              <a:buFont typeface="Wingdings" panose="05000000000000000000" pitchFamily="2" charset="2"/>
              <a:buChar char="ü"/>
            </a:pPr>
            <a:r>
              <a:rPr lang="en-US" sz="2300" dirty="0">
                <a:solidFill>
                  <a:schemeClr val="tx1">
                    <a:lumMod val="95000"/>
                    <a:lumOff val="5000"/>
                    <a:alpha val="70000"/>
                  </a:schemeClr>
                </a:solidFill>
              </a:rPr>
              <a:t>Focused on student learning and the classroom</a:t>
            </a:r>
          </a:p>
          <a:p>
            <a:endParaRPr lang="en-US" dirty="0"/>
          </a:p>
        </p:txBody>
      </p:sp>
      <p:sp>
        <p:nvSpPr>
          <p:cNvPr id="7" name="Text Placeholder 6">
            <a:extLst>
              <a:ext uri="{FF2B5EF4-FFF2-40B4-BE49-F238E27FC236}">
                <a16:creationId xmlns:a16="http://schemas.microsoft.com/office/drawing/2014/main" id="{45E63A71-464C-4BDE-B6E5-66FEF7E73AE2}"/>
              </a:ext>
            </a:extLst>
          </p:cNvPr>
          <p:cNvSpPr>
            <a:spLocks noGrp="1"/>
          </p:cNvSpPr>
          <p:nvPr>
            <p:ph type="body" sz="quarter" idx="3"/>
          </p:nvPr>
        </p:nvSpPr>
        <p:spPr>
          <a:xfrm>
            <a:off x="6095998" y="1807028"/>
            <a:ext cx="5151122" cy="761999"/>
          </a:xfrm>
          <a:solidFill>
            <a:schemeClr val="accent6"/>
          </a:solidFill>
        </p:spPr>
        <p:txBody>
          <a:bodyPr>
            <a:normAutofit/>
          </a:bodyPr>
          <a:lstStyle/>
          <a:p>
            <a:r>
              <a:rPr lang="en-US" sz="2800" dirty="0">
                <a:solidFill>
                  <a:srgbClr val="FFFFFF"/>
                </a:solidFill>
                <a:ea typeface="Cambria" panose="02040503050406030204" pitchFamily="18" charset="0"/>
              </a:rPr>
              <a:t>ACCJC</a:t>
            </a:r>
            <a:endParaRPr lang="en-US" sz="2800" dirty="0">
              <a:solidFill>
                <a:srgbClr val="FFFFFF"/>
              </a:solidFill>
            </a:endParaRPr>
          </a:p>
        </p:txBody>
      </p:sp>
      <p:sp>
        <p:nvSpPr>
          <p:cNvPr id="8" name="Content Placeholder 7">
            <a:extLst>
              <a:ext uri="{FF2B5EF4-FFF2-40B4-BE49-F238E27FC236}">
                <a16:creationId xmlns:a16="http://schemas.microsoft.com/office/drawing/2014/main" id="{1AF585E7-B2D7-4763-853B-CD6CBADCA253}"/>
              </a:ext>
            </a:extLst>
          </p:cNvPr>
          <p:cNvSpPr>
            <a:spLocks noGrp="1"/>
          </p:cNvSpPr>
          <p:nvPr>
            <p:ph sz="quarter" idx="4"/>
          </p:nvPr>
        </p:nvSpPr>
        <p:spPr>
          <a:xfrm>
            <a:off x="6095998" y="2569027"/>
            <a:ext cx="5151122" cy="3526973"/>
          </a:xfrm>
          <a:ln w="38100">
            <a:solidFill>
              <a:schemeClr val="accent6"/>
            </a:solidFill>
          </a:ln>
        </p:spPr>
        <p:txBody>
          <a:bodyPr>
            <a:normAutofit fontScale="85000" lnSpcReduction="20000"/>
          </a:bodyPr>
          <a:lstStyle/>
          <a:p>
            <a:pPr lvl="1">
              <a:lnSpc>
                <a:spcPct val="100000"/>
              </a:lnSpc>
              <a:spcBef>
                <a:spcPts val="600"/>
              </a:spcBef>
              <a:spcAft>
                <a:spcPts val="600"/>
              </a:spcAft>
              <a:buFont typeface="Wingdings" panose="05000000000000000000" pitchFamily="2" charset="2"/>
              <a:buChar char="ü"/>
            </a:pPr>
            <a:r>
              <a:rPr lang="en-US" sz="2300" dirty="0">
                <a:solidFill>
                  <a:schemeClr val="tx1">
                    <a:lumMod val="95000"/>
                    <a:lumOff val="5000"/>
                    <a:alpha val="70000"/>
                  </a:schemeClr>
                </a:solidFill>
              </a:rPr>
              <a:t>7-year cycle</a:t>
            </a:r>
          </a:p>
          <a:p>
            <a:pPr lvl="1">
              <a:lnSpc>
                <a:spcPct val="100000"/>
              </a:lnSpc>
              <a:spcBef>
                <a:spcPts val="600"/>
              </a:spcBef>
              <a:spcAft>
                <a:spcPts val="600"/>
              </a:spcAft>
              <a:buFont typeface="Wingdings" panose="05000000000000000000" pitchFamily="2" charset="2"/>
              <a:buChar char="ü"/>
            </a:pPr>
            <a:r>
              <a:rPr lang="en-US" sz="2300" dirty="0">
                <a:solidFill>
                  <a:schemeClr val="tx1">
                    <a:lumMod val="95000"/>
                    <a:lumOff val="5000"/>
                    <a:alpha val="70000"/>
                  </a:schemeClr>
                </a:solidFill>
              </a:rPr>
              <a:t>Mid-cycle report</a:t>
            </a:r>
          </a:p>
          <a:p>
            <a:pPr lvl="1">
              <a:lnSpc>
                <a:spcPct val="100000"/>
              </a:lnSpc>
              <a:spcBef>
                <a:spcPts val="600"/>
              </a:spcBef>
              <a:spcAft>
                <a:spcPts val="600"/>
              </a:spcAft>
              <a:buFont typeface="Wingdings" panose="05000000000000000000" pitchFamily="2" charset="2"/>
              <a:buChar char="ü"/>
            </a:pPr>
            <a:r>
              <a:rPr lang="en-US" sz="2300" dirty="0">
                <a:solidFill>
                  <a:schemeClr val="tx1">
                    <a:lumMod val="95000"/>
                    <a:lumOff val="5000"/>
                    <a:alpha val="70000"/>
                  </a:schemeClr>
                </a:solidFill>
              </a:rPr>
              <a:t>Substantive change process</a:t>
            </a:r>
          </a:p>
          <a:p>
            <a:pPr lvl="1">
              <a:lnSpc>
                <a:spcPct val="100000"/>
              </a:lnSpc>
              <a:spcBef>
                <a:spcPts val="600"/>
              </a:spcBef>
              <a:spcAft>
                <a:spcPts val="600"/>
              </a:spcAft>
              <a:buFont typeface="Wingdings" panose="05000000000000000000" pitchFamily="2" charset="2"/>
              <a:buChar char="ü"/>
            </a:pPr>
            <a:r>
              <a:rPr lang="en-US" sz="2300" dirty="0">
                <a:solidFill>
                  <a:schemeClr val="tx1">
                    <a:lumMod val="95000"/>
                    <a:lumOff val="5000"/>
                    <a:alpha val="70000"/>
                  </a:schemeClr>
                </a:solidFill>
              </a:rPr>
              <a:t>Eligibility requirements addressed in the Institutional Self-Evaluation Report (ISER)</a:t>
            </a:r>
          </a:p>
          <a:p>
            <a:pPr lvl="1">
              <a:lnSpc>
                <a:spcPct val="100000"/>
              </a:lnSpc>
              <a:spcBef>
                <a:spcPts val="0"/>
              </a:spcBef>
              <a:spcAft>
                <a:spcPts val="600"/>
              </a:spcAft>
              <a:buFont typeface="Wingdings" panose="05000000000000000000" pitchFamily="2" charset="2"/>
              <a:buChar char="ü"/>
            </a:pPr>
            <a:r>
              <a:rPr lang="en-US" sz="2300" dirty="0">
                <a:solidFill>
                  <a:schemeClr val="tx1">
                    <a:lumMod val="95000"/>
                    <a:lumOff val="5000"/>
                    <a:alpha val="70000"/>
                  </a:schemeClr>
                </a:solidFill>
              </a:rPr>
              <a:t>Self-evaluation process</a:t>
            </a:r>
          </a:p>
          <a:p>
            <a:pPr lvl="2">
              <a:lnSpc>
                <a:spcPct val="100000"/>
              </a:lnSpc>
              <a:spcBef>
                <a:spcPts val="0"/>
              </a:spcBef>
              <a:spcAft>
                <a:spcPts val="600"/>
              </a:spcAft>
              <a:buFont typeface="Wingdings" panose="05000000000000000000" pitchFamily="2" charset="2"/>
              <a:buChar char="ü"/>
            </a:pPr>
            <a:r>
              <a:rPr lang="en-US" sz="2300" dirty="0">
                <a:solidFill>
                  <a:schemeClr val="tx1">
                    <a:lumMod val="95000"/>
                    <a:lumOff val="5000"/>
                    <a:alpha val="70000"/>
                  </a:schemeClr>
                </a:solidFill>
              </a:rPr>
              <a:t>Address 4 standards</a:t>
            </a:r>
          </a:p>
          <a:p>
            <a:pPr lvl="1">
              <a:lnSpc>
                <a:spcPct val="100000"/>
              </a:lnSpc>
              <a:spcBef>
                <a:spcPts val="600"/>
              </a:spcBef>
              <a:spcAft>
                <a:spcPts val="2400"/>
              </a:spcAft>
              <a:buFont typeface="Wingdings" panose="05000000000000000000" pitchFamily="2" charset="2"/>
              <a:buChar char="ü"/>
            </a:pPr>
            <a:r>
              <a:rPr lang="en-US" sz="2300" dirty="0">
                <a:solidFill>
                  <a:schemeClr val="tx1">
                    <a:lumMod val="95000"/>
                    <a:lumOff val="5000"/>
                    <a:alpha val="70000"/>
                  </a:schemeClr>
                </a:solidFill>
              </a:rPr>
              <a:t>Focused on the institution </a:t>
            </a:r>
          </a:p>
          <a:p>
            <a:endParaRPr lang="en-US" dirty="0"/>
          </a:p>
        </p:txBody>
      </p:sp>
    </p:spTree>
    <p:extLst>
      <p:ext uri="{BB962C8B-B14F-4D97-AF65-F5344CB8AC3E}">
        <p14:creationId xmlns:p14="http://schemas.microsoft.com/office/powerpoint/2010/main" val="149262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B4D0-6405-ABD7-8977-6F0EAB22E03D}"/>
              </a:ext>
            </a:extLst>
          </p:cNvPr>
          <p:cNvSpPr>
            <a:spLocks noGrp="1"/>
          </p:cNvSpPr>
          <p:nvPr>
            <p:ph type="title"/>
          </p:nvPr>
        </p:nvSpPr>
        <p:spPr/>
        <p:txBody>
          <a:bodyPr/>
          <a:lstStyle/>
          <a:p>
            <a:r>
              <a:rPr lang="en-US" b="1" dirty="0">
                <a:ea typeface="Cambria" panose="02040503050406030204" pitchFamily="18" charset="0"/>
              </a:rPr>
              <a:t>Governing Board Responsibilities</a:t>
            </a:r>
            <a:endParaRPr lang="en-US" dirty="0"/>
          </a:p>
        </p:txBody>
      </p:sp>
      <p:graphicFrame>
        <p:nvGraphicFramePr>
          <p:cNvPr id="4" name="Content Placeholder 29" descr="Approval of mission ">
            <a:extLst>
              <a:ext uri="{FF2B5EF4-FFF2-40B4-BE49-F238E27FC236}">
                <a16:creationId xmlns:a16="http://schemas.microsoft.com/office/drawing/2014/main" id="{9C3D9933-CE4D-4CC3-8AC3-5AD61EF07CBD}"/>
              </a:ext>
            </a:extLst>
          </p:cNvPr>
          <p:cNvGraphicFramePr>
            <a:graphicFrameLocks noGrp="1"/>
          </p:cNvGraphicFramePr>
          <p:nvPr>
            <p:ph idx="1"/>
            <p:extLst>
              <p:ext uri="{D42A27DB-BD31-4B8C-83A1-F6EECF244321}">
                <p14:modId xmlns:p14="http://schemas.microsoft.com/office/powerpoint/2010/main" val="861980055"/>
              </p:ext>
            </p:extLst>
          </p:nvPr>
        </p:nvGraphicFramePr>
        <p:xfrm>
          <a:off x="762000" y="2002970"/>
          <a:ext cx="10668000" cy="4093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9549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2">
            <a:extLst>
              <a:ext uri="{FF2B5EF4-FFF2-40B4-BE49-F238E27FC236}">
                <a16:creationId xmlns:a16="http://schemas.microsoft.com/office/drawing/2014/main" id="{07A9435F-F79D-4412-AD2E-AA563903C5C6}"/>
              </a:ext>
            </a:extLst>
          </p:cNvPr>
          <p:cNvSpPr txBox="1">
            <a:spLocks noGrp="1"/>
          </p:cNvSpPr>
          <p:nvPr>
            <p:ph type="title" idx="4294967295"/>
          </p:nvPr>
        </p:nvSpPr>
        <p:spPr>
          <a:xfrm>
            <a:off x="8066868" y="1991891"/>
            <a:ext cx="3599024" cy="20622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5502"/>
              </a:lnSpc>
              <a:spcBef>
                <a:spcPct val="0"/>
              </a:spcBef>
              <a:spcAft>
                <a:spcPts val="0"/>
              </a:spcAft>
              <a:buClrTx/>
              <a:buSzTx/>
              <a:buFontTx/>
              <a:buNone/>
              <a:tabLst/>
              <a:defRPr/>
            </a:pPr>
            <a:r>
              <a:rPr kumimoji="0" lang="en-US" sz="4200" b="1" i="0" u="none" strike="noStrike" kern="1200" cap="none" spc="125" normalizeH="0" baseline="0" noProof="0" dirty="0">
                <a:ln>
                  <a:noFill/>
                </a:ln>
                <a:solidFill>
                  <a:srgbClr val="191919"/>
                </a:solidFill>
                <a:effectLst/>
                <a:uLnTx/>
                <a:uFillTx/>
                <a:latin typeface="+mj-lt"/>
                <a:ea typeface="+mn-ea"/>
                <a:cs typeface="+mn-cs"/>
              </a:rPr>
              <a:t>SCE’s ACS WASC Cycle Timeline</a:t>
            </a:r>
          </a:p>
        </p:txBody>
      </p:sp>
      <p:grpSp>
        <p:nvGrpSpPr>
          <p:cNvPr id="4" name="Group 3" descr="Year 1- 2018-19&#10;year 2 - 2019-20&#10;year 3 -2020-21 (Mid-cycle Report)&#10;Year 4 - 2021-22&#10;Year 5- 2022-23 (current year)&#10;Year 6 - 2023-24 (Self-Study Report &amp; ACS WASC Visit)">
            <a:extLst>
              <a:ext uri="{FF2B5EF4-FFF2-40B4-BE49-F238E27FC236}">
                <a16:creationId xmlns:a16="http://schemas.microsoft.com/office/drawing/2014/main" id="{568BD798-491E-458B-BC0E-A402B2250ADE}"/>
              </a:ext>
            </a:extLst>
          </p:cNvPr>
          <p:cNvGrpSpPr/>
          <p:nvPr/>
        </p:nvGrpSpPr>
        <p:grpSpPr>
          <a:xfrm>
            <a:off x="719038" y="280667"/>
            <a:ext cx="6661476" cy="6237879"/>
            <a:chOff x="4844724" y="310817"/>
            <a:chExt cx="6661476" cy="6237879"/>
          </a:xfrm>
        </p:grpSpPr>
        <p:sp>
          <p:nvSpPr>
            <p:cNvPr id="5" name="AutoShape 3">
              <a:extLst>
                <a:ext uri="{FF2B5EF4-FFF2-40B4-BE49-F238E27FC236}">
                  <a16:creationId xmlns:a16="http://schemas.microsoft.com/office/drawing/2014/main" id="{6BD1F8BE-CBA3-4670-8E71-C6415CF08243}"/>
                </a:ext>
              </a:extLst>
            </p:cNvPr>
            <p:cNvSpPr/>
            <p:nvPr/>
          </p:nvSpPr>
          <p:spPr>
            <a:xfrm>
              <a:off x="4844725" y="310817"/>
              <a:ext cx="6661475" cy="1017905"/>
            </a:xfrm>
            <a:prstGeom prst="rect">
              <a:avLst/>
            </a:prstGeom>
            <a:solidFill>
              <a:srgbClr val="777777">
                <a:alpha val="29804"/>
              </a:srgbClr>
            </a:solidFill>
          </p:spPr>
        </p:sp>
        <p:sp>
          <p:nvSpPr>
            <p:cNvPr id="6" name="TextBox 4">
              <a:extLst>
                <a:ext uri="{FF2B5EF4-FFF2-40B4-BE49-F238E27FC236}">
                  <a16:creationId xmlns:a16="http://schemas.microsoft.com/office/drawing/2014/main" id="{CC8CED70-5DFB-4021-BB69-EC334CB10BAC}"/>
                </a:ext>
              </a:extLst>
            </p:cNvPr>
            <p:cNvSpPr txBox="1"/>
            <p:nvPr/>
          </p:nvSpPr>
          <p:spPr>
            <a:xfrm>
              <a:off x="7594320" y="590863"/>
              <a:ext cx="1162285" cy="369781"/>
            </a:xfrm>
            <a:prstGeom prst="rect">
              <a:avLst/>
            </a:prstGeom>
          </p:spPr>
          <p:txBody>
            <a:bodyPr lIns="0" tIns="0" rIns="0" bIns="0" rtlCol="0" anchor="t">
              <a:spAutoFit/>
            </a:bodyPr>
            <a:lstStyle/>
            <a:p>
              <a:pPr defTabSz="609630">
                <a:lnSpc>
                  <a:spcPts val="3009"/>
                </a:lnSpc>
              </a:pPr>
              <a:r>
                <a:rPr lang="en-US" sz="2400" spc="100" dirty="0">
                  <a:solidFill>
                    <a:srgbClr val="191919"/>
                  </a:solidFill>
                  <a:latin typeface="Aileron Regular"/>
                </a:rPr>
                <a:t>2018-19</a:t>
              </a:r>
            </a:p>
          </p:txBody>
        </p:sp>
        <p:sp>
          <p:nvSpPr>
            <p:cNvPr id="7" name="AutoShape 5">
              <a:extLst>
                <a:ext uri="{FF2B5EF4-FFF2-40B4-BE49-F238E27FC236}">
                  <a16:creationId xmlns:a16="http://schemas.microsoft.com/office/drawing/2014/main" id="{2F09EFC6-BA42-4AE2-B039-07BB9F0BC3ED}"/>
                </a:ext>
              </a:extLst>
            </p:cNvPr>
            <p:cNvSpPr/>
            <p:nvPr/>
          </p:nvSpPr>
          <p:spPr>
            <a:xfrm>
              <a:off x="4844724" y="310817"/>
              <a:ext cx="2128235" cy="1017905"/>
            </a:xfrm>
            <a:prstGeom prst="rect">
              <a:avLst/>
            </a:prstGeom>
            <a:solidFill>
              <a:srgbClr val="777777"/>
            </a:solidFill>
          </p:spPr>
        </p:sp>
        <p:sp>
          <p:nvSpPr>
            <p:cNvPr id="8" name="TextBox 6">
              <a:extLst>
                <a:ext uri="{FF2B5EF4-FFF2-40B4-BE49-F238E27FC236}">
                  <a16:creationId xmlns:a16="http://schemas.microsoft.com/office/drawing/2014/main" id="{B68CE36C-45DE-4E19-A230-D1AEF4D8526E}"/>
                </a:ext>
              </a:extLst>
            </p:cNvPr>
            <p:cNvSpPr txBox="1"/>
            <p:nvPr/>
          </p:nvSpPr>
          <p:spPr>
            <a:xfrm>
              <a:off x="5796105" y="650276"/>
              <a:ext cx="2002437" cy="333425"/>
            </a:xfrm>
            <a:prstGeom prst="rect">
              <a:avLst/>
            </a:prstGeom>
          </p:spPr>
          <p:txBody>
            <a:bodyPr lIns="0" tIns="0" rIns="0" bIns="0" rtlCol="0" anchor="t">
              <a:spAutoFit/>
            </a:bodyPr>
            <a:lstStyle/>
            <a:p>
              <a:pPr defTabSz="609630">
                <a:lnSpc>
                  <a:spcPts val="2591"/>
                </a:lnSpc>
                <a:spcBef>
                  <a:spcPct val="0"/>
                </a:spcBef>
              </a:pPr>
              <a:r>
                <a:rPr lang="en-US" sz="2400" spc="78" dirty="0">
                  <a:solidFill>
                    <a:srgbClr val="FFFFFF"/>
                  </a:solidFill>
                  <a:latin typeface="Aileron Regular Bold"/>
                </a:rPr>
                <a:t>YEAR 1</a:t>
              </a:r>
            </a:p>
          </p:txBody>
        </p:sp>
        <p:grpSp>
          <p:nvGrpSpPr>
            <p:cNvPr id="9" name="Group 7">
              <a:extLst>
                <a:ext uri="{FF2B5EF4-FFF2-40B4-BE49-F238E27FC236}">
                  <a16:creationId xmlns:a16="http://schemas.microsoft.com/office/drawing/2014/main" id="{3AD821EB-A01C-4D2A-8384-F00C17D6213B}"/>
                </a:ext>
              </a:extLst>
            </p:cNvPr>
            <p:cNvGrpSpPr/>
            <p:nvPr/>
          </p:nvGrpSpPr>
          <p:grpSpPr>
            <a:xfrm rot="-8100000">
              <a:off x="6600087" y="458661"/>
              <a:ext cx="720344" cy="719192"/>
              <a:chOff x="0" y="0"/>
              <a:chExt cx="6350000" cy="6339840"/>
            </a:xfrm>
          </p:grpSpPr>
          <p:sp>
            <p:nvSpPr>
              <p:cNvPr id="40" name="Freeform 8">
                <a:extLst>
                  <a:ext uri="{FF2B5EF4-FFF2-40B4-BE49-F238E27FC236}">
                    <a16:creationId xmlns:a16="http://schemas.microsoft.com/office/drawing/2014/main" id="{0FFABFAA-AB32-4AF2-98BA-01ED0D3BBD16}"/>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777777"/>
              </a:solidFill>
            </p:spPr>
          </p:sp>
        </p:grpSp>
        <p:sp>
          <p:nvSpPr>
            <p:cNvPr id="10" name="AutoShape 9">
              <a:extLst>
                <a:ext uri="{FF2B5EF4-FFF2-40B4-BE49-F238E27FC236}">
                  <a16:creationId xmlns:a16="http://schemas.microsoft.com/office/drawing/2014/main" id="{9EC7C54A-A8E7-4623-A7DC-00A7869D654F}"/>
                </a:ext>
              </a:extLst>
            </p:cNvPr>
            <p:cNvSpPr/>
            <p:nvPr/>
          </p:nvSpPr>
          <p:spPr>
            <a:xfrm>
              <a:off x="4844725" y="1346260"/>
              <a:ext cx="6661475" cy="1017905"/>
            </a:xfrm>
            <a:prstGeom prst="rect">
              <a:avLst/>
            </a:prstGeom>
            <a:solidFill>
              <a:srgbClr val="777777">
                <a:alpha val="29804"/>
              </a:srgbClr>
            </a:solidFill>
          </p:spPr>
        </p:sp>
        <p:sp>
          <p:nvSpPr>
            <p:cNvPr id="11" name="TextBox 10">
              <a:extLst>
                <a:ext uri="{FF2B5EF4-FFF2-40B4-BE49-F238E27FC236}">
                  <a16:creationId xmlns:a16="http://schemas.microsoft.com/office/drawing/2014/main" id="{70E47CFF-2592-41E6-AC6D-1EEAFD81B501}"/>
                </a:ext>
              </a:extLst>
            </p:cNvPr>
            <p:cNvSpPr txBox="1"/>
            <p:nvPr/>
          </p:nvSpPr>
          <p:spPr>
            <a:xfrm>
              <a:off x="7640950" y="1613605"/>
              <a:ext cx="1162285" cy="369781"/>
            </a:xfrm>
            <a:prstGeom prst="rect">
              <a:avLst/>
            </a:prstGeom>
          </p:spPr>
          <p:txBody>
            <a:bodyPr lIns="0" tIns="0" rIns="0" bIns="0" rtlCol="0" anchor="t">
              <a:spAutoFit/>
            </a:bodyPr>
            <a:lstStyle/>
            <a:p>
              <a:pPr defTabSz="609630">
                <a:lnSpc>
                  <a:spcPts val="3009"/>
                </a:lnSpc>
              </a:pPr>
              <a:r>
                <a:rPr lang="en-US" sz="2400" spc="100" dirty="0">
                  <a:solidFill>
                    <a:srgbClr val="191919"/>
                  </a:solidFill>
                  <a:latin typeface="Aileron Regular"/>
                </a:rPr>
                <a:t>2019-20</a:t>
              </a:r>
            </a:p>
          </p:txBody>
        </p:sp>
        <p:sp>
          <p:nvSpPr>
            <p:cNvPr id="12" name="AutoShape 11">
              <a:extLst>
                <a:ext uri="{FF2B5EF4-FFF2-40B4-BE49-F238E27FC236}">
                  <a16:creationId xmlns:a16="http://schemas.microsoft.com/office/drawing/2014/main" id="{781625CD-6DA3-4062-B27D-CEFA86E862CD}"/>
                </a:ext>
              </a:extLst>
            </p:cNvPr>
            <p:cNvSpPr/>
            <p:nvPr/>
          </p:nvSpPr>
          <p:spPr>
            <a:xfrm>
              <a:off x="4844725" y="1346260"/>
              <a:ext cx="2128235" cy="1017905"/>
            </a:xfrm>
            <a:prstGeom prst="rect">
              <a:avLst/>
            </a:prstGeom>
            <a:solidFill>
              <a:srgbClr val="777777"/>
            </a:solidFill>
          </p:spPr>
        </p:sp>
        <p:grpSp>
          <p:nvGrpSpPr>
            <p:cNvPr id="13" name="Group 12">
              <a:extLst>
                <a:ext uri="{FF2B5EF4-FFF2-40B4-BE49-F238E27FC236}">
                  <a16:creationId xmlns:a16="http://schemas.microsoft.com/office/drawing/2014/main" id="{FCB6D2CE-D7CD-40AB-B66C-9C66C607544A}"/>
                </a:ext>
              </a:extLst>
            </p:cNvPr>
            <p:cNvGrpSpPr/>
            <p:nvPr/>
          </p:nvGrpSpPr>
          <p:grpSpPr>
            <a:xfrm rot="-8100000">
              <a:off x="6600087" y="1495616"/>
              <a:ext cx="720344" cy="719192"/>
              <a:chOff x="0" y="0"/>
              <a:chExt cx="6350000" cy="6339840"/>
            </a:xfrm>
          </p:grpSpPr>
          <p:sp>
            <p:nvSpPr>
              <p:cNvPr id="39" name="Freeform 13">
                <a:extLst>
                  <a:ext uri="{FF2B5EF4-FFF2-40B4-BE49-F238E27FC236}">
                    <a16:creationId xmlns:a16="http://schemas.microsoft.com/office/drawing/2014/main" id="{B900E212-3486-46CD-B528-0EA3BA69B444}"/>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777777"/>
              </a:solidFill>
            </p:spPr>
          </p:sp>
        </p:grpSp>
        <p:sp>
          <p:nvSpPr>
            <p:cNvPr id="14" name="AutoShape 14">
              <a:extLst>
                <a:ext uri="{FF2B5EF4-FFF2-40B4-BE49-F238E27FC236}">
                  <a16:creationId xmlns:a16="http://schemas.microsoft.com/office/drawing/2014/main" id="{689140EE-3EB0-4FB5-AEF4-3CDEAFEFAAF9}"/>
                </a:ext>
              </a:extLst>
            </p:cNvPr>
            <p:cNvSpPr/>
            <p:nvPr/>
          </p:nvSpPr>
          <p:spPr>
            <a:xfrm>
              <a:off x="4844725" y="2381702"/>
              <a:ext cx="6661475" cy="1017905"/>
            </a:xfrm>
            <a:prstGeom prst="rect">
              <a:avLst/>
            </a:prstGeom>
            <a:solidFill>
              <a:srgbClr val="777777">
                <a:alpha val="29804"/>
              </a:srgbClr>
            </a:solidFill>
          </p:spPr>
        </p:sp>
        <p:sp>
          <p:nvSpPr>
            <p:cNvPr id="15" name="TextBox 15">
              <a:extLst>
                <a:ext uri="{FF2B5EF4-FFF2-40B4-BE49-F238E27FC236}">
                  <a16:creationId xmlns:a16="http://schemas.microsoft.com/office/drawing/2014/main" id="{D2511437-8CF6-412F-A851-C823C29A49D0}"/>
                </a:ext>
              </a:extLst>
            </p:cNvPr>
            <p:cNvSpPr txBox="1"/>
            <p:nvPr/>
          </p:nvSpPr>
          <p:spPr>
            <a:xfrm>
              <a:off x="7640950" y="2636348"/>
              <a:ext cx="3723736" cy="369781"/>
            </a:xfrm>
            <a:prstGeom prst="rect">
              <a:avLst/>
            </a:prstGeom>
          </p:spPr>
          <p:txBody>
            <a:bodyPr wrap="square" lIns="0" tIns="0" rIns="0" bIns="0" rtlCol="0" anchor="t">
              <a:spAutoFit/>
            </a:bodyPr>
            <a:lstStyle/>
            <a:p>
              <a:pPr defTabSz="609630">
                <a:lnSpc>
                  <a:spcPts val="3009"/>
                </a:lnSpc>
              </a:pPr>
              <a:r>
                <a:rPr lang="en-US" sz="2400" spc="100" dirty="0">
                  <a:solidFill>
                    <a:srgbClr val="191919"/>
                  </a:solidFill>
                  <a:latin typeface="Aileron Regular"/>
                </a:rPr>
                <a:t>2020-21(Mid-cycle Report)</a:t>
              </a:r>
            </a:p>
          </p:txBody>
        </p:sp>
        <p:sp>
          <p:nvSpPr>
            <p:cNvPr id="16" name="AutoShape 16">
              <a:extLst>
                <a:ext uri="{FF2B5EF4-FFF2-40B4-BE49-F238E27FC236}">
                  <a16:creationId xmlns:a16="http://schemas.microsoft.com/office/drawing/2014/main" id="{1A04364E-E226-4438-A8A4-ACFBDA9692E0}"/>
                </a:ext>
              </a:extLst>
            </p:cNvPr>
            <p:cNvSpPr/>
            <p:nvPr/>
          </p:nvSpPr>
          <p:spPr>
            <a:xfrm>
              <a:off x="4844725" y="2381702"/>
              <a:ext cx="2128235" cy="1017905"/>
            </a:xfrm>
            <a:prstGeom prst="rect">
              <a:avLst/>
            </a:prstGeom>
            <a:solidFill>
              <a:srgbClr val="777777"/>
            </a:solidFill>
          </p:spPr>
        </p:sp>
        <p:grpSp>
          <p:nvGrpSpPr>
            <p:cNvPr id="17" name="Group 17">
              <a:extLst>
                <a:ext uri="{FF2B5EF4-FFF2-40B4-BE49-F238E27FC236}">
                  <a16:creationId xmlns:a16="http://schemas.microsoft.com/office/drawing/2014/main" id="{D69D6164-5748-4C56-9737-AE3471F409C6}"/>
                </a:ext>
              </a:extLst>
            </p:cNvPr>
            <p:cNvGrpSpPr/>
            <p:nvPr/>
          </p:nvGrpSpPr>
          <p:grpSpPr>
            <a:xfrm rot="-8100000">
              <a:off x="6600087" y="2519872"/>
              <a:ext cx="720344" cy="719192"/>
              <a:chOff x="0" y="0"/>
              <a:chExt cx="6350000" cy="6339840"/>
            </a:xfrm>
          </p:grpSpPr>
          <p:sp>
            <p:nvSpPr>
              <p:cNvPr id="38" name="Freeform 18">
                <a:extLst>
                  <a:ext uri="{FF2B5EF4-FFF2-40B4-BE49-F238E27FC236}">
                    <a16:creationId xmlns:a16="http://schemas.microsoft.com/office/drawing/2014/main" id="{4FAD69FD-42A2-4863-BA31-03FA33625653}"/>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777777"/>
              </a:solidFill>
            </p:spPr>
          </p:sp>
        </p:grpSp>
        <p:sp>
          <p:nvSpPr>
            <p:cNvPr id="18" name="AutoShape 19">
              <a:extLst>
                <a:ext uri="{FF2B5EF4-FFF2-40B4-BE49-F238E27FC236}">
                  <a16:creationId xmlns:a16="http://schemas.microsoft.com/office/drawing/2014/main" id="{27304E22-4F2C-4384-A306-EB051ECA2149}"/>
                </a:ext>
              </a:extLst>
            </p:cNvPr>
            <p:cNvSpPr/>
            <p:nvPr/>
          </p:nvSpPr>
          <p:spPr>
            <a:xfrm>
              <a:off x="4844725" y="3417144"/>
              <a:ext cx="6661475" cy="1017905"/>
            </a:xfrm>
            <a:prstGeom prst="rect">
              <a:avLst/>
            </a:prstGeom>
            <a:solidFill>
              <a:srgbClr val="777777">
                <a:alpha val="29804"/>
              </a:srgbClr>
            </a:solidFill>
          </p:spPr>
        </p:sp>
        <p:sp>
          <p:nvSpPr>
            <p:cNvPr id="19" name="TextBox 20">
              <a:extLst>
                <a:ext uri="{FF2B5EF4-FFF2-40B4-BE49-F238E27FC236}">
                  <a16:creationId xmlns:a16="http://schemas.microsoft.com/office/drawing/2014/main" id="{9FCF43B3-7D5F-4A33-A0F5-0DCF6C5435B1}"/>
                </a:ext>
              </a:extLst>
            </p:cNvPr>
            <p:cNvSpPr txBox="1"/>
            <p:nvPr/>
          </p:nvSpPr>
          <p:spPr>
            <a:xfrm>
              <a:off x="7640950" y="3710324"/>
              <a:ext cx="2563619" cy="369781"/>
            </a:xfrm>
            <a:prstGeom prst="rect">
              <a:avLst/>
            </a:prstGeom>
          </p:spPr>
          <p:txBody>
            <a:bodyPr lIns="0" tIns="0" rIns="0" bIns="0" rtlCol="0" anchor="t">
              <a:spAutoFit/>
            </a:bodyPr>
            <a:lstStyle/>
            <a:p>
              <a:pPr defTabSz="609630">
                <a:lnSpc>
                  <a:spcPts val="3009"/>
                </a:lnSpc>
              </a:pPr>
              <a:r>
                <a:rPr lang="en-US" sz="2400" spc="100" dirty="0">
                  <a:solidFill>
                    <a:srgbClr val="191919"/>
                  </a:solidFill>
                  <a:latin typeface="Aileron Regular"/>
                </a:rPr>
                <a:t>2021-22</a:t>
              </a:r>
            </a:p>
          </p:txBody>
        </p:sp>
        <p:sp>
          <p:nvSpPr>
            <p:cNvPr id="20" name="AutoShape 21">
              <a:extLst>
                <a:ext uri="{FF2B5EF4-FFF2-40B4-BE49-F238E27FC236}">
                  <a16:creationId xmlns:a16="http://schemas.microsoft.com/office/drawing/2014/main" id="{92B3DDE0-235D-406D-970E-5BD523448354}"/>
                </a:ext>
              </a:extLst>
            </p:cNvPr>
            <p:cNvSpPr/>
            <p:nvPr/>
          </p:nvSpPr>
          <p:spPr>
            <a:xfrm>
              <a:off x="4844725" y="3417144"/>
              <a:ext cx="2128235" cy="1017905"/>
            </a:xfrm>
            <a:prstGeom prst="rect">
              <a:avLst/>
            </a:prstGeom>
            <a:solidFill>
              <a:srgbClr val="777777"/>
            </a:solidFill>
          </p:spPr>
        </p:sp>
        <p:grpSp>
          <p:nvGrpSpPr>
            <p:cNvPr id="21" name="Group 22">
              <a:extLst>
                <a:ext uri="{FF2B5EF4-FFF2-40B4-BE49-F238E27FC236}">
                  <a16:creationId xmlns:a16="http://schemas.microsoft.com/office/drawing/2014/main" id="{AFFF9EEC-45D3-4969-9C8D-0F120566F00F}"/>
                </a:ext>
              </a:extLst>
            </p:cNvPr>
            <p:cNvGrpSpPr/>
            <p:nvPr/>
          </p:nvGrpSpPr>
          <p:grpSpPr>
            <a:xfrm rot="-8100000">
              <a:off x="6600087" y="3566501"/>
              <a:ext cx="720344" cy="719192"/>
              <a:chOff x="0" y="0"/>
              <a:chExt cx="6350000" cy="6339840"/>
            </a:xfrm>
          </p:grpSpPr>
          <p:sp>
            <p:nvSpPr>
              <p:cNvPr id="37" name="Freeform 23">
                <a:extLst>
                  <a:ext uri="{FF2B5EF4-FFF2-40B4-BE49-F238E27FC236}">
                    <a16:creationId xmlns:a16="http://schemas.microsoft.com/office/drawing/2014/main" id="{EFEB6F6D-4AF2-4848-AA9B-C1DE6A0170FC}"/>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777777"/>
              </a:solidFill>
            </p:spPr>
          </p:sp>
        </p:grpSp>
        <p:sp>
          <p:nvSpPr>
            <p:cNvPr id="22" name="AutoShape 24">
              <a:extLst>
                <a:ext uri="{FF2B5EF4-FFF2-40B4-BE49-F238E27FC236}">
                  <a16:creationId xmlns:a16="http://schemas.microsoft.com/office/drawing/2014/main" id="{E900A258-7271-425F-9C50-1CB70516330B}"/>
                </a:ext>
              </a:extLst>
            </p:cNvPr>
            <p:cNvSpPr/>
            <p:nvPr/>
          </p:nvSpPr>
          <p:spPr>
            <a:xfrm>
              <a:off x="4844725" y="4455736"/>
              <a:ext cx="6661475" cy="1017905"/>
            </a:xfrm>
            <a:prstGeom prst="rect">
              <a:avLst/>
            </a:prstGeom>
            <a:solidFill>
              <a:schemeClr val="accent1">
                <a:alpha val="29804"/>
              </a:schemeClr>
            </a:solidFill>
            <a:ln>
              <a:solidFill>
                <a:schemeClr val="accent1"/>
              </a:solidFill>
            </a:ln>
          </p:spPr>
        </p:sp>
        <p:sp>
          <p:nvSpPr>
            <p:cNvPr id="23" name="TextBox 25">
              <a:extLst>
                <a:ext uri="{FF2B5EF4-FFF2-40B4-BE49-F238E27FC236}">
                  <a16:creationId xmlns:a16="http://schemas.microsoft.com/office/drawing/2014/main" id="{9119B56B-EEB9-40B1-B4DD-E2E47914290A}"/>
                </a:ext>
              </a:extLst>
            </p:cNvPr>
            <p:cNvSpPr txBox="1"/>
            <p:nvPr/>
          </p:nvSpPr>
          <p:spPr>
            <a:xfrm>
              <a:off x="7640950" y="4748915"/>
              <a:ext cx="1162285" cy="369781"/>
            </a:xfrm>
            <a:prstGeom prst="rect">
              <a:avLst/>
            </a:prstGeom>
          </p:spPr>
          <p:txBody>
            <a:bodyPr lIns="0" tIns="0" rIns="0" bIns="0" rtlCol="0" anchor="t">
              <a:spAutoFit/>
            </a:bodyPr>
            <a:lstStyle/>
            <a:p>
              <a:pPr defTabSz="609630">
                <a:lnSpc>
                  <a:spcPts val="3009"/>
                </a:lnSpc>
              </a:pPr>
              <a:r>
                <a:rPr lang="en-US" sz="2400" spc="100" dirty="0">
                  <a:solidFill>
                    <a:srgbClr val="191919"/>
                  </a:solidFill>
                  <a:latin typeface="Aileron Regular"/>
                </a:rPr>
                <a:t>2022-23</a:t>
              </a:r>
            </a:p>
          </p:txBody>
        </p:sp>
        <p:sp>
          <p:nvSpPr>
            <p:cNvPr id="24" name="AutoShape 26">
              <a:extLst>
                <a:ext uri="{FF2B5EF4-FFF2-40B4-BE49-F238E27FC236}">
                  <a16:creationId xmlns:a16="http://schemas.microsoft.com/office/drawing/2014/main" id="{EC2E2D78-0EA9-4075-964F-EC8D2F3DBC72}"/>
                </a:ext>
              </a:extLst>
            </p:cNvPr>
            <p:cNvSpPr/>
            <p:nvPr/>
          </p:nvSpPr>
          <p:spPr>
            <a:xfrm>
              <a:off x="4844725" y="4455736"/>
              <a:ext cx="2128235" cy="1017905"/>
            </a:xfrm>
            <a:prstGeom prst="rect">
              <a:avLst/>
            </a:prstGeom>
            <a:solidFill>
              <a:schemeClr val="accent1"/>
            </a:solidFill>
            <a:ln>
              <a:solidFill>
                <a:schemeClr val="accent1"/>
              </a:solidFill>
            </a:ln>
          </p:spPr>
        </p:sp>
        <p:grpSp>
          <p:nvGrpSpPr>
            <p:cNvPr id="25" name="Group 27">
              <a:extLst>
                <a:ext uri="{FF2B5EF4-FFF2-40B4-BE49-F238E27FC236}">
                  <a16:creationId xmlns:a16="http://schemas.microsoft.com/office/drawing/2014/main" id="{CF26099B-09A5-42B8-AE8B-7F1B46991373}"/>
                </a:ext>
              </a:extLst>
            </p:cNvPr>
            <p:cNvGrpSpPr/>
            <p:nvPr/>
          </p:nvGrpSpPr>
          <p:grpSpPr>
            <a:xfrm rot="-8100000">
              <a:off x="6600087" y="4609807"/>
              <a:ext cx="720344" cy="719192"/>
              <a:chOff x="0" y="0"/>
              <a:chExt cx="6350000" cy="6339840"/>
            </a:xfrm>
          </p:grpSpPr>
          <p:sp>
            <p:nvSpPr>
              <p:cNvPr id="36" name="Freeform 28">
                <a:extLst>
                  <a:ext uri="{FF2B5EF4-FFF2-40B4-BE49-F238E27FC236}">
                    <a16:creationId xmlns:a16="http://schemas.microsoft.com/office/drawing/2014/main" id="{B667746E-21FC-49A9-92ED-FAD2EA55EBC0}"/>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accent1"/>
              </a:solidFill>
              <a:ln>
                <a:solidFill>
                  <a:schemeClr val="accent1"/>
                </a:solidFill>
              </a:ln>
            </p:spPr>
          </p:sp>
        </p:grpSp>
        <p:sp>
          <p:nvSpPr>
            <p:cNvPr id="26" name="TextBox 32">
              <a:extLst>
                <a:ext uri="{FF2B5EF4-FFF2-40B4-BE49-F238E27FC236}">
                  <a16:creationId xmlns:a16="http://schemas.microsoft.com/office/drawing/2014/main" id="{ECBC98EA-F488-4319-AC84-C151216A4F8C}"/>
                </a:ext>
              </a:extLst>
            </p:cNvPr>
            <p:cNvSpPr txBox="1"/>
            <p:nvPr/>
          </p:nvSpPr>
          <p:spPr>
            <a:xfrm>
              <a:off x="5796105" y="1649707"/>
              <a:ext cx="2002437" cy="333425"/>
            </a:xfrm>
            <a:prstGeom prst="rect">
              <a:avLst/>
            </a:prstGeom>
          </p:spPr>
          <p:txBody>
            <a:bodyPr lIns="0" tIns="0" rIns="0" bIns="0" rtlCol="0" anchor="t">
              <a:spAutoFit/>
            </a:bodyPr>
            <a:lstStyle/>
            <a:p>
              <a:pPr defTabSz="609630">
                <a:lnSpc>
                  <a:spcPts val="2588"/>
                </a:lnSpc>
                <a:spcBef>
                  <a:spcPct val="0"/>
                </a:spcBef>
              </a:pPr>
              <a:r>
                <a:rPr lang="en-US" sz="2400" spc="78" dirty="0">
                  <a:solidFill>
                    <a:srgbClr val="FFFFFF"/>
                  </a:solidFill>
                  <a:latin typeface="Aileron Regular Bold"/>
                </a:rPr>
                <a:t>YEAR 2</a:t>
              </a:r>
            </a:p>
          </p:txBody>
        </p:sp>
        <p:sp>
          <p:nvSpPr>
            <p:cNvPr id="27" name="TextBox 36">
              <a:extLst>
                <a:ext uri="{FF2B5EF4-FFF2-40B4-BE49-F238E27FC236}">
                  <a16:creationId xmlns:a16="http://schemas.microsoft.com/office/drawing/2014/main" id="{C91FEB8E-5202-46E3-A96B-7E9FD6585519}"/>
                </a:ext>
              </a:extLst>
            </p:cNvPr>
            <p:cNvSpPr txBox="1"/>
            <p:nvPr/>
          </p:nvSpPr>
          <p:spPr>
            <a:xfrm>
              <a:off x="5798583" y="2722722"/>
              <a:ext cx="2002437" cy="333425"/>
            </a:xfrm>
            <a:prstGeom prst="rect">
              <a:avLst/>
            </a:prstGeom>
          </p:spPr>
          <p:txBody>
            <a:bodyPr lIns="0" tIns="0" rIns="0" bIns="0" rtlCol="0" anchor="t">
              <a:spAutoFit/>
            </a:bodyPr>
            <a:lstStyle/>
            <a:p>
              <a:pPr defTabSz="609630">
                <a:lnSpc>
                  <a:spcPts val="2588"/>
                </a:lnSpc>
                <a:spcBef>
                  <a:spcPct val="0"/>
                </a:spcBef>
              </a:pPr>
              <a:r>
                <a:rPr lang="en-US" sz="2400" spc="78" dirty="0">
                  <a:solidFill>
                    <a:srgbClr val="FFFFFF"/>
                  </a:solidFill>
                  <a:latin typeface="Aileron Regular Bold"/>
                </a:rPr>
                <a:t>YEAR 3</a:t>
              </a:r>
            </a:p>
          </p:txBody>
        </p:sp>
        <p:sp>
          <p:nvSpPr>
            <p:cNvPr id="28" name="TextBox 40">
              <a:extLst>
                <a:ext uri="{FF2B5EF4-FFF2-40B4-BE49-F238E27FC236}">
                  <a16:creationId xmlns:a16="http://schemas.microsoft.com/office/drawing/2014/main" id="{0BD99100-0580-4E7E-95BB-94AE69A7C9CF}"/>
                </a:ext>
              </a:extLst>
            </p:cNvPr>
            <p:cNvSpPr txBox="1"/>
            <p:nvPr/>
          </p:nvSpPr>
          <p:spPr>
            <a:xfrm>
              <a:off x="5798583" y="3766933"/>
              <a:ext cx="2002437" cy="333425"/>
            </a:xfrm>
            <a:prstGeom prst="rect">
              <a:avLst/>
            </a:prstGeom>
          </p:spPr>
          <p:txBody>
            <a:bodyPr lIns="0" tIns="0" rIns="0" bIns="0" rtlCol="0" anchor="t">
              <a:spAutoFit/>
            </a:bodyPr>
            <a:lstStyle/>
            <a:p>
              <a:pPr defTabSz="609630">
                <a:lnSpc>
                  <a:spcPts val="2588"/>
                </a:lnSpc>
                <a:spcBef>
                  <a:spcPct val="0"/>
                </a:spcBef>
              </a:pPr>
              <a:r>
                <a:rPr lang="en-US" sz="2400" spc="78">
                  <a:solidFill>
                    <a:srgbClr val="FFFFFF"/>
                  </a:solidFill>
                  <a:latin typeface="Aileron Regular Bold"/>
                </a:rPr>
                <a:t>YEAR 4</a:t>
              </a:r>
            </a:p>
          </p:txBody>
        </p:sp>
        <p:sp>
          <p:nvSpPr>
            <p:cNvPr id="29" name="TextBox 44">
              <a:extLst>
                <a:ext uri="{FF2B5EF4-FFF2-40B4-BE49-F238E27FC236}">
                  <a16:creationId xmlns:a16="http://schemas.microsoft.com/office/drawing/2014/main" id="{8F67A2BC-BB35-4314-A31D-A26CA1AB7EF7}"/>
                </a:ext>
              </a:extLst>
            </p:cNvPr>
            <p:cNvSpPr txBox="1"/>
            <p:nvPr/>
          </p:nvSpPr>
          <p:spPr>
            <a:xfrm>
              <a:off x="5798583" y="4805524"/>
              <a:ext cx="2002437" cy="333425"/>
            </a:xfrm>
            <a:prstGeom prst="rect">
              <a:avLst/>
            </a:prstGeom>
          </p:spPr>
          <p:txBody>
            <a:bodyPr lIns="0" tIns="0" rIns="0" bIns="0" rtlCol="0" anchor="t">
              <a:spAutoFit/>
            </a:bodyPr>
            <a:lstStyle/>
            <a:p>
              <a:pPr defTabSz="609630">
                <a:lnSpc>
                  <a:spcPts val="2588"/>
                </a:lnSpc>
                <a:spcBef>
                  <a:spcPct val="0"/>
                </a:spcBef>
              </a:pPr>
              <a:r>
                <a:rPr lang="en-US" sz="2400" spc="78" dirty="0">
                  <a:solidFill>
                    <a:srgbClr val="FFFFFF"/>
                  </a:solidFill>
                  <a:latin typeface="Aileron Regular Bold"/>
                </a:rPr>
                <a:t>YEAR 5</a:t>
              </a:r>
            </a:p>
          </p:txBody>
        </p:sp>
        <p:sp>
          <p:nvSpPr>
            <p:cNvPr id="30" name="AutoShape 48">
              <a:extLst>
                <a:ext uri="{FF2B5EF4-FFF2-40B4-BE49-F238E27FC236}">
                  <a16:creationId xmlns:a16="http://schemas.microsoft.com/office/drawing/2014/main" id="{57AFE2EE-D52C-49B0-94E1-97763A37BB6D}"/>
                </a:ext>
              </a:extLst>
            </p:cNvPr>
            <p:cNvSpPr/>
            <p:nvPr/>
          </p:nvSpPr>
          <p:spPr>
            <a:xfrm>
              <a:off x="4844725" y="5524441"/>
              <a:ext cx="6661475" cy="1017905"/>
            </a:xfrm>
            <a:prstGeom prst="rect">
              <a:avLst/>
            </a:prstGeom>
            <a:solidFill>
              <a:srgbClr val="777777">
                <a:alpha val="29804"/>
              </a:srgbClr>
            </a:solidFill>
          </p:spPr>
        </p:sp>
        <p:sp>
          <p:nvSpPr>
            <p:cNvPr id="31" name="AutoShape 49">
              <a:extLst>
                <a:ext uri="{FF2B5EF4-FFF2-40B4-BE49-F238E27FC236}">
                  <a16:creationId xmlns:a16="http://schemas.microsoft.com/office/drawing/2014/main" id="{813E320B-BA77-47F2-9494-E010DFCFE669}"/>
                </a:ext>
              </a:extLst>
            </p:cNvPr>
            <p:cNvSpPr/>
            <p:nvPr/>
          </p:nvSpPr>
          <p:spPr>
            <a:xfrm>
              <a:off x="4844725" y="5530791"/>
              <a:ext cx="2128235" cy="1017905"/>
            </a:xfrm>
            <a:prstGeom prst="rect">
              <a:avLst/>
            </a:prstGeom>
            <a:solidFill>
              <a:srgbClr val="777777"/>
            </a:solidFill>
          </p:spPr>
        </p:sp>
        <p:grpSp>
          <p:nvGrpSpPr>
            <p:cNvPr id="32" name="Group 50">
              <a:extLst>
                <a:ext uri="{FF2B5EF4-FFF2-40B4-BE49-F238E27FC236}">
                  <a16:creationId xmlns:a16="http://schemas.microsoft.com/office/drawing/2014/main" id="{47C1B387-5BAE-4ADD-BE61-6CB20F2EB769}"/>
                </a:ext>
              </a:extLst>
            </p:cNvPr>
            <p:cNvGrpSpPr/>
            <p:nvPr/>
          </p:nvGrpSpPr>
          <p:grpSpPr>
            <a:xfrm rot="-8100000">
              <a:off x="6600087" y="5673798"/>
              <a:ext cx="720344" cy="719192"/>
              <a:chOff x="0" y="0"/>
              <a:chExt cx="6350000" cy="6339840"/>
            </a:xfrm>
          </p:grpSpPr>
          <p:sp>
            <p:nvSpPr>
              <p:cNvPr id="35" name="Freeform 51">
                <a:extLst>
                  <a:ext uri="{FF2B5EF4-FFF2-40B4-BE49-F238E27FC236}">
                    <a16:creationId xmlns:a16="http://schemas.microsoft.com/office/drawing/2014/main" id="{23CC2B11-A1EF-4237-872B-851FA4FBE66A}"/>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777777"/>
              </a:solidFill>
            </p:spPr>
          </p:sp>
        </p:grpSp>
        <p:sp>
          <p:nvSpPr>
            <p:cNvPr id="33" name="TextBox 55">
              <a:extLst>
                <a:ext uri="{FF2B5EF4-FFF2-40B4-BE49-F238E27FC236}">
                  <a16:creationId xmlns:a16="http://schemas.microsoft.com/office/drawing/2014/main" id="{CB53EC80-2F32-4486-A9BA-2812C9EF6FEC}"/>
                </a:ext>
              </a:extLst>
            </p:cNvPr>
            <p:cNvSpPr txBox="1"/>
            <p:nvPr/>
          </p:nvSpPr>
          <p:spPr>
            <a:xfrm>
              <a:off x="5796105" y="5870237"/>
              <a:ext cx="2002437" cy="333425"/>
            </a:xfrm>
            <a:prstGeom prst="rect">
              <a:avLst/>
            </a:prstGeom>
          </p:spPr>
          <p:txBody>
            <a:bodyPr lIns="0" tIns="0" rIns="0" bIns="0" rtlCol="0" anchor="t">
              <a:spAutoFit/>
            </a:bodyPr>
            <a:lstStyle/>
            <a:p>
              <a:pPr defTabSz="609630">
                <a:lnSpc>
                  <a:spcPts val="2588"/>
                </a:lnSpc>
                <a:spcBef>
                  <a:spcPct val="0"/>
                </a:spcBef>
              </a:pPr>
              <a:r>
                <a:rPr lang="en-US" sz="2400" spc="78">
                  <a:solidFill>
                    <a:srgbClr val="FFFFFF"/>
                  </a:solidFill>
                  <a:latin typeface="Aileron Regular Bold"/>
                </a:rPr>
                <a:t>YEAR 6</a:t>
              </a:r>
            </a:p>
          </p:txBody>
        </p:sp>
        <p:sp>
          <p:nvSpPr>
            <p:cNvPr id="34" name="TextBox 56">
              <a:extLst>
                <a:ext uri="{FF2B5EF4-FFF2-40B4-BE49-F238E27FC236}">
                  <a16:creationId xmlns:a16="http://schemas.microsoft.com/office/drawing/2014/main" id="{37B452B8-2F53-420E-93CA-4AF79C7FEE48}"/>
                </a:ext>
              </a:extLst>
            </p:cNvPr>
            <p:cNvSpPr txBox="1"/>
            <p:nvPr/>
          </p:nvSpPr>
          <p:spPr>
            <a:xfrm>
              <a:off x="7594320" y="5727654"/>
              <a:ext cx="3444769" cy="619850"/>
            </a:xfrm>
            <a:prstGeom prst="rect">
              <a:avLst/>
            </a:prstGeom>
          </p:spPr>
          <p:txBody>
            <a:bodyPr lIns="0" tIns="0" rIns="0" bIns="0" rtlCol="0" anchor="t">
              <a:spAutoFit/>
            </a:bodyPr>
            <a:lstStyle/>
            <a:p>
              <a:pPr defTabSz="609630">
                <a:lnSpc>
                  <a:spcPts val="2407"/>
                </a:lnSpc>
                <a:spcBef>
                  <a:spcPct val="0"/>
                </a:spcBef>
              </a:pPr>
              <a:r>
                <a:rPr lang="en-US" sz="2400" dirty="0">
                  <a:solidFill>
                    <a:srgbClr val="000000"/>
                  </a:solidFill>
                  <a:latin typeface="Aileron Regular"/>
                </a:rPr>
                <a:t>2023-24 (Self-Study Report &amp; ACS WASC visit)</a:t>
              </a:r>
            </a:p>
          </p:txBody>
        </p:sp>
      </p:grpSp>
    </p:spTree>
    <p:extLst>
      <p:ext uri="{BB962C8B-B14F-4D97-AF65-F5344CB8AC3E}">
        <p14:creationId xmlns:p14="http://schemas.microsoft.com/office/powerpoint/2010/main" val="3271866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682628-6EF3-488D-81DE-0E49382C2FF1}"/>
              </a:ext>
            </a:extLst>
          </p:cNvPr>
          <p:cNvSpPr txBox="1">
            <a:spLocks noGrp="1"/>
          </p:cNvSpPr>
          <p:nvPr>
            <p:ph type="title" idx="4294967295"/>
          </p:nvPr>
        </p:nvSpPr>
        <p:spPr>
          <a:xfrm>
            <a:off x="915119" y="888345"/>
            <a:ext cx="10515600" cy="6907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Cambria" panose="02040503050406030204" pitchFamily="18" charset="0"/>
                <a:cs typeface="+mj-cs"/>
              </a:rPr>
              <a:t>SCE’s ACS WASC Self-Study Timeline</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2" name="Content Placeholder 6" descr="2 year process: &#10;Winter 2022- {lanning &amp; Team Assignments&#10;Spring 2022- Kick-off event&#10;Spring 2022-spring 2023 - Teams meet, discuss, assess, a7 produce the self-study report&#10;Fall 2023 - Board of Trustees approve the Self-study&#10;winter 2024 - Stuf-study Report due&#10;Spring 2024 - ACS WASC Visit">
            <a:extLst>
              <a:ext uri="{FF2B5EF4-FFF2-40B4-BE49-F238E27FC236}">
                <a16:creationId xmlns:a16="http://schemas.microsoft.com/office/drawing/2014/main" id="{704E2EF1-36B9-40BE-BED9-BBAE8090031F}"/>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800"/>
                    </a14:imgEffect>
                    <a14:imgEffect>
                      <a14:saturation sat="200000"/>
                    </a14:imgEffect>
                  </a14:imgLayer>
                </a14:imgProps>
              </a:ext>
            </a:extLst>
          </a:blip>
          <a:stretch>
            <a:fillRect/>
          </a:stretch>
        </p:blipFill>
        <p:spPr>
          <a:xfrm>
            <a:off x="915119" y="1749948"/>
            <a:ext cx="10361762" cy="4709892"/>
          </a:xfrm>
          <a:prstGeom prst="rect">
            <a:avLst/>
          </a:prstGeom>
        </p:spPr>
      </p:pic>
      <p:sp>
        <p:nvSpPr>
          <p:cNvPr id="3" name="TextBox 2">
            <a:extLst>
              <a:ext uri="{FF2B5EF4-FFF2-40B4-BE49-F238E27FC236}">
                <a16:creationId xmlns:a16="http://schemas.microsoft.com/office/drawing/2014/main" id="{BAF7F9A8-A856-4CF8-8524-F1A6CCCE4AA9}"/>
              </a:ext>
            </a:extLst>
          </p:cNvPr>
          <p:cNvSpPr txBox="1"/>
          <p:nvPr/>
        </p:nvSpPr>
        <p:spPr>
          <a:xfrm>
            <a:off x="3522873" y="1733446"/>
            <a:ext cx="4992414" cy="523220"/>
          </a:xfrm>
          <a:prstGeom prst="rect">
            <a:avLst/>
          </a:prstGeom>
          <a:noFill/>
        </p:spPr>
        <p:txBody>
          <a:bodyPr wrap="square" rtlCol="0">
            <a:spAutoFit/>
          </a:bodyPr>
          <a:lstStyle/>
          <a:p>
            <a:pPr algn="ctr"/>
            <a:r>
              <a:rPr lang="en-US" sz="2800" b="1" dirty="0">
                <a:ea typeface="Cambria" panose="02040503050406030204" pitchFamily="18" charset="0"/>
              </a:rPr>
              <a:t>Two-Year Process</a:t>
            </a:r>
          </a:p>
        </p:txBody>
      </p:sp>
    </p:spTree>
    <p:extLst>
      <p:ext uri="{BB962C8B-B14F-4D97-AF65-F5344CB8AC3E}">
        <p14:creationId xmlns:p14="http://schemas.microsoft.com/office/powerpoint/2010/main" val="2718139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12D6D5B-655C-110F-6822-7EB72F73F3E9}"/>
              </a:ext>
            </a:extLst>
          </p:cNvPr>
          <p:cNvSpPr txBox="1">
            <a:spLocks noGrp="1"/>
          </p:cNvSpPr>
          <p:nvPr>
            <p:ph type="title" idx="4294967295"/>
          </p:nvPr>
        </p:nvSpPr>
        <p:spPr>
          <a:xfrm>
            <a:off x="920394" y="1940561"/>
            <a:ext cx="10351212" cy="1188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0" i="0" u="none" strike="noStrike" kern="1200" cap="none" spc="0" normalizeH="0" baseline="0" noProof="0" dirty="0">
                <a:ln>
                  <a:noFill/>
                </a:ln>
                <a:solidFill>
                  <a:schemeClr val="tx1"/>
                </a:solidFill>
                <a:effectLst/>
                <a:uLnTx/>
                <a:uFillTx/>
                <a:latin typeface="+mj-lt"/>
                <a:ea typeface="+mj-ea"/>
                <a:cs typeface="+mj-cs"/>
              </a:rPr>
              <a:t>Strategic Plan</a:t>
            </a:r>
            <a:br>
              <a:rPr kumimoji="0" lang="en-US" sz="4400" b="0" i="0" u="none" strike="noStrike" kern="1200" cap="none" spc="0" normalizeH="0" baseline="0" noProof="0" dirty="0">
                <a:ln>
                  <a:noFill/>
                </a:ln>
                <a:solidFill>
                  <a:schemeClr val="tx1"/>
                </a:solidFill>
                <a:effectLst/>
                <a:uLnTx/>
                <a:uFillTx/>
                <a:latin typeface="+mj-lt"/>
                <a:ea typeface="+mj-ea"/>
                <a:cs typeface="+mj-cs"/>
              </a:rPr>
            </a:br>
            <a:br>
              <a:rPr kumimoji="0" lang="en-US" sz="4400" b="0" i="0" u="none" strike="noStrike" kern="1200" cap="none" spc="0" normalizeH="0" baseline="0" noProof="0" dirty="0">
                <a:ln>
                  <a:noFill/>
                </a:ln>
                <a:solidFill>
                  <a:schemeClr val="tx1"/>
                </a:solidFill>
                <a:effectLst/>
                <a:uLnTx/>
                <a:uFillTx/>
                <a:latin typeface="+mj-lt"/>
                <a:ea typeface="+mj-ea"/>
                <a:cs typeface="+mj-cs"/>
              </a:rPr>
            </a:br>
            <a:endParaRPr kumimoji="0" lang="en-US"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Subtitle 2">
            <a:extLst>
              <a:ext uri="{FF2B5EF4-FFF2-40B4-BE49-F238E27FC236}">
                <a16:creationId xmlns:a16="http://schemas.microsoft.com/office/drawing/2014/main" id="{DA22B883-9B6B-9DA0-AC54-8C9ACA60BDDD}"/>
              </a:ext>
            </a:extLst>
          </p:cNvPr>
          <p:cNvSpPr txBox="1">
            <a:spLocks/>
          </p:cNvSpPr>
          <p:nvPr/>
        </p:nvSpPr>
        <p:spPr>
          <a:xfrm>
            <a:off x="920394" y="4038600"/>
            <a:ext cx="9225092" cy="244112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Board Study Session</a:t>
            </a:r>
          </a:p>
          <a:p>
            <a:pPr marL="0" indent="0">
              <a:buNone/>
            </a:pPr>
            <a:r>
              <a:rPr lang="en-US" b="1" dirty="0"/>
              <a:t>November 12, 2022</a:t>
            </a:r>
          </a:p>
          <a:p>
            <a:pPr marL="0" indent="0">
              <a:buNone/>
            </a:pPr>
            <a:endParaRPr lang="en-US" b="1" dirty="0"/>
          </a:p>
          <a:p>
            <a:pPr marL="0" indent="0">
              <a:buNone/>
            </a:pPr>
            <a:r>
              <a:rPr lang="en-US" b="1" dirty="0"/>
              <a:t>Kelly Fowler, </a:t>
            </a:r>
            <a:r>
              <a:rPr lang="en-US" dirty="0"/>
              <a:t>Vice President of Instruction</a:t>
            </a:r>
          </a:p>
          <a:p>
            <a:pPr marL="0" indent="0">
              <a:buNone/>
            </a:pPr>
            <a:r>
              <a:rPr lang="en-US" b="1" dirty="0"/>
              <a:t>Patricia Quiñones, PhD</a:t>
            </a:r>
            <a:r>
              <a:rPr lang="en-US" dirty="0"/>
              <a:t>, Director of Research and Institutional Effectiveness</a:t>
            </a:r>
            <a:endParaRPr lang="en-US" b="1" dirty="0"/>
          </a:p>
          <a:p>
            <a:endParaRPr lang="en-US" dirty="0"/>
          </a:p>
        </p:txBody>
      </p:sp>
    </p:spTree>
    <p:extLst>
      <p:ext uri="{BB962C8B-B14F-4D97-AF65-F5344CB8AC3E}">
        <p14:creationId xmlns:p14="http://schemas.microsoft.com/office/powerpoint/2010/main" val="2470910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3DB7-682E-C1DA-7DF3-5EB15F8026E9}"/>
              </a:ext>
            </a:extLst>
          </p:cNvPr>
          <p:cNvSpPr>
            <a:spLocks noGrp="1"/>
          </p:cNvSpPr>
          <p:nvPr>
            <p:ph type="title"/>
          </p:nvPr>
        </p:nvSpPr>
        <p:spPr/>
        <p:txBody>
          <a:bodyPr/>
          <a:lstStyle/>
          <a:p>
            <a:r>
              <a:rPr lang="en-US" dirty="0"/>
              <a:t>Overview of Strategic Plan</a:t>
            </a:r>
          </a:p>
        </p:txBody>
      </p:sp>
      <p:sp>
        <p:nvSpPr>
          <p:cNvPr id="3" name="Content Placeholder 2">
            <a:extLst>
              <a:ext uri="{FF2B5EF4-FFF2-40B4-BE49-F238E27FC236}">
                <a16:creationId xmlns:a16="http://schemas.microsoft.com/office/drawing/2014/main" id="{F1E1AB9D-8EE9-D5D3-1D02-AB204277CDAF}"/>
              </a:ext>
            </a:extLst>
          </p:cNvPr>
          <p:cNvSpPr>
            <a:spLocks noGrp="1"/>
          </p:cNvSpPr>
          <p:nvPr>
            <p:ph idx="1"/>
          </p:nvPr>
        </p:nvSpPr>
        <p:spPr/>
        <p:txBody>
          <a:bodyPr>
            <a:normAutofit fontScale="85000" lnSpcReduction="10000"/>
          </a:bodyPr>
          <a:lstStyle/>
          <a:p>
            <a:pPr marL="0" indent="0">
              <a:buNone/>
            </a:pPr>
            <a:r>
              <a:rPr lang="en-US" sz="2800" b="1" dirty="0"/>
              <a:t>Strategic Plan contains six sections:</a:t>
            </a:r>
          </a:p>
          <a:p>
            <a:pPr marL="285750" indent="-285750">
              <a:buFont typeface="Arial" panose="020B0604020202020204" pitchFamily="34" charset="0"/>
              <a:buChar char="•"/>
            </a:pPr>
            <a:r>
              <a:rPr lang="en-US" sz="2800" dirty="0"/>
              <a:t>Introduction</a:t>
            </a:r>
          </a:p>
          <a:p>
            <a:pPr marL="285750" indent="-285750">
              <a:buFont typeface="Arial" panose="020B0604020202020204" pitchFamily="34" charset="0"/>
              <a:buChar char="•"/>
            </a:pPr>
            <a:r>
              <a:rPr lang="en-US" sz="2800" dirty="0"/>
              <a:t>Planning for Institutional Effectiveness (PIE) and Integrated Planning</a:t>
            </a:r>
          </a:p>
          <a:p>
            <a:pPr marL="285750" indent="-285750">
              <a:buFont typeface="Arial" panose="020B0604020202020204" pitchFamily="34" charset="0"/>
              <a:buChar char="•"/>
            </a:pPr>
            <a:r>
              <a:rPr lang="en-US" sz="2800" dirty="0"/>
              <a:t>Development of Strategic Plan</a:t>
            </a:r>
          </a:p>
          <a:p>
            <a:pPr marL="285750" indent="-285750">
              <a:buFont typeface="Arial" panose="020B0604020202020204" pitchFamily="34" charset="0"/>
              <a:buChar char="•"/>
            </a:pPr>
            <a:r>
              <a:rPr lang="en-US" sz="2800" dirty="0"/>
              <a:t>Alignment of Educational and Facilities Master Plan and Strategic Plan</a:t>
            </a:r>
          </a:p>
          <a:p>
            <a:pPr marL="285750" indent="-285750">
              <a:buFont typeface="Arial" panose="020B0604020202020204" pitchFamily="34" charset="0"/>
              <a:buChar char="•"/>
            </a:pPr>
            <a:r>
              <a:rPr lang="en-US" sz="2800" dirty="0"/>
              <a:t>College Priorities, Goals, Objectives, Strategies, and Actions</a:t>
            </a:r>
          </a:p>
          <a:p>
            <a:pPr marL="285750" indent="-285750">
              <a:buFont typeface="Arial" panose="020B0604020202020204" pitchFamily="34" charset="0"/>
              <a:buChar char="•"/>
            </a:pPr>
            <a:r>
              <a:rPr lang="en-US" sz="2800" dirty="0"/>
              <a:t>Implementation Plan</a:t>
            </a:r>
          </a:p>
          <a:p>
            <a:endParaRPr lang="en-US" dirty="0"/>
          </a:p>
        </p:txBody>
      </p:sp>
    </p:spTree>
    <p:extLst>
      <p:ext uri="{BB962C8B-B14F-4D97-AF65-F5344CB8AC3E}">
        <p14:creationId xmlns:p14="http://schemas.microsoft.com/office/powerpoint/2010/main" val="1453418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AB85-B5D1-7194-EC04-5C6066269C4B}"/>
              </a:ext>
            </a:extLst>
          </p:cNvPr>
          <p:cNvSpPr>
            <a:spLocks noGrp="1"/>
          </p:cNvSpPr>
          <p:nvPr>
            <p:ph type="title"/>
          </p:nvPr>
        </p:nvSpPr>
        <p:spPr/>
        <p:txBody>
          <a:bodyPr/>
          <a:lstStyle/>
          <a:p>
            <a:r>
              <a:rPr lang="en-US" dirty="0"/>
              <a:t>I. Introduction </a:t>
            </a:r>
          </a:p>
        </p:txBody>
      </p:sp>
      <p:sp>
        <p:nvSpPr>
          <p:cNvPr id="3" name="Content Placeholder 2">
            <a:extLst>
              <a:ext uri="{FF2B5EF4-FFF2-40B4-BE49-F238E27FC236}">
                <a16:creationId xmlns:a16="http://schemas.microsoft.com/office/drawing/2014/main" id="{09708FAF-C8C8-1607-212F-D155C862CC6F}"/>
              </a:ext>
            </a:extLst>
          </p:cNvPr>
          <p:cNvSpPr>
            <a:spLocks noGrp="1"/>
          </p:cNvSpPr>
          <p:nvPr>
            <p:ph idx="1"/>
          </p:nvPr>
        </p:nvSpPr>
        <p:spPr/>
        <p:txBody>
          <a:bodyPr>
            <a:normAutofit fontScale="92500" lnSpcReduction="20000"/>
          </a:bodyPr>
          <a:lstStyle/>
          <a:p>
            <a:pPr marL="0" indent="0">
              <a:buNone/>
            </a:pPr>
            <a:r>
              <a:rPr lang="en-US" sz="2400" b="1" dirty="0"/>
              <a:t>This section provides an overview of the college’s planning process and a brief overview of the plan’s contents. The following topics are addressed in this section:</a:t>
            </a:r>
          </a:p>
          <a:p>
            <a:pPr marL="285750" lvl="3" indent="-285750">
              <a:buFont typeface="Arial" panose="020B0604020202020204" pitchFamily="34" charset="0"/>
              <a:buChar char="•"/>
            </a:pPr>
            <a:r>
              <a:rPr lang="en-US" sz="2400" dirty="0"/>
              <a:t>Description of Board Policy 3250 on Institutional Planning</a:t>
            </a:r>
          </a:p>
          <a:p>
            <a:pPr marL="285750" indent="-285750">
              <a:buFont typeface="Arial" panose="020B0604020202020204" pitchFamily="34" charset="0"/>
              <a:buChar char="•"/>
            </a:pPr>
            <a:r>
              <a:rPr lang="en-US" sz="2400" dirty="0"/>
              <a:t>Role of Presidents Advisory Council (PAC)– </a:t>
            </a:r>
            <a:r>
              <a:rPr lang="en-US" sz="2400" i="1" dirty="0"/>
              <a:t>assure the effectiveness of ongoing planning processes are periodically reviewed and to make recommendations on institutional plans, including Strategic Plan</a:t>
            </a:r>
            <a:r>
              <a:rPr lang="en-US" sz="2400" dirty="0"/>
              <a:t>.</a:t>
            </a:r>
          </a:p>
          <a:p>
            <a:pPr marL="285750" indent="-285750">
              <a:buFont typeface="Arial" panose="020B0604020202020204" pitchFamily="34" charset="0"/>
              <a:buChar char="•"/>
            </a:pPr>
            <a:r>
              <a:rPr lang="en-US" sz="2400" dirty="0"/>
              <a:t>Role of Institutional Effectiveness Committee (IEC) – </a:t>
            </a:r>
            <a:r>
              <a:rPr lang="en-US" sz="2400" i="1" dirty="0"/>
              <a:t>Evaluates the PIE process and gathers information on the status of the College’s Strategic Plan</a:t>
            </a:r>
            <a:r>
              <a:rPr lang="en-US" sz="2400" dirty="0"/>
              <a:t>. </a:t>
            </a:r>
          </a:p>
          <a:p>
            <a:pPr marL="0" indent="0">
              <a:buNone/>
            </a:pPr>
            <a:endParaRPr lang="en-US" dirty="0"/>
          </a:p>
        </p:txBody>
      </p:sp>
    </p:spTree>
    <p:extLst>
      <p:ext uri="{BB962C8B-B14F-4D97-AF65-F5344CB8AC3E}">
        <p14:creationId xmlns:p14="http://schemas.microsoft.com/office/powerpoint/2010/main" val="3818851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56CF-6A41-CF54-543E-9831EEECD5A6}"/>
              </a:ext>
            </a:extLst>
          </p:cNvPr>
          <p:cNvSpPr>
            <a:spLocks noGrp="1"/>
          </p:cNvSpPr>
          <p:nvPr>
            <p:ph type="title"/>
          </p:nvPr>
        </p:nvSpPr>
        <p:spPr/>
        <p:txBody>
          <a:bodyPr/>
          <a:lstStyle/>
          <a:p>
            <a:r>
              <a:rPr lang="en-US" dirty="0"/>
              <a:t>II. Planning for Institutional Effectiveness and Integrated Planning</a:t>
            </a:r>
          </a:p>
        </p:txBody>
      </p:sp>
      <p:sp>
        <p:nvSpPr>
          <p:cNvPr id="3" name="Content Placeholder 2">
            <a:extLst>
              <a:ext uri="{FF2B5EF4-FFF2-40B4-BE49-F238E27FC236}">
                <a16:creationId xmlns:a16="http://schemas.microsoft.com/office/drawing/2014/main" id="{8B51F365-C114-30B7-DE76-5269E0080255}"/>
              </a:ext>
            </a:extLst>
          </p:cNvPr>
          <p:cNvSpPr>
            <a:spLocks noGrp="1"/>
          </p:cNvSpPr>
          <p:nvPr>
            <p:ph idx="1"/>
          </p:nvPr>
        </p:nvSpPr>
        <p:spPr/>
        <p:txBody>
          <a:bodyPr>
            <a:normAutofit fontScale="85000" lnSpcReduction="20000"/>
          </a:bodyPr>
          <a:lstStyle/>
          <a:p>
            <a:pPr marL="0" indent="0">
              <a:buNone/>
            </a:pPr>
            <a:r>
              <a:rPr lang="en-US" sz="2800" b="1" dirty="0"/>
              <a:t>This section provides a description of how PIE and the Strategic Plan are integrated and how both processes are used to evaluate accomplishment of the College’s Mission. The following topics are addressed in this section:</a:t>
            </a:r>
          </a:p>
          <a:p>
            <a:pPr marL="285750" indent="-285750">
              <a:buFont typeface="Arial" panose="020B0604020202020204" pitchFamily="34" charset="0"/>
              <a:buChar char="•"/>
            </a:pPr>
            <a:r>
              <a:rPr lang="en-US" sz="2800" dirty="0"/>
              <a:t>Description of the PIE process </a:t>
            </a:r>
          </a:p>
          <a:p>
            <a:pPr marL="285750" indent="-285750">
              <a:buFont typeface="Arial" panose="020B0604020202020204" pitchFamily="34" charset="0"/>
              <a:buChar char="•"/>
            </a:pPr>
            <a:r>
              <a:rPr lang="en-US" sz="2800" dirty="0"/>
              <a:t>IEC’s role in evaluating and assessing the PIE process</a:t>
            </a:r>
          </a:p>
          <a:p>
            <a:pPr marL="285750" indent="-285750">
              <a:buFont typeface="Arial" panose="020B0604020202020204" pitchFamily="34" charset="0"/>
              <a:buChar char="•"/>
            </a:pPr>
            <a:r>
              <a:rPr lang="en-US" sz="2800" dirty="0"/>
              <a:t>Integration of PIE with the College’s Strategic Plan and Mission. </a:t>
            </a:r>
          </a:p>
          <a:p>
            <a:pPr marL="285750" indent="-285750">
              <a:buFont typeface="Arial" panose="020B0604020202020204" pitchFamily="34" charset="0"/>
              <a:buChar char="•"/>
            </a:pPr>
            <a:r>
              <a:rPr lang="en-US" sz="2800" dirty="0"/>
              <a:t>College’s revised Mission, Vision, and Core Values</a:t>
            </a:r>
          </a:p>
          <a:p>
            <a:endParaRPr lang="en-US" dirty="0"/>
          </a:p>
        </p:txBody>
      </p:sp>
    </p:spTree>
    <p:extLst>
      <p:ext uri="{BB962C8B-B14F-4D97-AF65-F5344CB8AC3E}">
        <p14:creationId xmlns:p14="http://schemas.microsoft.com/office/powerpoint/2010/main" val="297766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0680F-0EC2-48C0-BAD7-443680567D31}"/>
              </a:ext>
            </a:extLst>
          </p:cNvPr>
          <p:cNvSpPr>
            <a:spLocks noGrp="1"/>
          </p:cNvSpPr>
          <p:nvPr>
            <p:ph type="ctrTitle"/>
          </p:nvPr>
        </p:nvSpPr>
        <p:spPr>
          <a:xfrm>
            <a:off x="762000" y="523103"/>
            <a:ext cx="10668000" cy="1219200"/>
          </a:xfrm>
        </p:spPr>
        <p:txBody>
          <a:bodyPr/>
          <a:lstStyle/>
          <a:p>
            <a:r>
              <a:rPr lang="en-US" dirty="0"/>
              <a:t>What is Accreditation?</a:t>
            </a:r>
          </a:p>
        </p:txBody>
      </p:sp>
      <p:sp>
        <p:nvSpPr>
          <p:cNvPr id="3" name="Subtitle 2">
            <a:extLst>
              <a:ext uri="{FF2B5EF4-FFF2-40B4-BE49-F238E27FC236}">
                <a16:creationId xmlns:a16="http://schemas.microsoft.com/office/drawing/2014/main" id="{CA608913-A524-5735-3869-AB7BB84AC341}"/>
              </a:ext>
            </a:extLst>
          </p:cNvPr>
          <p:cNvSpPr>
            <a:spLocks noGrp="1"/>
          </p:cNvSpPr>
          <p:nvPr>
            <p:ph type="subTitle" idx="1"/>
          </p:nvPr>
        </p:nvSpPr>
        <p:spPr>
          <a:xfrm>
            <a:off x="762000" y="2063578"/>
            <a:ext cx="10668000" cy="4032421"/>
          </a:xfrm>
        </p:spPr>
        <p:txBody>
          <a:bodyPr>
            <a:normAutofit lnSpcReduction="10000"/>
          </a:bodyPr>
          <a:lstStyle/>
          <a:p>
            <a:pPr algn="l"/>
            <a:r>
              <a:rPr lang="en-US" dirty="0"/>
              <a:t>Accreditation is a practice of academic quality control.</a:t>
            </a:r>
          </a:p>
          <a:p>
            <a:pPr marL="914400" lvl="1" indent="-457200" algn="l">
              <a:buFont typeface="Arial" panose="020B0604020202020204" pitchFamily="34" charset="0"/>
              <a:buChar char="•"/>
            </a:pPr>
            <a:r>
              <a:rPr lang="en-US" sz="2800" b="1" dirty="0"/>
              <a:t>Promotes</a:t>
            </a:r>
            <a:r>
              <a:rPr lang="en-US" sz="2800" dirty="0"/>
              <a:t> institutional excellence through application</a:t>
            </a:r>
            <a:r>
              <a:rPr lang="en-US" sz="2800" b="1" dirty="0"/>
              <a:t> </a:t>
            </a:r>
            <a:r>
              <a:rPr lang="en-US" sz="2800" dirty="0"/>
              <a:t>of standards.</a:t>
            </a:r>
          </a:p>
          <a:p>
            <a:pPr marL="914400" lvl="1" indent="-457200" algn="l">
              <a:buFont typeface="Arial" panose="020B0604020202020204" pitchFamily="34" charset="0"/>
              <a:buChar char="•"/>
            </a:pPr>
            <a:r>
              <a:rPr lang="en-US" sz="2800" b="1" dirty="0"/>
              <a:t>Advances</a:t>
            </a:r>
            <a:r>
              <a:rPr lang="en-US" sz="2800" dirty="0"/>
              <a:t> meaningful and effective </a:t>
            </a:r>
            <a:r>
              <a:rPr lang="en-US" sz="2800" b="1" dirty="0"/>
              <a:t>student learning and achievement</a:t>
            </a:r>
            <a:r>
              <a:rPr lang="en-US" sz="2800" dirty="0"/>
              <a:t>. </a:t>
            </a:r>
          </a:p>
          <a:p>
            <a:pPr algn="l"/>
            <a:r>
              <a:rPr lang="en-US" dirty="0"/>
              <a:t>In the </a:t>
            </a:r>
            <a:r>
              <a:rPr lang="en-US" b="1" dirty="0"/>
              <a:t>United States </a:t>
            </a:r>
            <a:r>
              <a:rPr lang="en-US" dirty="0"/>
              <a:t>we are fortunate that this is a </a:t>
            </a:r>
            <a:r>
              <a:rPr lang="en-US" b="1" dirty="0"/>
              <a:t>peer-review driven process</a:t>
            </a:r>
            <a:r>
              <a:rPr lang="en-US" dirty="0"/>
              <a:t>. In many other countries, colleges  and universities are recognized by a government education agency, such as the Ministry of Education.</a:t>
            </a:r>
          </a:p>
          <a:p>
            <a:pPr algn="l"/>
            <a:endParaRPr lang="en-US" dirty="0"/>
          </a:p>
        </p:txBody>
      </p:sp>
    </p:spTree>
    <p:extLst>
      <p:ext uri="{BB962C8B-B14F-4D97-AF65-F5344CB8AC3E}">
        <p14:creationId xmlns:p14="http://schemas.microsoft.com/office/powerpoint/2010/main" val="252987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DF3CC-6A77-6E23-DC70-CAADE1F0AF33}"/>
              </a:ext>
            </a:extLst>
          </p:cNvPr>
          <p:cNvSpPr>
            <a:spLocks noGrp="1"/>
          </p:cNvSpPr>
          <p:nvPr>
            <p:ph type="title"/>
          </p:nvPr>
        </p:nvSpPr>
        <p:spPr/>
        <p:txBody>
          <a:bodyPr/>
          <a:lstStyle/>
          <a:p>
            <a:r>
              <a:rPr lang="en-US" dirty="0"/>
              <a:t>III. Development of the Strategic Plan</a:t>
            </a:r>
          </a:p>
        </p:txBody>
      </p:sp>
      <p:sp>
        <p:nvSpPr>
          <p:cNvPr id="3" name="Content Placeholder 2">
            <a:extLst>
              <a:ext uri="{FF2B5EF4-FFF2-40B4-BE49-F238E27FC236}">
                <a16:creationId xmlns:a16="http://schemas.microsoft.com/office/drawing/2014/main" id="{54A2A7C4-6F2E-1AD6-B182-E0F2246FE48B}"/>
              </a:ext>
            </a:extLst>
          </p:cNvPr>
          <p:cNvSpPr>
            <a:spLocks noGrp="1"/>
          </p:cNvSpPr>
          <p:nvPr>
            <p:ph idx="1"/>
          </p:nvPr>
        </p:nvSpPr>
        <p:spPr/>
        <p:txBody>
          <a:bodyPr>
            <a:normAutofit fontScale="77500" lnSpcReduction="20000"/>
          </a:bodyPr>
          <a:lstStyle/>
          <a:p>
            <a:pPr marL="0" indent="0">
              <a:buNone/>
            </a:pPr>
            <a:r>
              <a:rPr lang="en-US" sz="2800" b="1" dirty="0"/>
              <a:t>This section details the steps taken to develop the current Strategic Plan. The section provides an account of the work done by IEC, Expanded PAC, and PAC, dating back to Fall 2020, to get this Strategic Plan done. The following topics are addressed in this section:</a:t>
            </a:r>
          </a:p>
          <a:p>
            <a:pPr marL="285750" indent="-285750">
              <a:buFont typeface="Arial" panose="020B0604020202020204" pitchFamily="34" charset="0"/>
              <a:buChar char="•"/>
            </a:pPr>
            <a:r>
              <a:rPr lang="en-US" sz="2800" dirty="0"/>
              <a:t>Development of the Strategic Planning Priorities</a:t>
            </a:r>
          </a:p>
          <a:p>
            <a:pPr marL="285750" indent="-285750">
              <a:buFont typeface="Arial" panose="020B0604020202020204" pitchFamily="34" charset="0"/>
              <a:buChar char="•"/>
            </a:pPr>
            <a:r>
              <a:rPr lang="en-US" sz="2800" dirty="0"/>
              <a:t>Campus-wide data collection: Listening sessions and campus survey</a:t>
            </a:r>
          </a:p>
          <a:p>
            <a:pPr marL="285750" indent="-285750">
              <a:buFont typeface="Arial" panose="020B0604020202020204" pitchFamily="34" charset="0"/>
              <a:buChar char="•"/>
            </a:pPr>
            <a:r>
              <a:rPr lang="en-US" sz="2800" dirty="0"/>
              <a:t>Development of Goals, Objectives, Strategies, and Actions</a:t>
            </a:r>
          </a:p>
          <a:p>
            <a:pPr marL="285750" indent="-285750">
              <a:buFont typeface="Arial" panose="020B0604020202020204" pitchFamily="34" charset="0"/>
              <a:buChar char="•"/>
            </a:pPr>
            <a:r>
              <a:rPr lang="en-US" sz="2800" dirty="0"/>
              <a:t>Timeline of Strategic Plan Development</a:t>
            </a:r>
          </a:p>
          <a:p>
            <a:endParaRPr lang="en-US" dirty="0"/>
          </a:p>
        </p:txBody>
      </p:sp>
    </p:spTree>
    <p:extLst>
      <p:ext uri="{BB962C8B-B14F-4D97-AF65-F5344CB8AC3E}">
        <p14:creationId xmlns:p14="http://schemas.microsoft.com/office/powerpoint/2010/main" val="1307227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78D3-0BF1-34F3-F7C4-45EB0F3FB768}"/>
              </a:ext>
            </a:extLst>
          </p:cNvPr>
          <p:cNvSpPr>
            <a:spLocks noGrp="1"/>
          </p:cNvSpPr>
          <p:nvPr>
            <p:ph type="title"/>
          </p:nvPr>
        </p:nvSpPr>
        <p:spPr/>
        <p:txBody>
          <a:bodyPr/>
          <a:lstStyle/>
          <a:p>
            <a:r>
              <a:rPr lang="en-US" dirty="0"/>
              <a:t>IV. Alignment of Educational and Facilities Master Plan and Strategic Plan</a:t>
            </a:r>
          </a:p>
        </p:txBody>
      </p:sp>
      <p:sp>
        <p:nvSpPr>
          <p:cNvPr id="3" name="Content Placeholder 2">
            <a:extLst>
              <a:ext uri="{FF2B5EF4-FFF2-40B4-BE49-F238E27FC236}">
                <a16:creationId xmlns:a16="http://schemas.microsoft.com/office/drawing/2014/main" id="{567E0BA7-48A0-21DC-A978-2E7C888FCCEC}"/>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sz="2800" dirty="0"/>
              <a:t>This section demonstrates the alignment between the Education and Facilities Master Plan (EFMP) and the Strategic Plan. </a:t>
            </a:r>
          </a:p>
          <a:p>
            <a:pPr marL="457200" indent="-457200">
              <a:buFont typeface="Arial" panose="020B0604020202020204" pitchFamily="34" charset="0"/>
              <a:buChar char="•"/>
            </a:pPr>
            <a:r>
              <a:rPr lang="en-US" sz="2800" dirty="0"/>
              <a:t>Given that the EFMP is the College’s long-term plan and serves as the foundation for other components of the College’s integrated planning process, it was important to highlight the alignment between the EFMP and the Strategic Plan. </a:t>
            </a:r>
          </a:p>
          <a:p>
            <a:pPr marL="457200" indent="-457200">
              <a:buFont typeface="Arial" panose="020B0604020202020204" pitchFamily="34" charset="0"/>
              <a:buChar char="•"/>
            </a:pPr>
            <a:r>
              <a:rPr lang="en-US" sz="2800" dirty="0"/>
              <a:t>This section includes a crosswalk between the EFMP Themes from PAC and Strategic Plan Priorities.  </a:t>
            </a:r>
          </a:p>
          <a:p>
            <a:endParaRPr lang="en-US" dirty="0"/>
          </a:p>
        </p:txBody>
      </p:sp>
    </p:spTree>
    <p:extLst>
      <p:ext uri="{BB962C8B-B14F-4D97-AF65-F5344CB8AC3E}">
        <p14:creationId xmlns:p14="http://schemas.microsoft.com/office/powerpoint/2010/main" val="2229797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F999-1ADB-28AE-A938-2EE9C7DDADD6}"/>
              </a:ext>
            </a:extLst>
          </p:cNvPr>
          <p:cNvSpPr>
            <a:spLocks noGrp="1"/>
          </p:cNvSpPr>
          <p:nvPr>
            <p:ph type="title"/>
          </p:nvPr>
        </p:nvSpPr>
        <p:spPr/>
        <p:txBody>
          <a:bodyPr/>
          <a:lstStyle/>
          <a:p>
            <a:r>
              <a:rPr lang="en-US" dirty="0"/>
              <a:t>V. College Priorities, Goals, Objectives, Strategies, and Actions</a:t>
            </a:r>
          </a:p>
        </p:txBody>
      </p:sp>
      <p:sp>
        <p:nvSpPr>
          <p:cNvPr id="3" name="Content Placeholder 2">
            <a:extLst>
              <a:ext uri="{FF2B5EF4-FFF2-40B4-BE49-F238E27FC236}">
                <a16:creationId xmlns:a16="http://schemas.microsoft.com/office/drawing/2014/main" id="{22245E2F-6247-E429-0AC3-299F38253730}"/>
              </a:ext>
            </a:extLst>
          </p:cNvPr>
          <p:cNvSpPr>
            <a:spLocks noGrp="1"/>
          </p:cNvSpPr>
          <p:nvPr>
            <p:ph idx="1"/>
          </p:nvPr>
        </p:nvSpPr>
        <p:spPr/>
        <p:txBody>
          <a:bodyPr>
            <a:normAutofit fontScale="92500" lnSpcReduction="20000"/>
          </a:bodyPr>
          <a:lstStyle/>
          <a:p>
            <a:pPr marL="0" indent="0">
              <a:buNone/>
            </a:pPr>
            <a:r>
              <a:rPr lang="en-US" sz="2800" b="1" dirty="0"/>
              <a:t>The main section of the Strategic Plan is devoted to the College goals, objectives, strategies, and actions. The goals, strategies, and actions were developed using campus-wide feedback collected during the listening sessions and campus survey. This section includes the following:</a:t>
            </a:r>
          </a:p>
          <a:p>
            <a:pPr marL="285750" indent="-285750">
              <a:buFont typeface="Arial" panose="020B0604020202020204" pitchFamily="34" charset="0"/>
              <a:buChar char="•"/>
            </a:pPr>
            <a:r>
              <a:rPr lang="en-US" sz="2800" dirty="0"/>
              <a:t>Goal, objectives, strategies, and actions for each College priority</a:t>
            </a:r>
          </a:p>
          <a:p>
            <a:pPr marL="285750" indent="-285750">
              <a:buFont typeface="Arial" panose="020B0604020202020204" pitchFamily="34" charset="0"/>
              <a:buChar char="•"/>
            </a:pPr>
            <a:r>
              <a:rPr lang="en-US" sz="2800" dirty="0"/>
              <a:t>Each College priority has a table of goals, objectives, strategies, and actions. </a:t>
            </a:r>
          </a:p>
          <a:p>
            <a:endParaRPr lang="en-US" dirty="0"/>
          </a:p>
        </p:txBody>
      </p:sp>
    </p:spTree>
    <p:extLst>
      <p:ext uri="{BB962C8B-B14F-4D97-AF65-F5344CB8AC3E}">
        <p14:creationId xmlns:p14="http://schemas.microsoft.com/office/powerpoint/2010/main" val="2814088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2E26-A90B-AAF9-5C73-C996A76DAC43}"/>
              </a:ext>
            </a:extLst>
          </p:cNvPr>
          <p:cNvSpPr>
            <a:spLocks noGrp="1"/>
          </p:cNvSpPr>
          <p:nvPr>
            <p:ph type="title"/>
          </p:nvPr>
        </p:nvSpPr>
        <p:spPr/>
        <p:txBody>
          <a:bodyPr/>
          <a:lstStyle/>
          <a:p>
            <a:r>
              <a:rPr lang="en-US" dirty="0"/>
              <a:t>IV. Implementation of Strategic Plan</a:t>
            </a:r>
          </a:p>
        </p:txBody>
      </p:sp>
      <p:sp>
        <p:nvSpPr>
          <p:cNvPr id="3" name="Content Placeholder 2">
            <a:extLst>
              <a:ext uri="{FF2B5EF4-FFF2-40B4-BE49-F238E27FC236}">
                <a16:creationId xmlns:a16="http://schemas.microsoft.com/office/drawing/2014/main" id="{60096CE5-E90D-E07D-5315-34D67B22EBDC}"/>
              </a:ext>
            </a:extLst>
          </p:cNvPr>
          <p:cNvSpPr>
            <a:spLocks noGrp="1"/>
          </p:cNvSpPr>
          <p:nvPr>
            <p:ph idx="1"/>
          </p:nvPr>
        </p:nvSpPr>
        <p:spPr/>
        <p:txBody>
          <a:bodyPr>
            <a:normAutofit fontScale="70000" lnSpcReduction="20000"/>
          </a:bodyPr>
          <a:lstStyle/>
          <a:p>
            <a:pPr marL="0" indent="0">
              <a:buNone/>
            </a:pPr>
            <a:r>
              <a:rPr lang="en-US" sz="2800" b="1" dirty="0"/>
              <a:t>This section contains a description of how the Strategic Plan will be implemented. The implementation process described in previous Strategic Plans has been carried forward to this plan. </a:t>
            </a:r>
          </a:p>
          <a:p>
            <a:r>
              <a:rPr lang="en-US" sz="2800" dirty="0"/>
              <a:t>The implementation plan includes:</a:t>
            </a:r>
          </a:p>
          <a:p>
            <a:pPr marL="285750" indent="-285750">
              <a:buFont typeface="Arial" panose="020B0604020202020204" pitchFamily="34" charset="0"/>
              <a:buChar char="•"/>
            </a:pPr>
            <a:r>
              <a:rPr lang="en-US" sz="2800" dirty="0"/>
              <a:t>The role of PAC in prioritizing and identifying goals annually</a:t>
            </a:r>
          </a:p>
          <a:p>
            <a:pPr marL="285750" indent="-285750">
              <a:buFont typeface="Arial" panose="020B0604020202020204" pitchFamily="34" charset="0"/>
              <a:buChar char="•"/>
            </a:pPr>
            <a:r>
              <a:rPr lang="en-US" sz="2800" dirty="0"/>
              <a:t>PAC assigning actions to departments and committees</a:t>
            </a:r>
          </a:p>
          <a:p>
            <a:pPr marL="285750" indent="-285750">
              <a:buFont typeface="Arial" panose="020B0604020202020204" pitchFamily="34" charset="0"/>
              <a:buChar char="•"/>
            </a:pPr>
            <a:r>
              <a:rPr lang="en-US" sz="2800" dirty="0"/>
              <a:t>Integration of Strategic Plan actions into PIE</a:t>
            </a:r>
          </a:p>
          <a:p>
            <a:pPr marL="285750" indent="-285750">
              <a:buFont typeface="Arial" panose="020B0604020202020204" pitchFamily="34" charset="0"/>
              <a:buChar char="•"/>
            </a:pPr>
            <a:r>
              <a:rPr lang="en-US" sz="2800" dirty="0"/>
              <a:t>IEC’s role in evaluating progress on actions, the efficacy of planning practices, and recommendations to PAC. </a:t>
            </a:r>
          </a:p>
          <a:p>
            <a:pPr marL="0" indent="0">
              <a:buNone/>
            </a:pPr>
            <a:endParaRPr lang="en-US" dirty="0"/>
          </a:p>
        </p:txBody>
      </p:sp>
    </p:spTree>
    <p:extLst>
      <p:ext uri="{BB962C8B-B14F-4D97-AF65-F5344CB8AC3E}">
        <p14:creationId xmlns:p14="http://schemas.microsoft.com/office/powerpoint/2010/main" val="3826554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EDB7-AF4C-8080-A877-44DF36B208A4}"/>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254EA269-C747-BA1A-56AA-B7DAF20F9604}"/>
              </a:ext>
            </a:extLst>
          </p:cNvPr>
          <p:cNvSpPr>
            <a:spLocks noGrp="1"/>
          </p:cNvSpPr>
          <p:nvPr>
            <p:ph idx="1"/>
          </p:nvPr>
        </p:nvSpPr>
        <p:spPr/>
        <p:txBody>
          <a:bodyPr/>
          <a:lstStyle/>
          <a:p>
            <a:pPr marL="285750" indent="-285750">
              <a:buFont typeface="Arial" panose="020B0604020202020204" pitchFamily="34" charset="0"/>
              <a:buChar char="•"/>
            </a:pPr>
            <a:r>
              <a:rPr lang="en-US" sz="2400" b="1" dirty="0"/>
              <a:t>PAC Review and Feedback</a:t>
            </a:r>
          </a:p>
          <a:p>
            <a:pPr marL="285750" indent="-285750">
              <a:buFont typeface="Arial" panose="020B0604020202020204" pitchFamily="34" charset="0"/>
              <a:buChar char="•"/>
            </a:pPr>
            <a:r>
              <a:rPr lang="en-US" sz="2400" b="1" dirty="0"/>
              <a:t>Cabinet Review and Feedback</a:t>
            </a:r>
          </a:p>
          <a:p>
            <a:pPr marL="285750" indent="-285750">
              <a:buFont typeface="Arial" panose="020B0604020202020204" pitchFamily="34" charset="0"/>
              <a:buChar char="•"/>
            </a:pPr>
            <a:r>
              <a:rPr lang="en-US" sz="2400" b="1" dirty="0"/>
              <a:t>Implementation Plan:</a:t>
            </a:r>
          </a:p>
          <a:p>
            <a:pPr marL="285750" lvl="4" indent="-285750">
              <a:buFont typeface="Arial" panose="020B0604020202020204" pitchFamily="34" charset="0"/>
              <a:buChar char="•"/>
            </a:pPr>
            <a:r>
              <a:rPr lang="en-US" sz="2400" b="1" dirty="0"/>
              <a:t>Alignment of Goals, Strategies, Objections, and Action Items </a:t>
            </a:r>
          </a:p>
          <a:p>
            <a:pPr marL="285750" lvl="4" indent="-285750">
              <a:buFont typeface="Arial" panose="020B0604020202020204" pitchFamily="34" charset="0"/>
              <a:buChar char="•"/>
            </a:pPr>
            <a:r>
              <a:rPr lang="en-US" sz="2400" b="1" dirty="0"/>
              <a:t>Timeline</a:t>
            </a:r>
            <a:endParaRPr lang="en-US" dirty="0"/>
          </a:p>
        </p:txBody>
      </p:sp>
    </p:spTree>
    <p:extLst>
      <p:ext uri="{BB962C8B-B14F-4D97-AF65-F5344CB8AC3E}">
        <p14:creationId xmlns:p14="http://schemas.microsoft.com/office/powerpoint/2010/main" val="212165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Freeform: Shape 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5" name="Freeform: Shape 9">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6" name="Freeform: Shape 1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7" name="Rectangle 13">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8" name="Picture 3" descr="Yellow question mark">
            <a:extLst>
              <a:ext uri="{FF2B5EF4-FFF2-40B4-BE49-F238E27FC236}">
                <a16:creationId xmlns:a16="http://schemas.microsoft.com/office/drawing/2014/main" id="{4D0AD17E-F5E8-8B54-8916-53269FD99BBE}"/>
              </a:ext>
            </a:extLst>
          </p:cNvPr>
          <p:cNvPicPr>
            <a:picLocks noChangeAspect="1"/>
          </p:cNvPicPr>
          <p:nvPr/>
        </p:nvPicPr>
        <p:blipFill rotWithShape="1">
          <a:blip r:embed="rId3"/>
          <a:srcRect b="6367"/>
          <a:stretch/>
        </p:blipFill>
        <p:spPr>
          <a:xfrm>
            <a:off x="20" y="10"/>
            <a:ext cx="12207220" cy="6857990"/>
          </a:xfrm>
          <a:prstGeom prst="rect">
            <a:avLst/>
          </a:prstGeom>
        </p:spPr>
      </p:pic>
      <p:sp>
        <p:nvSpPr>
          <p:cNvPr id="29" name="Rectangle 15">
            <a:extLst>
              <a:ext uri="{FF2B5EF4-FFF2-40B4-BE49-F238E27FC236}">
                <a16:creationId xmlns:a16="http://schemas.microsoft.com/office/drawing/2014/main" id="{0ED8FC7E-742C-4B53-B6FF-F19F8EDA2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1928"/>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CFB12-3EDA-4401-BB00-3AEB81308F6C}"/>
              </a:ext>
            </a:extLst>
          </p:cNvPr>
          <p:cNvSpPr>
            <a:spLocks noGrp="1"/>
          </p:cNvSpPr>
          <p:nvPr>
            <p:ph type="title"/>
          </p:nvPr>
        </p:nvSpPr>
        <p:spPr>
          <a:xfrm>
            <a:off x="2091427" y="1454111"/>
            <a:ext cx="8009146" cy="2212848"/>
          </a:xfrm>
        </p:spPr>
        <p:txBody>
          <a:bodyPr vert="horz" lIns="91440" tIns="45720" rIns="91440" bIns="45720" rtlCol="0" anchor="b">
            <a:normAutofit/>
          </a:bodyPr>
          <a:lstStyle/>
          <a:p>
            <a:pPr algn="ctr"/>
            <a:r>
              <a:rPr lang="en-US" sz="4600" kern="1200">
                <a:solidFill>
                  <a:schemeClr val="tx1"/>
                </a:solidFill>
                <a:latin typeface="+mj-lt"/>
                <a:ea typeface="+mj-ea"/>
                <a:cs typeface="+mj-cs"/>
              </a:rPr>
              <a:t>Questions?</a:t>
            </a:r>
          </a:p>
        </p:txBody>
      </p:sp>
    </p:spTree>
    <p:extLst>
      <p:ext uri="{BB962C8B-B14F-4D97-AF65-F5344CB8AC3E}">
        <p14:creationId xmlns:p14="http://schemas.microsoft.com/office/powerpoint/2010/main" val="19207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D300-DD6A-F673-40D5-F60B2276CFE9}"/>
              </a:ext>
            </a:extLst>
          </p:cNvPr>
          <p:cNvSpPr>
            <a:spLocks noGrp="1"/>
          </p:cNvSpPr>
          <p:nvPr>
            <p:ph type="title"/>
          </p:nvPr>
        </p:nvSpPr>
        <p:spPr/>
        <p:txBody>
          <a:bodyPr/>
          <a:lstStyle/>
          <a:p>
            <a:r>
              <a:rPr lang="en-US" b="1" dirty="0">
                <a:latin typeface="+mn-lt"/>
              </a:rPr>
              <a:t>Benefits of Accreditation</a:t>
            </a:r>
            <a:br>
              <a:rPr lang="en-US" b="1" dirty="0">
                <a:latin typeface="+mn-lt"/>
              </a:rPr>
            </a:br>
            <a:endParaRPr lang="en-US" dirty="0"/>
          </a:p>
        </p:txBody>
      </p:sp>
      <p:sp>
        <p:nvSpPr>
          <p:cNvPr id="3" name="Content Placeholder 2">
            <a:extLst>
              <a:ext uri="{FF2B5EF4-FFF2-40B4-BE49-F238E27FC236}">
                <a16:creationId xmlns:a16="http://schemas.microsoft.com/office/drawing/2014/main" id="{CBE9604E-4936-ABFB-411E-8B86F16C000B}"/>
              </a:ext>
            </a:extLst>
          </p:cNvPr>
          <p:cNvSpPr>
            <a:spLocks noGrp="1"/>
          </p:cNvSpPr>
          <p:nvPr>
            <p:ph idx="1"/>
          </p:nvPr>
        </p:nvSpPr>
        <p:spPr/>
        <p:txBody>
          <a:bodyPr>
            <a:normAutofit fontScale="92500" lnSpcReduction="10000"/>
          </a:bodyPr>
          <a:lstStyle/>
          <a:p>
            <a:r>
              <a:rPr lang="en-US" dirty="0"/>
              <a:t>Gives </a:t>
            </a:r>
            <a:r>
              <a:rPr lang="en-US" b="1" dirty="0"/>
              <a:t>credibility</a:t>
            </a:r>
            <a:r>
              <a:rPr lang="en-US" dirty="0"/>
              <a:t> </a:t>
            </a:r>
            <a:r>
              <a:rPr lang="en-US" b="1" dirty="0"/>
              <a:t>to degrees and credentials </a:t>
            </a:r>
            <a:r>
              <a:rPr lang="en-US" dirty="0"/>
              <a:t>awarded to students </a:t>
            </a:r>
          </a:p>
          <a:p>
            <a:r>
              <a:rPr lang="en-US" dirty="0"/>
              <a:t>Stimulates </a:t>
            </a:r>
            <a:r>
              <a:rPr lang="en-US" b="1" dirty="0"/>
              <a:t>institutional innovation and improvement</a:t>
            </a:r>
            <a:endParaRPr lang="en-US" dirty="0"/>
          </a:p>
          <a:p>
            <a:r>
              <a:rPr lang="en-US" dirty="0"/>
              <a:t>Enables access to </a:t>
            </a:r>
            <a:r>
              <a:rPr lang="en-US" b="1" dirty="0"/>
              <a:t>Title IV (Federal Student Aid)</a:t>
            </a:r>
          </a:p>
          <a:p>
            <a:r>
              <a:rPr lang="en-US" dirty="0"/>
              <a:t>Provides </a:t>
            </a:r>
            <a:r>
              <a:rPr lang="en-US" b="1" dirty="0"/>
              <a:t>quality assurance </a:t>
            </a:r>
            <a:r>
              <a:rPr lang="en-US" dirty="0"/>
              <a:t>to students, the public, and other institutions that your Colleges are achieving their missions </a:t>
            </a:r>
          </a:p>
          <a:p>
            <a:r>
              <a:rPr lang="en-US" dirty="0"/>
              <a:t>Other colleges accept our courses for </a:t>
            </a:r>
            <a:r>
              <a:rPr lang="en-US" b="1" dirty="0"/>
              <a:t>transfer of credit </a:t>
            </a:r>
            <a:r>
              <a:rPr lang="en-US" dirty="0"/>
              <a:t>because accreditation.</a:t>
            </a:r>
          </a:p>
          <a:p>
            <a:endParaRPr lang="en-US" dirty="0"/>
          </a:p>
        </p:txBody>
      </p:sp>
    </p:spTree>
    <p:extLst>
      <p:ext uri="{BB962C8B-B14F-4D97-AF65-F5344CB8AC3E}">
        <p14:creationId xmlns:p14="http://schemas.microsoft.com/office/powerpoint/2010/main" val="12089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C4C0-8DB7-E779-BF3F-7B52FCD0CB2B}"/>
              </a:ext>
            </a:extLst>
          </p:cNvPr>
          <p:cNvSpPr>
            <a:spLocks noGrp="1"/>
          </p:cNvSpPr>
          <p:nvPr>
            <p:ph type="title"/>
          </p:nvPr>
        </p:nvSpPr>
        <p:spPr/>
        <p:txBody>
          <a:bodyPr>
            <a:normAutofit fontScale="90000"/>
          </a:bodyPr>
          <a:lstStyle/>
          <a:p>
            <a:r>
              <a:rPr lang="en-US" b="1" dirty="0">
                <a:latin typeface="+mn-lt"/>
              </a:rPr>
              <a:t>Elements of the Comprehensive Review</a:t>
            </a:r>
            <a:br>
              <a:rPr lang="en-US" b="1" dirty="0">
                <a:latin typeface="+mn-lt"/>
              </a:rPr>
            </a:br>
            <a:endParaRPr lang="en-US" dirty="0"/>
          </a:p>
        </p:txBody>
      </p:sp>
      <p:sp>
        <p:nvSpPr>
          <p:cNvPr id="5" name="Chevron 4">
            <a:extLst>
              <a:ext uri="{FF2B5EF4-FFF2-40B4-BE49-F238E27FC236}">
                <a16:creationId xmlns:a16="http://schemas.microsoft.com/office/drawing/2014/main" id="{FD6C8732-9ED8-F2A0-E0D9-5583EC580947}"/>
              </a:ext>
              <a:ext uri="{C183D7F6-B498-43B3-948B-1728B52AA6E4}">
                <adec:decorative xmlns:adec="http://schemas.microsoft.com/office/drawing/2017/decorative" val="1"/>
              </a:ext>
            </a:extLst>
          </p:cNvPr>
          <p:cNvSpPr/>
          <p:nvPr/>
        </p:nvSpPr>
        <p:spPr>
          <a:xfrm>
            <a:off x="7974748" y="2126268"/>
            <a:ext cx="2946777" cy="1558877"/>
          </a:xfrm>
          <a:prstGeom prst="chevron">
            <a:avLst>
              <a:gd name="adj" fmla="val 40000"/>
            </a:avLst>
          </a:pr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US" dirty="0"/>
          </a:p>
        </p:txBody>
      </p:sp>
      <p:sp>
        <p:nvSpPr>
          <p:cNvPr id="6" name="Chevron 5">
            <a:extLst>
              <a:ext uri="{FF2B5EF4-FFF2-40B4-BE49-F238E27FC236}">
                <a16:creationId xmlns:a16="http://schemas.microsoft.com/office/drawing/2014/main" id="{9249A19A-0D23-A496-1746-E97C04C42C64}"/>
              </a:ext>
              <a:ext uri="{C183D7F6-B498-43B3-948B-1728B52AA6E4}">
                <adec:decorative xmlns:adec="http://schemas.microsoft.com/office/drawing/2017/decorative" val="1"/>
              </a:ext>
            </a:extLst>
          </p:cNvPr>
          <p:cNvSpPr/>
          <p:nvPr/>
        </p:nvSpPr>
        <p:spPr>
          <a:xfrm>
            <a:off x="1258718" y="2126268"/>
            <a:ext cx="2946777" cy="1558877"/>
          </a:xfrm>
          <a:prstGeom prst="chevron">
            <a:avLst>
              <a:gd name="adj" fmla="val 40000"/>
            </a:avLst>
          </a:pr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7" name="Freeform 6">
            <a:extLst>
              <a:ext uri="{FF2B5EF4-FFF2-40B4-BE49-F238E27FC236}">
                <a16:creationId xmlns:a16="http://schemas.microsoft.com/office/drawing/2014/main" id="{68E67B6F-C28B-5587-58FE-C67EC5DDE712}"/>
              </a:ext>
            </a:extLst>
          </p:cNvPr>
          <p:cNvSpPr/>
          <p:nvPr/>
        </p:nvSpPr>
        <p:spPr>
          <a:xfrm>
            <a:off x="1719207" y="2427762"/>
            <a:ext cx="2508742" cy="1558877"/>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Self-Reflection</a:t>
            </a:r>
            <a:br>
              <a:rPr lang="en-US" sz="2667" b="1" dirty="0"/>
            </a:br>
            <a:r>
              <a:rPr lang="en-US" sz="2000" dirty="0"/>
              <a:t>(ISER)</a:t>
            </a:r>
          </a:p>
        </p:txBody>
      </p:sp>
      <p:sp>
        <p:nvSpPr>
          <p:cNvPr id="8" name="Chevron 7">
            <a:extLst>
              <a:ext uri="{FF2B5EF4-FFF2-40B4-BE49-F238E27FC236}">
                <a16:creationId xmlns:a16="http://schemas.microsoft.com/office/drawing/2014/main" id="{9723307A-F4A0-12E0-8828-DBDA12BD4A0A}"/>
              </a:ext>
              <a:ext uri="{C183D7F6-B498-43B3-948B-1728B52AA6E4}">
                <adec:decorative xmlns:adec="http://schemas.microsoft.com/office/drawing/2017/decorative" val="1"/>
              </a:ext>
            </a:extLst>
          </p:cNvPr>
          <p:cNvSpPr/>
          <p:nvPr/>
        </p:nvSpPr>
        <p:spPr>
          <a:xfrm>
            <a:off x="4616732" y="2126268"/>
            <a:ext cx="2946777" cy="1558877"/>
          </a:xfrm>
          <a:prstGeom prst="chevron">
            <a:avLst>
              <a:gd name="adj" fmla="val 40000"/>
            </a:avLst>
          </a:pr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9" name="Freeform 8">
            <a:extLst>
              <a:ext uri="{FF2B5EF4-FFF2-40B4-BE49-F238E27FC236}">
                <a16:creationId xmlns:a16="http://schemas.microsoft.com/office/drawing/2014/main" id="{3B3140CF-A2E5-487F-4816-ACB5DDF73020}"/>
              </a:ext>
            </a:extLst>
          </p:cNvPr>
          <p:cNvSpPr/>
          <p:nvPr/>
        </p:nvSpPr>
        <p:spPr>
          <a:xfrm>
            <a:off x="5071873" y="2429349"/>
            <a:ext cx="2508742" cy="1558877"/>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0" tIns="224657" rIns="0" bIns="224657" numCol="1" spcCol="1270" anchor="ctr" anchorCtr="0">
            <a:noAutofit/>
          </a:bodyPr>
          <a:lstStyle/>
          <a:p>
            <a:pPr algn="ctr" defTabSz="1185304">
              <a:lnSpc>
                <a:spcPct val="90000"/>
              </a:lnSpc>
              <a:spcBef>
                <a:spcPct val="0"/>
              </a:spcBef>
              <a:spcAft>
                <a:spcPct val="35000"/>
              </a:spcAft>
            </a:pPr>
            <a:r>
              <a:rPr lang="en-US" sz="2667" b="1" dirty="0"/>
              <a:t>Peer Review</a:t>
            </a:r>
            <a:br>
              <a:rPr lang="en-US" sz="2667" b="1" dirty="0"/>
            </a:br>
            <a:r>
              <a:rPr lang="en-US" sz="2000" dirty="0"/>
              <a:t>(Team ISER Review &amp; Focused Site Visit)</a:t>
            </a:r>
          </a:p>
        </p:txBody>
      </p:sp>
      <p:sp>
        <p:nvSpPr>
          <p:cNvPr id="10" name="Freeform 9">
            <a:extLst>
              <a:ext uri="{FF2B5EF4-FFF2-40B4-BE49-F238E27FC236}">
                <a16:creationId xmlns:a16="http://schemas.microsoft.com/office/drawing/2014/main" id="{05350207-5AD9-0FAC-9D2B-AF9CA4EE29ED}"/>
              </a:ext>
            </a:extLst>
          </p:cNvPr>
          <p:cNvSpPr/>
          <p:nvPr/>
        </p:nvSpPr>
        <p:spPr>
          <a:xfrm>
            <a:off x="8321040" y="2424449"/>
            <a:ext cx="2612241" cy="1558877"/>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Affirmation</a:t>
            </a:r>
            <a:br>
              <a:rPr lang="en-US" sz="2000" dirty="0"/>
            </a:br>
            <a:r>
              <a:rPr lang="en-US" sz="2000" dirty="0"/>
              <a:t>(ACCJC Action)</a:t>
            </a:r>
          </a:p>
        </p:txBody>
      </p:sp>
      <p:sp>
        <p:nvSpPr>
          <p:cNvPr id="11" name="Chevron 10">
            <a:extLst>
              <a:ext uri="{FF2B5EF4-FFF2-40B4-BE49-F238E27FC236}">
                <a16:creationId xmlns:a16="http://schemas.microsoft.com/office/drawing/2014/main" id="{C0D16264-7277-9446-0FE6-A0DAA5B08855}"/>
              </a:ext>
              <a:ext uri="{C183D7F6-B498-43B3-948B-1728B52AA6E4}">
                <adec:decorative xmlns:adec="http://schemas.microsoft.com/office/drawing/2017/decorative" val="1"/>
              </a:ext>
            </a:extLst>
          </p:cNvPr>
          <p:cNvSpPr/>
          <p:nvPr/>
        </p:nvSpPr>
        <p:spPr>
          <a:xfrm>
            <a:off x="1292061" y="4392430"/>
            <a:ext cx="9597727" cy="1558491"/>
          </a:xfrm>
          <a:prstGeom prst="chevron">
            <a:avLst>
              <a:gd name="adj" fmla="val 4125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ounded Rectangle 11">
            <a:extLst>
              <a:ext uri="{FF2B5EF4-FFF2-40B4-BE49-F238E27FC236}">
                <a16:creationId xmlns:a16="http://schemas.microsoft.com/office/drawing/2014/main" id="{F0F65128-61D9-02C1-079D-ABC1313CF360}"/>
              </a:ext>
            </a:extLst>
          </p:cNvPr>
          <p:cNvSpPr/>
          <p:nvPr/>
        </p:nvSpPr>
        <p:spPr>
          <a:xfrm>
            <a:off x="2129057" y="4574267"/>
            <a:ext cx="7922125" cy="1194816"/>
          </a:xfrm>
          <a:prstGeom prst="round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solidFill>
                  <a:schemeClr val="dk1">
                    <a:hueOff val="0"/>
                    <a:satOff val="0"/>
                    <a:lumOff val="0"/>
                    <a:alphaOff val="0"/>
                  </a:schemeClr>
                </a:solidFill>
              </a:rPr>
              <a:t>Ongoing Commitment to Improvement &amp; Educational Excellence</a:t>
            </a:r>
          </a:p>
        </p:txBody>
      </p:sp>
    </p:spTree>
    <p:extLst>
      <p:ext uri="{BB962C8B-B14F-4D97-AF65-F5344CB8AC3E}">
        <p14:creationId xmlns:p14="http://schemas.microsoft.com/office/powerpoint/2010/main" val="198275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07CE-664D-B42A-2269-6D0EB5128887}"/>
              </a:ext>
            </a:extLst>
          </p:cNvPr>
          <p:cNvSpPr>
            <a:spLocks noGrp="1"/>
          </p:cNvSpPr>
          <p:nvPr>
            <p:ph type="title"/>
          </p:nvPr>
        </p:nvSpPr>
        <p:spPr>
          <a:xfrm>
            <a:off x="762000" y="762000"/>
            <a:ext cx="10668000" cy="5217560"/>
          </a:xfrm>
        </p:spPr>
        <p:txBody>
          <a:bodyPr>
            <a:normAutofit/>
          </a:bodyPr>
          <a:lstStyle/>
          <a:p>
            <a:pPr algn="ctr"/>
            <a:r>
              <a:rPr lang="en-US" sz="4800" b="1" dirty="0"/>
              <a:t>Roles and Responsibilities of Trustees and Advice for </a:t>
            </a:r>
            <a:br>
              <a:rPr lang="en-US" sz="4800" b="1" dirty="0"/>
            </a:br>
            <a:r>
              <a:rPr lang="en-US" sz="4800" b="1" dirty="0"/>
              <a:t>Board Excellence </a:t>
            </a:r>
            <a:endParaRPr lang="en-US" sz="4800" dirty="0"/>
          </a:p>
        </p:txBody>
      </p:sp>
    </p:spTree>
    <p:extLst>
      <p:ext uri="{BB962C8B-B14F-4D97-AF65-F5344CB8AC3E}">
        <p14:creationId xmlns:p14="http://schemas.microsoft.com/office/powerpoint/2010/main" val="229233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9AAE-3921-07DA-C91A-31DB35EC7C47}"/>
              </a:ext>
            </a:extLst>
          </p:cNvPr>
          <p:cNvSpPr>
            <a:spLocks noGrp="1"/>
          </p:cNvSpPr>
          <p:nvPr>
            <p:ph type="title"/>
          </p:nvPr>
        </p:nvSpPr>
        <p:spPr>
          <a:xfrm>
            <a:off x="762000" y="381857"/>
            <a:ext cx="10668000" cy="1721263"/>
          </a:xfrm>
        </p:spPr>
        <p:txBody>
          <a:bodyPr>
            <a:normAutofit/>
          </a:bodyPr>
          <a:lstStyle/>
          <a:p>
            <a:r>
              <a:rPr lang="en-US" b="1" dirty="0">
                <a:ea typeface="+mj-lt"/>
                <a:cs typeface="+mj-lt"/>
              </a:rPr>
              <a:t>ACCJC Eligibility Requirement #7</a:t>
            </a:r>
            <a:endParaRPr lang="en-US" dirty="0"/>
          </a:p>
        </p:txBody>
      </p:sp>
      <p:sp>
        <p:nvSpPr>
          <p:cNvPr id="3" name="Content Placeholder 2">
            <a:extLst>
              <a:ext uri="{FF2B5EF4-FFF2-40B4-BE49-F238E27FC236}">
                <a16:creationId xmlns:a16="http://schemas.microsoft.com/office/drawing/2014/main" id="{9C437DD8-24B8-0FB9-3B4A-DF539B0CEF2D}"/>
              </a:ext>
            </a:extLst>
          </p:cNvPr>
          <p:cNvSpPr>
            <a:spLocks noGrp="1"/>
          </p:cNvSpPr>
          <p:nvPr>
            <p:ph idx="1"/>
          </p:nvPr>
        </p:nvSpPr>
        <p:spPr>
          <a:xfrm>
            <a:off x="762000" y="2306320"/>
            <a:ext cx="10668000" cy="4046535"/>
          </a:xfrm>
        </p:spPr>
        <p:txBody>
          <a:bodyPr>
            <a:normAutofit fontScale="92500"/>
          </a:bodyPr>
          <a:lstStyle/>
          <a:p>
            <a:pPr marL="0" indent="0">
              <a:spcBef>
                <a:spcPts val="600"/>
              </a:spcBef>
              <a:spcAft>
                <a:spcPts val="600"/>
              </a:spcAft>
              <a:buNone/>
            </a:pPr>
            <a:r>
              <a:rPr lang="en-US" sz="1800" b="1" dirty="0">
                <a:effectLst/>
                <a:ea typeface="Calibri" panose="020F0502020204030204" pitchFamily="34" charset="0"/>
                <a:cs typeface="Times New Roman" panose="02020603050405020304" pitchFamily="18" charset="0"/>
              </a:rPr>
              <a:t>Eligibility Requirement 7: Governing Board</a:t>
            </a:r>
          </a:p>
          <a:p>
            <a:pPr marL="0" indent="0">
              <a:spcBef>
                <a:spcPts val="600"/>
              </a:spcBef>
              <a:spcAft>
                <a:spcPts val="600"/>
              </a:spcAft>
              <a:buNone/>
            </a:pPr>
            <a:r>
              <a:rPr lang="en-US" sz="1800" dirty="0">
                <a:effectLst/>
                <a:ea typeface="Calibri" panose="020F0502020204030204" pitchFamily="34" charset="0"/>
                <a:cs typeface="Times New Roman" panose="02020603050405020304" pitchFamily="18" charset="0"/>
              </a:rPr>
              <a:t>The institution has a functioning governing board responsible for the academic quality, institutional integrity, and financial stability of the institution and for ensuring that the institution's mission is achieved.  This board is ultimately responsible for ensuring that the financial resources of the institution are used to provide a sound educational program.  Its membership is sufficient in size and composition to fulfill all board responsibilities.  The governing board is an independent policy-making body capable of reflecting constituent and public interest in board activities and decisions.  A majority of the board members have no employment, family, ownership, or other personal financial interest in the institution. The board adheres to a conflict of interest policy that assures that those interests are disclosed and that they do not interfere with the impartiality of governing body members or outweigh the greater duty to secure and ensure the academic and fiscal integrity of the institution. (Standard IV.C.1, IV.C.4, and IV.C.11) </a:t>
            </a:r>
          </a:p>
          <a:p>
            <a:endParaRPr lang="en-US" sz="1200" dirty="0">
              <a:latin typeface="Avenir Next LT Pro Light" panose="020B0304020202020204" pitchFamily="34" charset="77"/>
            </a:endParaRPr>
          </a:p>
        </p:txBody>
      </p:sp>
    </p:spTree>
    <p:extLst>
      <p:ext uri="{BB962C8B-B14F-4D97-AF65-F5344CB8AC3E}">
        <p14:creationId xmlns:p14="http://schemas.microsoft.com/office/powerpoint/2010/main" val="114768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9AAE-3921-07DA-C91A-31DB35EC7C47}"/>
              </a:ext>
            </a:extLst>
          </p:cNvPr>
          <p:cNvSpPr>
            <a:spLocks noGrp="1"/>
          </p:cNvSpPr>
          <p:nvPr>
            <p:ph type="title"/>
          </p:nvPr>
        </p:nvSpPr>
        <p:spPr>
          <a:xfrm>
            <a:off x="762000" y="381857"/>
            <a:ext cx="10668000" cy="1721263"/>
          </a:xfrm>
        </p:spPr>
        <p:txBody>
          <a:bodyPr>
            <a:normAutofit fontScale="90000"/>
          </a:bodyPr>
          <a:lstStyle/>
          <a:p>
            <a:r>
              <a:rPr lang="en-US" b="1" dirty="0">
                <a:ea typeface="+mj-lt"/>
                <a:cs typeface="+mj-lt"/>
              </a:rPr>
              <a:t>ACCJC Actions on IV.C. Governing Board  - January 2021 – June 2022</a:t>
            </a:r>
            <a:br>
              <a:rPr lang="en-US" b="1" dirty="0">
                <a:ea typeface="+mj-lt"/>
                <a:cs typeface="+mj-lt"/>
              </a:rPr>
            </a:br>
            <a:endParaRPr lang="en-US" dirty="0"/>
          </a:p>
        </p:txBody>
      </p:sp>
      <p:sp>
        <p:nvSpPr>
          <p:cNvPr id="3" name="Content Placeholder 2">
            <a:extLst>
              <a:ext uri="{FF2B5EF4-FFF2-40B4-BE49-F238E27FC236}">
                <a16:creationId xmlns:a16="http://schemas.microsoft.com/office/drawing/2014/main" id="{9C437DD8-24B8-0FB9-3B4A-DF539B0CEF2D}"/>
              </a:ext>
            </a:extLst>
          </p:cNvPr>
          <p:cNvSpPr>
            <a:spLocks noGrp="1"/>
          </p:cNvSpPr>
          <p:nvPr>
            <p:ph idx="1"/>
          </p:nvPr>
        </p:nvSpPr>
        <p:spPr>
          <a:xfrm>
            <a:off x="762000" y="1837820"/>
            <a:ext cx="10668000" cy="4626795"/>
          </a:xfrm>
        </p:spPr>
        <p:txBody>
          <a:bodyPr>
            <a:normAutofit fontScale="85000" lnSpcReduction="20000"/>
          </a:bodyPr>
          <a:lstStyle/>
          <a:p>
            <a:pPr>
              <a:spcBef>
                <a:spcPts val="600"/>
              </a:spcBef>
              <a:spcAft>
                <a:spcPts val="600"/>
              </a:spcAft>
            </a:pPr>
            <a:r>
              <a:rPr lang="en-US" sz="1800" b="1" dirty="0">
                <a:effectLst/>
                <a:ea typeface="Calibri" panose="020F0502020204030204" pitchFamily="34" charset="0"/>
                <a:cs typeface="Times New Roman" panose="02020603050405020304" pitchFamily="18" charset="0"/>
              </a:rPr>
              <a:t>IV.C.1 (ER7): </a:t>
            </a:r>
            <a:r>
              <a:rPr lang="en-US" sz="1800" dirty="0">
                <a:effectLst/>
                <a:ea typeface="Calibri" panose="020F0502020204030204" pitchFamily="34" charset="0"/>
                <a:cs typeface="Times New Roman" panose="02020603050405020304" pitchFamily="18" charset="0"/>
              </a:rPr>
              <a:t>In order to meet the Standard, the Commission requires that the Board of Trustees </a:t>
            </a:r>
            <a:r>
              <a:rPr lang="en-US" sz="1800" b="1" dirty="0">
                <a:effectLst/>
                <a:ea typeface="Calibri" panose="020F0502020204030204" pitchFamily="34" charset="0"/>
                <a:cs typeface="Times New Roman" panose="02020603050405020304" pitchFamily="18" charset="0"/>
              </a:rPr>
              <a:t>assures the academic quality, integrity, and effectiveness of the student learning programs and services and the financial stability</a:t>
            </a:r>
            <a:r>
              <a:rPr lang="en-US" sz="1800" dirty="0">
                <a:effectLst/>
                <a:ea typeface="Calibri" panose="020F0502020204030204" pitchFamily="34" charset="0"/>
                <a:cs typeface="Times New Roman" panose="02020603050405020304" pitchFamily="18" charset="0"/>
              </a:rPr>
              <a:t> of the institution. </a:t>
            </a:r>
          </a:p>
          <a:p>
            <a:pPr marR="0">
              <a:lnSpc>
                <a:spcPct val="107000"/>
              </a:lnSpc>
              <a:spcBef>
                <a:spcPts val="600"/>
              </a:spcBef>
              <a:spcAft>
                <a:spcPts val="600"/>
              </a:spcAft>
            </a:pPr>
            <a:r>
              <a:rPr lang="en-US" sz="1800" b="1" dirty="0">
                <a:effectLst/>
                <a:ea typeface="Calibri" panose="020F0502020204030204" pitchFamily="34" charset="0"/>
                <a:cs typeface="Times New Roman" panose="02020603050405020304" pitchFamily="18" charset="0"/>
              </a:rPr>
              <a:t>IV.C.2: </a:t>
            </a:r>
            <a:r>
              <a:rPr lang="en-US" sz="1800" dirty="0">
                <a:effectLst/>
                <a:ea typeface="Calibri" panose="020F0502020204030204" pitchFamily="34" charset="0"/>
                <a:cs typeface="Times New Roman" panose="02020603050405020304" pitchFamily="18" charset="0"/>
              </a:rPr>
              <a:t>In order to meet the Standard, the Commission requires that once the Board of Trustees reaches a decision, </a:t>
            </a:r>
            <a:r>
              <a:rPr lang="en-US" sz="1800" b="1" dirty="0">
                <a:effectLst/>
                <a:ea typeface="Calibri" panose="020F0502020204030204" pitchFamily="34" charset="0"/>
                <a:cs typeface="Times New Roman" panose="02020603050405020304" pitchFamily="18" charset="0"/>
              </a:rPr>
              <a:t>all board members act in support of board decisions</a:t>
            </a:r>
            <a:r>
              <a:rPr lang="en-US" sz="1800" dirty="0">
                <a:effectLst/>
                <a:ea typeface="Calibri" panose="020F0502020204030204" pitchFamily="34" charset="0"/>
                <a:cs typeface="Times New Roman" panose="02020603050405020304" pitchFamily="18" charset="0"/>
              </a:rPr>
              <a:t>. </a:t>
            </a:r>
          </a:p>
          <a:p>
            <a:pPr marR="0">
              <a:lnSpc>
                <a:spcPct val="107000"/>
              </a:lnSpc>
              <a:spcBef>
                <a:spcPts val="600"/>
              </a:spcBef>
              <a:spcAft>
                <a:spcPts val="600"/>
              </a:spcAft>
            </a:pPr>
            <a:r>
              <a:rPr lang="en-US" sz="1800" b="1" dirty="0">
                <a:effectLst/>
                <a:ea typeface="Calibri" panose="020F0502020204030204" pitchFamily="34" charset="0"/>
                <a:cs typeface="Times New Roman" panose="02020603050405020304" pitchFamily="18" charset="0"/>
              </a:rPr>
              <a:t>IV.C.3: </a:t>
            </a:r>
            <a:r>
              <a:rPr lang="en-US" sz="1800" dirty="0">
                <a:effectLst/>
                <a:ea typeface="Calibri" panose="020F0502020204030204" pitchFamily="34" charset="0"/>
                <a:cs typeface="Times New Roman" panose="02020603050405020304" pitchFamily="18" charset="0"/>
              </a:rPr>
              <a:t>In order to meet the Standard, the Commission requires the Board adhere to their clearly defined policy for </a:t>
            </a:r>
            <a:r>
              <a:rPr lang="en-US" sz="1800" b="1" dirty="0">
                <a:effectLst/>
                <a:ea typeface="Calibri" panose="020F0502020204030204" pitchFamily="34" charset="0"/>
                <a:cs typeface="Times New Roman" panose="02020603050405020304" pitchFamily="18" charset="0"/>
              </a:rPr>
              <a:t>evaluating the CEO </a:t>
            </a:r>
            <a:r>
              <a:rPr lang="en-US" sz="1800" dirty="0">
                <a:effectLst/>
                <a:ea typeface="Calibri" panose="020F0502020204030204" pitchFamily="34" charset="0"/>
                <a:cs typeface="Times New Roman" panose="02020603050405020304" pitchFamily="18" charset="0"/>
              </a:rPr>
              <a:t>of the District. </a:t>
            </a:r>
          </a:p>
          <a:p>
            <a:pPr marR="0">
              <a:lnSpc>
                <a:spcPct val="107000"/>
              </a:lnSpc>
              <a:spcBef>
                <a:spcPts val="600"/>
              </a:spcBef>
              <a:spcAft>
                <a:spcPts val="600"/>
              </a:spcAft>
            </a:pPr>
            <a:r>
              <a:rPr lang="en-US" sz="1800" b="1" dirty="0">
                <a:effectLst/>
                <a:ea typeface="Calibri" panose="020F0502020204030204" pitchFamily="34" charset="0"/>
                <a:cs typeface="Times New Roman" panose="02020603050405020304" pitchFamily="18" charset="0"/>
              </a:rPr>
              <a:t>IV.C.4 (ER7): </a:t>
            </a:r>
            <a:r>
              <a:rPr lang="en-US" sz="1800" dirty="0">
                <a:effectLst/>
                <a:ea typeface="Calibri" panose="020F0502020204030204" pitchFamily="34" charset="0"/>
                <a:cs typeface="Times New Roman" panose="02020603050405020304" pitchFamily="18" charset="0"/>
              </a:rPr>
              <a:t>In order to meet the Standard, the Commission requires the governing board functions as an independent, policy-making body that reflects the public interest in the institution’s educational quality.</a:t>
            </a:r>
          </a:p>
          <a:p>
            <a:pPr>
              <a:spcBef>
                <a:spcPts val="600"/>
              </a:spcBef>
              <a:spcAft>
                <a:spcPts val="600"/>
              </a:spcAft>
            </a:pPr>
            <a:r>
              <a:rPr lang="en-US" sz="1800" b="1" dirty="0">
                <a:effectLst/>
                <a:ea typeface="Calibri" panose="020F0502020204030204" pitchFamily="34" charset="0"/>
                <a:cs typeface="Times New Roman" panose="02020603050405020304" pitchFamily="18" charset="0"/>
              </a:rPr>
              <a:t>IV.C.7: </a:t>
            </a:r>
            <a:r>
              <a:rPr lang="en-US" sz="1800" dirty="0">
                <a:effectLst/>
                <a:ea typeface="Calibri" panose="020F0502020204030204" pitchFamily="34" charset="0"/>
                <a:cs typeface="Times New Roman" panose="02020603050405020304" pitchFamily="18" charset="0"/>
              </a:rPr>
              <a:t>In order to meet the Standard, the Commission requires that the Board </a:t>
            </a:r>
            <a:r>
              <a:rPr lang="en-US" sz="1800" b="1" dirty="0">
                <a:effectLst/>
                <a:ea typeface="Calibri" panose="020F0502020204030204" pitchFamily="34" charset="0"/>
                <a:cs typeface="Times New Roman" panose="02020603050405020304" pitchFamily="18" charset="0"/>
              </a:rPr>
              <a:t>establish a formal process for regularly assessing its policies for effectiveness</a:t>
            </a:r>
            <a:r>
              <a:rPr lang="en-US" sz="1800" dirty="0">
                <a:effectLst/>
                <a:ea typeface="Calibri" panose="020F0502020204030204" pitchFamily="34" charset="0"/>
                <a:cs typeface="Times New Roman" panose="02020603050405020304" pitchFamily="18" charset="0"/>
              </a:rPr>
              <a:t> in fulfilling the District’s mission and revise them as necessary. </a:t>
            </a:r>
          </a:p>
          <a:p>
            <a:pPr marR="0">
              <a:lnSpc>
                <a:spcPct val="107000"/>
              </a:lnSpc>
              <a:spcBef>
                <a:spcPts val="600"/>
              </a:spcBef>
              <a:spcAft>
                <a:spcPts val="600"/>
              </a:spcAft>
            </a:pPr>
            <a:r>
              <a:rPr lang="en-US" sz="1800" b="1" dirty="0">
                <a:effectLst/>
                <a:ea typeface="Calibri" panose="020F0502020204030204" pitchFamily="34" charset="0"/>
                <a:cs typeface="Times New Roman" panose="02020603050405020304" pitchFamily="18" charset="0"/>
              </a:rPr>
              <a:t>IV.C.11 (ER7): </a:t>
            </a:r>
            <a:r>
              <a:rPr lang="en-US" sz="1800" dirty="0">
                <a:effectLst/>
                <a:ea typeface="Calibri" panose="020F0502020204030204" pitchFamily="34" charset="0"/>
                <a:cs typeface="Times New Roman" panose="02020603050405020304" pitchFamily="18" charset="0"/>
              </a:rPr>
              <a:t>In order to meet the standard, the Commission requires the Governing Board uphold and </a:t>
            </a:r>
            <a:r>
              <a:rPr lang="en-US" sz="1800" b="1" dirty="0">
                <a:effectLst/>
                <a:ea typeface="Calibri" panose="020F0502020204030204" pitchFamily="34" charset="0"/>
                <a:cs typeface="Times New Roman" panose="02020603050405020304" pitchFamily="18" charset="0"/>
              </a:rPr>
              <a:t>adhere to their adopted code of ethics policy</a:t>
            </a:r>
            <a:r>
              <a:rPr lang="en-US" sz="1800" dirty="0">
                <a:effectLst/>
                <a:ea typeface="Calibri" panose="020F0502020204030204" pitchFamily="34" charset="0"/>
                <a:cs typeface="Times New Roman" panose="02020603050405020304" pitchFamily="18" charset="0"/>
              </a:rPr>
              <a:t>-BP 1010. </a:t>
            </a:r>
          </a:p>
          <a:p>
            <a:pPr>
              <a:spcBef>
                <a:spcPts val="600"/>
              </a:spcBef>
              <a:spcAft>
                <a:spcPts val="600"/>
              </a:spcAft>
            </a:pPr>
            <a:r>
              <a:rPr lang="en-US" sz="1800" b="1" dirty="0">
                <a:effectLst/>
                <a:ea typeface="Calibri" panose="020F0502020204030204" pitchFamily="34" charset="0"/>
                <a:cs typeface="Times New Roman" panose="02020603050405020304" pitchFamily="18" charset="0"/>
              </a:rPr>
              <a:t>IV.C.12: </a:t>
            </a:r>
            <a:r>
              <a:rPr lang="en-US" sz="1800" dirty="0">
                <a:effectLst/>
                <a:ea typeface="Calibri" panose="020F0502020204030204" pitchFamily="34" charset="0"/>
                <a:cs typeface="Times New Roman" panose="02020603050405020304" pitchFamily="18" charset="0"/>
              </a:rPr>
              <a:t>In order to meet the standard, the Commission requires the Governing Board </a:t>
            </a:r>
            <a:r>
              <a:rPr lang="en-US" sz="1800" b="1" dirty="0">
                <a:effectLst/>
                <a:ea typeface="Calibri" panose="020F0502020204030204" pitchFamily="34" charset="0"/>
                <a:cs typeface="Times New Roman" panose="02020603050405020304" pitchFamily="18" charset="0"/>
              </a:rPr>
              <a:t>delegate full responsibility and authority to the Chancellor</a:t>
            </a:r>
            <a:r>
              <a:rPr lang="en-US" sz="1800" dirty="0">
                <a:effectLst/>
                <a:ea typeface="Calibri" panose="020F0502020204030204" pitchFamily="34" charset="0"/>
                <a:cs typeface="Times New Roman" panose="02020603050405020304" pitchFamily="18" charset="0"/>
              </a:rPr>
              <a:t> to implement and administer board policies without board interference and hold the Chancellor accountable for the operation of the District.</a:t>
            </a:r>
            <a:r>
              <a:rPr lang="en-US" sz="1800" dirty="0">
                <a:effectLst/>
              </a:rPr>
              <a:t> </a:t>
            </a:r>
            <a:endParaRPr lang="en-US" sz="1800" dirty="0">
              <a:effectLst/>
              <a:ea typeface="Calibri" panose="020F0502020204030204" pitchFamily="34" charset="0"/>
              <a:cs typeface="Times New Roman" panose="02020603050405020304" pitchFamily="18" charset="0"/>
            </a:endParaRPr>
          </a:p>
          <a:p>
            <a:endParaRPr lang="en-US" sz="1200" dirty="0">
              <a:latin typeface="Avenir Next LT Pro Light" panose="020B0304020202020204" pitchFamily="34" charset="77"/>
            </a:endParaRPr>
          </a:p>
        </p:txBody>
      </p:sp>
    </p:spTree>
    <p:extLst>
      <p:ext uri="{BB962C8B-B14F-4D97-AF65-F5344CB8AC3E}">
        <p14:creationId xmlns:p14="http://schemas.microsoft.com/office/powerpoint/2010/main" val="287282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3D00-3605-A0F4-0ED5-28E457367720}"/>
              </a:ext>
            </a:extLst>
          </p:cNvPr>
          <p:cNvSpPr>
            <a:spLocks noGrp="1"/>
          </p:cNvSpPr>
          <p:nvPr>
            <p:ph type="title"/>
          </p:nvPr>
        </p:nvSpPr>
        <p:spPr/>
        <p:txBody>
          <a:bodyPr>
            <a:normAutofit/>
          </a:bodyPr>
          <a:lstStyle/>
          <a:p>
            <a:r>
              <a:rPr kumimoji="0" lang="en-US" sz="4400" b="1" i="0" u="none" strike="noStrike" kern="1200" cap="none" spc="0" normalizeH="0" baseline="0" noProof="0" dirty="0">
                <a:ln>
                  <a:noFill/>
                </a:ln>
                <a:effectLst/>
                <a:uLnTx/>
                <a:uFillTx/>
                <a:ea typeface="+mj-ea"/>
                <a:cs typeface="+mj-cs"/>
              </a:rPr>
              <a:t>Fiduciary Responsibility: Representing the Public Trust</a:t>
            </a:r>
            <a:endParaRPr lang="en-US" dirty="0"/>
          </a:p>
        </p:txBody>
      </p:sp>
      <p:sp>
        <p:nvSpPr>
          <p:cNvPr id="3" name="Content Placeholder 2">
            <a:extLst>
              <a:ext uri="{FF2B5EF4-FFF2-40B4-BE49-F238E27FC236}">
                <a16:creationId xmlns:a16="http://schemas.microsoft.com/office/drawing/2014/main" id="{382C03AD-2718-1C40-BE7C-92267D072620}"/>
              </a:ext>
            </a:extLst>
          </p:cNvPr>
          <p:cNvSpPr>
            <a:spLocks noGrp="1"/>
          </p:cNvSpPr>
          <p:nvPr>
            <p:ph idx="1"/>
          </p:nvPr>
        </p:nvSpPr>
        <p:spPr/>
        <p:txBody>
          <a:bodyPr>
            <a:normAutofit fontScale="85000" lnSpcReduction="20000"/>
          </a:bodyPr>
          <a:lstStyle/>
          <a:p>
            <a:r>
              <a:rPr kumimoji="0" lang="en-US" sz="2800" b="0" i="0" u="none" strike="noStrike" kern="1200" cap="none" spc="0" normalizeH="0" baseline="0" noProof="0" dirty="0">
                <a:ln>
                  <a:noFill/>
                </a:ln>
                <a:solidFill>
                  <a:schemeClr val="tx1"/>
                </a:solidFill>
                <a:effectLst/>
                <a:uLnTx/>
                <a:uFillTx/>
                <a:ea typeface="+mn-ea"/>
                <a:cs typeface="+mn-cs"/>
              </a:rPr>
              <a:t>(B)</a:t>
            </a:r>
            <a:r>
              <a:rPr kumimoji="0" lang="en-US" sz="2800" b="0" i="0" u="none" strike="noStrike" kern="1200" cap="none" spc="0" normalizeH="0" baseline="0" noProof="0" dirty="0" err="1">
                <a:ln>
                  <a:noFill/>
                </a:ln>
                <a:solidFill>
                  <a:schemeClr val="tx1"/>
                </a:solidFill>
                <a:effectLst/>
                <a:uLnTx/>
                <a:uFillTx/>
                <a:ea typeface="+mn-ea"/>
                <a:cs typeface="+mn-cs"/>
              </a:rPr>
              <a:t>oard</a:t>
            </a:r>
            <a:r>
              <a:rPr kumimoji="0" lang="en-US" sz="2800" b="0" i="0" u="none" strike="noStrike" kern="1200" cap="none" spc="0" normalizeH="0" baseline="0" noProof="0" dirty="0">
                <a:ln>
                  <a:noFill/>
                </a:ln>
                <a:solidFill>
                  <a:schemeClr val="tx1"/>
                </a:solidFill>
                <a:effectLst/>
                <a:uLnTx/>
                <a:uFillTx/>
                <a:ea typeface="+mn-ea"/>
                <a:cs typeface="+mn-cs"/>
              </a:rPr>
              <a:t> members </a:t>
            </a:r>
            <a:r>
              <a:rPr kumimoji="0" lang="en-US" sz="2800" b="1" i="0" u="none" strike="noStrike" kern="1200" cap="none" spc="0" normalizeH="0" baseline="0" noProof="0" dirty="0">
                <a:ln>
                  <a:noFill/>
                </a:ln>
                <a:solidFill>
                  <a:schemeClr val="tx1"/>
                </a:solidFill>
                <a:effectLst/>
                <a:uLnTx/>
                <a:uFillTx/>
                <a:ea typeface="+mn-ea"/>
                <a:cs typeface="+mn-cs"/>
              </a:rPr>
              <a:t>do not represent specific constituencies </a:t>
            </a:r>
            <a:r>
              <a:rPr kumimoji="0" lang="en-US" sz="2800" b="0" i="0" u="none" strike="noStrike" kern="1200" cap="none" spc="0" normalizeH="0" baseline="0" noProof="0" dirty="0">
                <a:ln>
                  <a:noFill/>
                </a:ln>
                <a:solidFill>
                  <a:schemeClr val="tx1"/>
                </a:solidFill>
                <a:effectLst/>
                <a:uLnTx/>
                <a:uFillTx/>
                <a:ea typeface="+mn-ea"/>
                <a:cs typeface="+mn-cs"/>
              </a:rPr>
              <a:t>in the sense of taking board actions in favor of their interests. All governing board members, appointed or elected, have a </a:t>
            </a:r>
            <a:r>
              <a:rPr kumimoji="0" lang="en-US" sz="2800" b="1" i="0" u="none" strike="noStrike" kern="1200" cap="none" spc="0" normalizeH="0" baseline="0" noProof="0" dirty="0">
                <a:ln>
                  <a:noFill/>
                </a:ln>
                <a:solidFill>
                  <a:schemeClr val="tx1"/>
                </a:solidFill>
                <a:effectLst/>
                <a:uLnTx/>
                <a:uFillTx/>
                <a:ea typeface="+mn-ea"/>
                <a:cs typeface="+mn-cs"/>
              </a:rPr>
              <a:t>fiduciary responsibility </a:t>
            </a:r>
            <a:r>
              <a:rPr kumimoji="0" lang="en-US" sz="2800" b="0" i="0" u="none" strike="noStrike" kern="1200" cap="none" spc="0" normalizeH="0" baseline="0" noProof="0" dirty="0">
                <a:ln>
                  <a:noFill/>
                </a:ln>
                <a:solidFill>
                  <a:schemeClr val="tx1"/>
                </a:solidFill>
                <a:effectLst/>
                <a:uLnTx/>
                <a:uFillTx/>
                <a:ea typeface="+mn-ea"/>
                <a:cs typeface="+mn-cs"/>
              </a:rPr>
              <a:t>to the institution and are expected to bring to board deliberations a broad understanding of the college’s role </a:t>
            </a:r>
            <a:r>
              <a:rPr kumimoji="0" lang="en-US" sz="2800" b="1" i="0" u="none" strike="noStrike" kern="1200" cap="none" spc="0" normalizeH="0" baseline="0" noProof="0" dirty="0">
                <a:ln>
                  <a:noFill/>
                </a:ln>
                <a:solidFill>
                  <a:schemeClr val="tx1"/>
                </a:solidFill>
                <a:effectLst/>
                <a:uLnTx/>
                <a:uFillTx/>
                <a:ea typeface="+mn-ea"/>
                <a:cs typeface="+mn-cs"/>
              </a:rPr>
              <a:t>in serving all students </a:t>
            </a:r>
            <a:r>
              <a:rPr kumimoji="0" lang="en-US" sz="2800" b="0" i="0" u="none" strike="noStrike" kern="1200" cap="none" spc="0" normalizeH="0" baseline="0" noProof="0" dirty="0">
                <a:ln>
                  <a:noFill/>
                </a:ln>
                <a:solidFill>
                  <a:schemeClr val="tx1"/>
                </a:solidFill>
                <a:effectLst/>
                <a:uLnTx/>
                <a:uFillTx/>
                <a:ea typeface="+mn-ea"/>
                <a:cs typeface="+mn-cs"/>
              </a:rPr>
              <a:t>and the institution’s multiple stakeholders. There must be no implied obligation for any governing board member to serve the interests of a specific constituency over the interests of the broad mission of the college.</a:t>
            </a:r>
          </a:p>
          <a:p>
            <a:pPr marL="0" indent="0" algn="r">
              <a:buNone/>
            </a:pPr>
            <a:r>
              <a:rPr lang="en-US" dirty="0">
                <a:solidFill>
                  <a:schemeClr val="tx1"/>
                </a:solidFill>
              </a:rPr>
              <a:t>ACCJC </a:t>
            </a:r>
            <a:r>
              <a:rPr lang="en-US" i="1" dirty="0">
                <a:solidFill>
                  <a:schemeClr val="tx1"/>
                </a:solidFill>
              </a:rPr>
              <a:t>Guide to Accreditation for Governing Boards, p. 7</a:t>
            </a:r>
            <a:endParaRPr kumimoji="0" lang="en-US" sz="28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1252454896"/>
      </p:ext>
    </p:extLst>
  </p:cSld>
  <p:clrMapOvr>
    <a:masterClrMapping/>
  </p:clrMapOvr>
</p:sld>
</file>

<file path=ppt/theme/theme1.xml><?xml version="1.0" encoding="utf-8"?>
<a:theme xmlns:a="http://schemas.openxmlformats.org/drawingml/2006/main" name="Pebble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2183</Words>
  <Application>Microsoft Office PowerPoint</Application>
  <PresentationFormat>Widescreen</PresentationFormat>
  <Paragraphs>272</Paragraphs>
  <Slides>35</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Aileron Heavy</vt:lpstr>
      <vt:lpstr>Aileron Regular</vt:lpstr>
      <vt:lpstr>Aileron Regular Bold</vt:lpstr>
      <vt:lpstr>Arial</vt:lpstr>
      <vt:lpstr>Avenir Next LT Pro</vt:lpstr>
      <vt:lpstr>Avenir Next LT Pro Light</vt:lpstr>
      <vt:lpstr>Calibri</vt:lpstr>
      <vt:lpstr>Georgia</vt:lpstr>
      <vt:lpstr>Open Sans</vt:lpstr>
      <vt:lpstr>Wingdings</vt:lpstr>
      <vt:lpstr>PebbleVTI</vt:lpstr>
      <vt:lpstr>Accreditation Standards for the Governing Board   Board Study Session November 12, 2022</vt:lpstr>
      <vt:lpstr>Accreditation Core Team</vt:lpstr>
      <vt:lpstr>What is Accreditation?</vt:lpstr>
      <vt:lpstr>Benefits of Accreditation </vt:lpstr>
      <vt:lpstr>Elements of the Comprehensive Review </vt:lpstr>
      <vt:lpstr>Roles and Responsibilities of Trustees and Advice for  Board Excellence </vt:lpstr>
      <vt:lpstr>ACCJC Eligibility Requirement #7</vt:lpstr>
      <vt:lpstr>ACCJC Actions on IV.C. Governing Board  - January 2021 – June 2022 </vt:lpstr>
      <vt:lpstr>Fiduciary Responsibility: Representing the Public Trust</vt:lpstr>
      <vt:lpstr>Common Accreditor Concerns Regarding Boards</vt:lpstr>
      <vt:lpstr>Institution-set Standards (ISS)</vt:lpstr>
      <vt:lpstr>Institution-set Standards (ISS)</vt:lpstr>
      <vt:lpstr>Institution-set Standards (ISS)</vt:lpstr>
      <vt:lpstr>Questions?</vt:lpstr>
      <vt:lpstr>School of Continuing Education  ACS-WASC  November 12, 2022</vt:lpstr>
      <vt:lpstr>School of Continuing Education  ACS-WASC  November 12, 2022</vt:lpstr>
      <vt:lpstr>Three WASC Commissions</vt:lpstr>
      <vt:lpstr>ACS WASC Mission</vt:lpstr>
      <vt:lpstr>Why Pursue Accreditation when Mt. SAC is already accredited through ACCJC</vt:lpstr>
      <vt:lpstr>ACS WASC Process</vt:lpstr>
      <vt:lpstr>Ten Criteria Areas Guide the ACS  Process</vt:lpstr>
      <vt:lpstr>WASC: ACS &amp; ACCJC COMPARISON </vt:lpstr>
      <vt:lpstr>Governing Board Responsibilities</vt:lpstr>
      <vt:lpstr>SCE’s ACS WASC Cycle Timeline</vt:lpstr>
      <vt:lpstr>SCE’s ACS WASC Self-Study Timeline</vt:lpstr>
      <vt:lpstr>Strategic Plan  </vt:lpstr>
      <vt:lpstr>Overview of Strategic Plan</vt:lpstr>
      <vt:lpstr>I. Introduction </vt:lpstr>
      <vt:lpstr>II. Planning for Institutional Effectiveness and Integrated Planning</vt:lpstr>
      <vt:lpstr>III. Development of the Strategic Plan</vt:lpstr>
      <vt:lpstr>IV. Alignment of Educational and Facilities Master Plan and Strategic Plan</vt:lpstr>
      <vt:lpstr>V. College Priorities, Goals, Objectives, Strategies, and Actions</vt:lpstr>
      <vt:lpstr>IV. Implementation of Strategic Plan</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Standards for the Governing Board  November 11, 2022</dc:title>
  <dc:creator>Martinez, Laura</dc:creator>
  <cp:lastModifiedBy>Maldonado-Greenlee, Lianne</cp:lastModifiedBy>
  <cp:revision>63</cp:revision>
  <cp:lastPrinted>2022-11-02T23:15:39Z</cp:lastPrinted>
  <dcterms:created xsi:type="dcterms:W3CDTF">2022-11-02T16:06:14Z</dcterms:created>
  <dcterms:modified xsi:type="dcterms:W3CDTF">2022-11-15T21:29:37Z</dcterms:modified>
</cp:coreProperties>
</file>