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D85FEBA-EC4D-45B1-B807-059B3658C26A}">
  <a:tblStyle styleId="{DD85FEBA-EC4D-45B1-B807-059B3658C26A}"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1fcb6e3b4e_0_9: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1fcb6e3b4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777da180d7_0_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777da180d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hyperlink" Target="mailto:bmezaki@mtsac.edu" TargetMode="External"/><Relationship Id="rId4" Type="http://schemas.openxmlformats.org/officeDocument/2006/relationships/hyperlink" Target="https://www.mtsac.edu/basic-needs/mountiefreshfoodpantry.html" TargetMode="External"/><Relationship Id="rId11" Type="http://schemas.openxmlformats.org/officeDocument/2006/relationships/image" Target="../media/image1.jpg"/><Relationship Id="rId10" Type="http://schemas.openxmlformats.org/officeDocument/2006/relationships/hyperlink" Target="http://www.mtsac.edu/access" TargetMode="External"/><Relationship Id="rId9" Type="http://schemas.openxmlformats.org/officeDocument/2006/relationships/hyperlink" Target="https://www.covidcollegesupport.com/" TargetMode="External"/><Relationship Id="rId5" Type="http://schemas.openxmlformats.org/officeDocument/2006/relationships/hyperlink" Target="https://www.mtsac.edu/healthcenter/" TargetMode="External"/><Relationship Id="rId6" Type="http://schemas.openxmlformats.org/officeDocument/2006/relationships/hyperlink" Target="https://www.mtsac.edu/health/student-resources.html" TargetMode="External"/><Relationship Id="rId7" Type="http://schemas.openxmlformats.org/officeDocument/2006/relationships/hyperlink" Target="https://inside.mtsac.edu/web/portal/financial-aid" TargetMode="External"/><Relationship Id="rId8" Type="http://schemas.openxmlformats.org/officeDocument/2006/relationships/hyperlink" Target="https://www.mtsac.edu/counsel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284000" y="906175"/>
            <a:ext cx="5583300" cy="817800"/>
          </a:xfrm>
          <a:prstGeom prst="rect">
            <a:avLst/>
          </a:prstGeom>
          <a:ln cap="flat" cmpd="sng" w="9525">
            <a:solidFill>
              <a:srgbClr val="000000"/>
            </a:solidFill>
            <a:prstDash val="dash"/>
            <a:round/>
            <a:headEnd len="sm" w="sm" type="none"/>
            <a:tailEnd len="sm" w="sm" type="none"/>
          </a:ln>
        </p:spPr>
        <p:txBody>
          <a:bodyPr anchorCtr="0" anchor="t" bIns="91425" lIns="91425" spcFirstLastPara="1" rIns="91425" wrap="square" tIns="91425">
            <a:normAutofit fontScale="90000"/>
          </a:bodyPr>
          <a:lstStyle/>
          <a:p>
            <a:pPr indent="0" lvl="0" marL="0" rtl="0" algn="l">
              <a:lnSpc>
                <a:spcPct val="150000"/>
              </a:lnSpc>
              <a:spcBef>
                <a:spcPts val="0"/>
              </a:spcBef>
              <a:spcAft>
                <a:spcPts val="0"/>
              </a:spcAft>
              <a:buNone/>
            </a:pPr>
            <a:r>
              <a:rPr b="1" lang="en" sz="1355"/>
              <a:t>Time &amp; Location</a:t>
            </a:r>
            <a:r>
              <a:rPr lang="en" sz="1355"/>
              <a:t>: </a:t>
            </a:r>
            <a:r>
              <a:rPr lang="en" sz="1355">
                <a:highlight>
                  <a:schemeClr val="accent6"/>
                </a:highlight>
              </a:rPr>
              <a:t>Mon/Wed 7:30 am - 9:35 am   </a:t>
            </a:r>
            <a:r>
              <a:rPr b="1" lang="en" sz="1355"/>
              <a:t>Bldg 66-222</a:t>
            </a:r>
            <a:endParaRPr sz="1355">
              <a:highlight>
                <a:schemeClr val="accent6"/>
              </a:highlight>
            </a:endParaRPr>
          </a:p>
          <a:p>
            <a:pPr indent="0" lvl="0" marL="0" rtl="0" algn="l">
              <a:lnSpc>
                <a:spcPct val="150000"/>
              </a:lnSpc>
              <a:spcBef>
                <a:spcPts val="0"/>
              </a:spcBef>
              <a:spcAft>
                <a:spcPts val="0"/>
              </a:spcAft>
              <a:buNone/>
            </a:pPr>
            <a:r>
              <a:rPr b="1" lang="en" sz="1250"/>
              <a:t>Student Hours</a:t>
            </a:r>
            <a:r>
              <a:rPr lang="en" sz="1250"/>
              <a:t>: </a:t>
            </a:r>
            <a:r>
              <a:rPr lang="en" sz="1250"/>
              <a:t>Monday 12:20 - 1:00 pm; 5:55-7:00 pm; Tue 9:45 am -12 pm (Zoom)</a:t>
            </a:r>
            <a:endParaRPr sz="1250"/>
          </a:p>
          <a:p>
            <a:pPr indent="0" lvl="0" marL="0" rtl="0" algn="l">
              <a:lnSpc>
                <a:spcPct val="150000"/>
              </a:lnSpc>
              <a:spcBef>
                <a:spcPts val="0"/>
              </a:spcBef>
              <a:spcAft>
                <a:spcPts val="0"/>
              </a:spcAft>
              <a:buNone/>
            </a:pPr>
            <a:r>
              <a:rPr b="1" lang="en" sz="1250"/>
              <a:t>Contact Info</a:t>
            </a:r>
            <a:r>
              <a:rPr lang="en" sz="1250"/>
              <a:t>: </a:t>
            </a:r>
            <a:r>
              <a:rPr lang="en" sz="1250" u="sng">
                <a:solidFill>
                  <a:schemeClr val="hlink"/>
                </a:solidFill>
                <a:highlight>
                  <a:schemeClr val="accent6"/>
                </a:highlight>
                <a:hlinkClick r:id="rId3"/>
              </a:rPr>
              <a:t>bmezaki@mtsac.edu</a:t>
            </a:r>
            <a:r>
              <a:rPr lang="en" sz="1250">
                <a:highlight>
                  <a:schemeClr val="accent6"/>
                </a:highlight>
              </a:rPr>
              <a:t> OR (909) 274-4586</a:t>
            </a:r>
            <a:endParaRPr sz="1250">
              <a:highlight>
                <a:schemeClr val="accent6"/>
              </a:highlight>
            </a:endParaRPr>
          </a:p>
        </p:txBody>
      </p:sp>
      <p:sp>
        <p:nvSpPr>
          <p:cNvPr id="55" name="Google Shape;55;p13"/>
          <p:cNvSpPr txBox="1"/>
          <p:nvPr/>
        </p:nvSpPr>
        <p:spPr>
          <a:xfrm>
            <a:off x="275400" y="1933675"/>
            <a:ext cx="7221600" cy="554100"/>
          </a:xfrm>
          <a:prstGeom prst="rect">
            <a:avLst/>
          </a:prstGeom>
          <a:noFill/>
          <a:ln cap="flat" cmpd="sng" w="9525">
            <a:solidFill>
              <a:srgbClr val="000000"/>
            </a:solidFill>
            <a:prstDash val="dot"/>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b="1" lang="en" sz="1100">
                <a:solidFill>
                  <a:schemeClr val="dk1"/>
                </a:solidFill>
              </a:rPr>
              <a:t>Textbook:</a:t>
            </a:r>
            <a:r>
              <a:rPr lang="en" sz="1100">
                <a:solidFill>
                  <a:schemeClr val="dk1"/>
                </a:solidFill>
              </a:rPr>
              <a:t> </a:t>
            </a:r>
            <a:r>
              <a:rPr i="1" lang="en" sz="1300">
                <a:solidFill>
                  <a:schemeClr val="dk1"/>
                </a:solidFill>
                <a:latin typeface="Calibri"/>
                <a:ea typeface="Calibri"/>
                <a:cs typeface="Calibri"/>
                <a:sym typeface="Calibri"/>
              </a:rPr>
              <a:t>Born A Crime: Stories of an South African Childhood </a:t>
            </a:r>
            <a:r>
              <a:rPr lang="en" sz="1300">
                <a:solidFill>
                  <a:schemeClr val="dk1"/>
                </a:solidFill>
                <a:latin typeface="Calibri"/>
                <a:ea typeface="Calibri"/>
                <a:cs typeface="Calibri"/>
                <a:sym typeface="Calibri"/>
              </a:rPr>
              <a:t>by Trevor Noah  ISBN: 978-0399588198</a:t>
            </a:r>
            <a:endParaRPr sz="1100">
              <a:solidFill>
                <a:schemeClr val="dk1"/>
              </a:solidFill>
            </a:endParaRPr>
          </a:p>
          <a:p>
            <a:pPr indent="0" lvl="0" marL="0" rtl="0" algn="l">
              <a:spcBef>
                <a:spcPts val="0"/>
              </a:spcBef>
              <a:spcAft>
                <a:spcPts val="0"/>
              </a:spcAft>
              <a:buNone/>
            </a:pPr>
            <a:r>
              <a:rPr lang="en" sz="1100">
                <a:solidFill>
                  <a:schemeClr val="dk1"/>
                </a:solidFill>
              </a:rPr>
              <a:t>(You may borrow this book from me; it must be returned clean and unmarked).</a:t>
            </a:r>
            <a:endParaRPr/>
          </a:p>
        </p:txBody>
      </p:sp>
      <p:sp>
        <p:nvSpPr>
          <p:cNvPr id="56" name="Google Shape;56;p13"/>
          <p:cNvSpPr txBox="1"/>
          <p:nvPr/>
        </p:nvSpPr>
        <p:spPr>
          <a:xfrm>
            <a:off x="4638675" y="9616875"/>
            <a:ext cx="2276400" cy="400200"/>
          </a:xfrm>
          <a:prstGeom prst="rect">
            <a:avLst/>
          </a:prstGeom>
          <a:noFill/>
          <a:ln cap="flat" cmpd="sng" w="9525">
            <a:solidFill>
              <a:srgbClr val="000000"/>
            </a:solidFill>
            <a:prstDash val="dashDot"/>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lang="en"/>
              <a:t>TC = Tutor in the Class!</a:t>
            </a:r>
            <a:endParaRPr/>
          </a:p>
        </p:txBody>
      </p:sp>
      <p:sp>
        <p:nvSpPr>
          <p:cNvPr id="57" name="Google Shape;57;p13"/>
          <p:cNvSpPr txBox="1"/>
          <p:nvPr/>
        </p:nvSpPr>
        <p:spPr>
          <a:xfrm>
            <a:off x="284000" y="6811500"/>
            <a:ext cx="3621300" cy="3016800"/>
          </a:xfrm>
          <a:prstGeom prst="rect">
            <a:avLst/>
          </a:prstGeom>
          <a:noFill/>
          <a:ln cap="flat" cmpd="sng" w="9525">
            <a:solidFill>
              <a:srgbClr val="000000"/>
            </a:solidFill>
            <a:prstDash val="lgDash"/>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b="1" lang="en"/>
              <a:t>Resources and Basic Needs</a:t>
            </a:r>
            <a:endParaRPr b="1"/>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If you need something besides help with our class, there are many resources available. Mt. SAC can provide: </a:t>
            </a:r>
            <a:br>
              <a:rPr lang="en" sz="1200">
                <a:solidFill>
                  <a:schemeClr val="dk1"/>
                </a:solidFill>
                <a:latin typeface="Times New Roman"/>
                <a:ea typeface="Times New Roman"/>
                <a:cs typeface="Times New Roman"/>
                <a:sym typeface="Times New Roman"/>
              </a:rPr>
            </a:br>
            <a:endParaRPr sz="5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4">
                  <a:extLst>
                    <a:ext uri="{A12FA001-AC4F-418D-AE19-62706E023703}">
                      <ahyp:hlinkClr val="tx"/>
                    </a:ext>
                  </a:extLst>
                </a:hlinkClick>
              </a:rPr>
              <a:t>basic needs</a:t>
            </a:r>
            <a:r>
              <a:rPr lang="en" sz="1100">
                <a:solidFill>
                  <a:schemeClr val="dk1"/>
                </a:solidFill>
                <a:latin typeface="Calibri"/>
                <a:ea typeface="Calibri"/>
                <a:cs typeface="Calibri"/>
                <a:sym typeface="Calibri"/>
              </a:rPr>
              <a:t>, such as food and personal hygiene products</a:t>
            </a:r>
            <a:endParaRPr sz="11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5">
                  <a:extLst>
                    <a:ext uri="{A12FA001-AC4F-418D-AE19-62706E023703}">
                      <ahyp:hlinkClr val="tx"/>
                    </a:ext>
                  </a:extLst>
                </a:hlinkClick>
              </a:rPr>
              <a:t>Mt. SAC Student Health Center</a:t>
            </a:r>
            <a:r>
              <a:rPr lang="en" sz="1100">
                <a:solidFill>
                  <a:schemeClr val="dk1"/>
                </a:solidFill>
                <a:latin typeface="Calibri"/>
                <a:ea typeface="Calibri"/>
                <a:cs typeface="Calibri"/>
                <a:sym typeface="Calibri"/>
              </a:rPr>
              <a:t> for physical or mental health needs (You are not alone!)</a:t>
            </a:r>
            <a:endParaRPr sz="11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6">
                  <a:extLst>
                    <a:ext uri="{A12FA001-AC4F-418D-AE19-62706E023703}">
                      <ahyp:hlinkClr val="tx"/>
                    </a:ext>
                  </a:extLst>
                </a:hlinkClick>
              </a:rPr>
              <a:t>Scholarships and Grants</a:t>
            </a:r>
            <a:endParaRPr sz="11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7">
                  <a:extLst>
                    <a:ext uri="{A12FA001-AC4F-418D-AE19-62706E023703}">
                      <ahyp:hlinkClr val="tx"/>
                    </a:ext>
                  </a:extLst>
                </a:hlinkClick>
              </a:rPr>
              <a:t>Financial Aid</a:t>
            </a:r>
            <a:r>
              <a:rPr lang="en" sz="1100">
                <a:solidFill>
                  <a:schemeClr val="dk1"/>
                </a:solidFill>
                <a:latin typeface="Calibri"/>
                <a:ea typeface="Calibri"/>
                <a:cs typeface="Calibri"/>
                <a:sym typeface="Calibri"/>
              </a:rPr>
              <a:t> at Mt. SAC</a:t>
            </a:r>
            <a:endParaRPr sz="11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8">
                  <a:extLst>
                    <a:ext uri="{A12FA001-AC4F-418D-AE19-62706E023703}">
                      <ahyp:hlinkClr val="tx"/>
                    </a:ext>
                  </a:extLst>
                </a:hlinkClick>
              </a:rPr>
              <a:t>Counseling</a:t>
            </a:r>
            <a:r>
              <a:rPr lang="en" sz="1100">
                <a:solidFill>
                  <a:schemeClr val="dk1"/>
                </a:solidFill>
                <a:latin typeface="Calibri"/>
                <a:ea typeface="Calibri"/>
                <a:cs typeface="Calibri"/>
                <a:sym typeface="Calibri"/>
              </a:rPr>
              <a:t> at Mt. SAC</a:t>
            </a:r>
            <a:endParaRPr sz="11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Noto Sans Symbols"/>
              <a:buChar char="●"/>
            </a:pPr>
            <a:r>
              <a:rPr lang="en" sz="1100" u="sng">
                <a:solidFill>
                  <a:srgbClr val="1155CC"/>
                </a:solidFill>
                <a:latin typeface="Calibri"/>
                <a:ea typeface="Calibri"/>
                <a:cs typeface="Calibri"/>
                <a:sym typeface="Calibri"/>
                <a:hlinkClick r:id="rId9">
                  <a:extLst>
                    <a:ext uri="{A12FA001-AC4F-418D-AE19-62706E023703}">
                      <ahyp:hlinkClr val="tx"/>
                    </a:ext>
                  </a:extLst>
                </a:hlinkClick>
              </a:rPr>
              <a:t>other needs</a:t>
            </a:r>
            <a:r>
              <a:rPr lang="en" sz="1100">
                <a:solidFill>
                  <a:schemeClr val="dk1"/>
                </a:solidFill>
                <a:latin typeface="Calibri"/>
                <a:ea typeface="Calibri"/>
                <a:cs typeface="Calibri"/>
                <a:sym typeface="Calibri"/>
              </a:rPr>
              <a:t> to help you succeed in this class</a:t>
            </a:r>
            <a:endParaRPr sz="11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 sz="1100">
                <a:solidFill>
                  <a:schemeClr val="dk1"/>
                </a:solidFill>
                <a:latin typeface="Calibri"/>
                <a:ea typeface="Calibri"/>
                <a:cs typeface="Calibri"/>
                <a:sym typeface="Calibri"/>
              </a:rPr>
              <a:t>Please feel free to contact your professor or our TC if you have any questions about other needs you may have. Your professor may be able to help you or to direct you to someone at Mt. SAC who can. </a:t>
            </a:r>
            <a:endParaRPr/>
          </a:p>
        </p:txBody>
      </p:sp>
      <p:sp>
        <p:nvSpPr>
          <p:cNvPr id="58" name="Google Shape;58;p13"/>
          <p:cNvSpPr txBox="1"/>
          <p:nvPr/>
        </p:nvSpPr>
        <p:spPr>
          <a:xfrm>
            <a:off x="4048125" y="4752975"/>
            <a:ext cx="3457500" cy="48639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b="1" lang="en" sz="1000"/>
              <a:t>American Language Department Policy on Cheating and Plagiarism: </a:t>
            </a:r>
            <a:endParaRPr b="1" sz="1000"/>
          </a:p>
          <a:p>
            <a:pPr indent="0" lvl="0" marL="0" rtl="0" algn="l">
              <a:spcBef>
                <a:spcPts val="0"/>
              </a:spcBef>
              <a:spcAft>
                <a:spcPts val="0"/>
              </a:spcAft>
              <a:buNone/>
            </a:pPr>
            <a:r>
              <a:rPr lang="en" sz="1000"/>
              <a:t>It is important that you do your own work. The following are examples of dishonesty: </a:t>
            </a:r>
            <a:endParaRPr sz="1000"/>
          </a:p>
          <a:p>
            <a:pPr indent="0" lvl="0" marL="0" rtl="0" algn="l">
              <a:spcBef>
                <a:spcPts val="0"/>
              </a:spcBef>
              <a:spcAft>
                <a:spcPts val="0"/>
              </a:spcAft>
              <a:buNone/>
            </a:pPr>
            <a:r>
              <a:t/>
            </a:r>
            <a:endParaRPr sz="700"/>
          </a:p>
          <a:p>
            <a:pPr indent="-292100" lvl="0" marL="457200" rtl="0" algn="l">
              <a:spcBef>
                <a:spcPts val="0"/>
              </a:spcBef>
              <a:spcAft>
                <a:spcPts val="0"/>
              </a:spcAft>
              <a:buClr>
                <a:schemeClr val="dk1"/>
              </a:buClr>
              <a:buSzPts val="1000"/>
              <a:buChar char="●"/>
            </a:pPr>
            <a:r>
              <a:rPr lang="en" sz="1000">
                <a:solidFill>
                  <a:schemeClr val="dk1"/>
                </a:solidFill>
              </a:rPr>
              <a:t>Turning in work copied or done by another student/source -- including translators or AI</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Copying answers from another student during a quiz, test, or for any assignment </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Copying work from another source or AI without proper credit/citation given to the author or source</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Permitting someone to do your work </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Receiving too much help on graded writing papers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Giving someone the answers or helping somebody cheat </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Translating from another language to English and/or using any translator including AI tools rather than writing your own work</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Submitting work that you have submitted for this class or another class in a previous semester</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Using AI tools without noting their use</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Committing any actions deemed to be academic dishonesty by instructor </a:t>
            </a:r>
            <a:endParaRPr sz="1000"/>
          </a:p>
          <a:p>
            <a:pPr indent="0" lvl="0" marL="0" rtl="0" algn="l">
              <a:spcBef>
                <a:spcPts val="0"/>
              </a:spcBef>
              <a:spcAft>
                <a:spcPts val="0"/>
              </a:spcAft>
              <a:buNone/>
            </a:pPr>
            <a:r>
              <a:t/>
            </a:r>
            <a:endParaRPr sz="700"/>
          </a:p>
          <a:p>
            <a:pPr indent="0" lvl="0" marL="0" rtl="0" algn="l">
              <a:spcBef>
                <a:spcPts val="0"/>
              </a:spcBef>
              <a:spcAft>
                <a:spcPts val="0"/>
              </a:spcAft>
              <a:buNone/>
            </a:pPr>
            <a:r>
              <a:rPr lang="en" sz="1000"/>
              <a:t>If you are dishonest in any of these ways, your professor is required to give you a zero for the assignment and refer you to the Dean of Students for discipline. </a:t>
            </a:r>
            <a:r>
              <a:rPr lang="en" sz="1000"/>
              <a:t>Some of the possible consequences of cheating are a discipline contract, mandatory workshops, suspension, and even expulsion.  </a:t>
            </a:r>
            <a:endParaRPr sz="1000"/>
          </a:p>
        </p:txBody>
      </p:sp>
      <p:sp>
        <p:nvSpPr>
          <p:cNvPr id="59" name="Google Shape;59;p13"/>
          <p:cNvSpPr txBox="1"/>
          <p:nvPr/>
        </p:nvSpPr>
        <p:spPr>
          <a:xfrm>
            <a:off x="284000" y="4752963"/>
            <a:ext cx="3621300" cy="18777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1000"/>
              <a:t>My interest is to help you be successful in my class. If you have a specific need that I can address to assist you in being successful in my class, please discuss it with me. </a:t>
            </a:r>
            <a:endParaRPr sz="1000"/>
          </a:p>
          <a:p>
            <a:pPr indent="0" lvl="0" marL="0" rtl="0" algn="l">
              <a:spcBef>
                <a:spcPts val="0"/>
              </a:spcBef>
              <a:spcAft>
                <a:spcPts val="0"/>
              </a:spcAft>
              <a:buNone/>
            </a:pPr>
            <a:r>
              <a:t/>
            </a:r>
            <a:endParaRPr sz="1000"/>
          </a:p>
          <a:p>
            <a:pPr indent="0" lvl="0" marL="0" rtl="0" algn="l">
              <a:spcBef>
                <a:spcPts val="0"/>
              </a:spcBef>
              <a:spcAft>
                <a:spcPts val="0"/>
              </a:spcAft>
              <a:buNone/>
            </a:pPr>
            <a:r>
              <a:rPr lang="en" sz="1000"/>
              <a:t>If you are a student with a documented disability, you may apply for services through the Mt. SAC Accessibility Resource Office for Students (Access) by calling (909) 274-4290 and/or you may go to </a:t>
            </a:r>
            <a:r>
              <a:rPr lang="en" sz="1000" u="sng">
                <a:solidFill>
                  <a:schemeClr val="hlink"/>
                </a:solidFill>
                <a:hlinkClick r:id="rId10"/>
              </a:rPr>
              <a:t>http://www.mtsac.edu/access</a:t>
            </a:r>
            <a:endParaRPr sz="1000"/>
          </a:p>
          <a:p>
            <a:pPr indent="0" lvl="0" marL="0" rtl="0" algn="l">
              <a:spcBef>
                <a:spcPts val="0"/>
              </a:spcBef>
              <a:spcAft>
                <a:spcPts val="0"/>
              </a:spcAft>
              <a:buNone/>
            </a:pPr>
            <a:r>
              <a:t/>
            </a:r>
            <a:endParaRPr sz="1000"/>
          </a:p>
          <a:p>
            <a:pPr indent="-292100" lvl="0" marL="457200" rtl="0" algn="l">
              <a:spcBef>
                <a:spcPts val="0"/>
              </a:spcBef>
              <a:spcAft>
                <a:spcPts val="0"/>
              </a:spcAft>
              <a:buSzPts val="1000"/>
              <a:buChar char="-"/>
            </a:pPr>
            <a:r>
              <a:rPr lang="en" sz="1000"/>
              <a:t>All requests for accommodations require appropriate advance notice to avoid a delay in services.</a:t>
            </a:r>
            <a:endParaRPr sz="1000"/>
          </a:p>
        </p:txBody>
      </p:sp>
      <p:graphicFrame>
        <p:nvGraphicFramePr>
          <p:cNvPr id="60" name="Google Shape;60;p13"/>
          <p:cNvGraphicFramePr/>
          <p:nvPr/>
        </p:nvGraphicFramePr>
        <p:xfrm>
          <a:off x="284000" y="2712075"/>
          <a:ext cx="3000000" cy="3000000"/>
        </p:xfrm>
        <a:graphic>
          <a:graphicData uri="http://schemas.openxmlformats.org/drawingml/2006/table">
            <a:tbl>
              <a:tblPr>
                <a:noFill/>
                <a:tableStyleId>{DD85FEBA-EC4D-45B1-B807-059B3658C26A}</a:tableStyleId>
              </a:tblPr>
              <a:tblGrid>
                <a:gridCol w="3526250"/>
                <a:gridCol w="1288150"/>
                <a:gridCol w="2407200"/>
              </a:tblGrid>
              <a:tr h="1955200">
                <a:tc>
                  <a:txBody>
                    <a:bodyPr/>
                    <a:lstStyle/>
                    <a:p>
                      <a:pPr indent="0" lvl="0" marL="0" rtl="0" algn="l">
                        <a:spcBef>
                          <a:spcPts val="0"/>
                        </a:spcBef>
                        <a:spcAft>
                          <a:spcPts val="0"/>
                        </a:spcAft>
                        <a:buNone/>
                      </a:pPr>
                      <a:r>
                        <a:rPr b="1" lang="en" sz="1000"/>
                        <a:t>Attendance/Late/Drop:</a:t>
                      </a:r>
                      <a:r>
                        <a:rPr lang="en" sz="1000"/>
                        <a:t> </a:t>
                      </a:r>
                      <a:r>
                        <a:rPr lang="en" sz="950"/>
                        <a:t>To make the most of your learning opportunities in this class, students </a:t>
                      </a:r>
                      <a:r>
                        <a:rPr b="1" lang="en" sz="950"/>
                        <a:t>must attend</a:t>
                      </a:r>
                      <a:r>
                        <a:rPr lang="en" sz="950"/>
                        <a:t> the class meetings each week AND show “active academic engagement” during the class.</a:t>
                      </a:r>
                      <a:endParaRPr sz="950"/>
                    </a:p>
                    <a:p>
                      <a:pPr indent="0" lvl="0" marL="0" rtl="0" algn="l">
                        <a:lnSpc>
                          <a:spcPct val="100000"/>
                        </a:lnSpc>
                        <a:spcBef>
                          <a:spcPts val="1200"/>
                        </a:spcBef>
                        <a:spcAft>
                          <a:spcPts val="0"/>
                        </a:spcAft>
                        <a:buNone/>
                      </a:pPr>
                      <a:r>
                        <a:rPr lang="en" sz="950"/>
                        <a:t>If you miss 20% of the course work, 2 consecutive classes, or 6 substantive assignments, you will be notified by email and must respond within 48 hours to avoid being dropped from the course. IF you do not respond within 48-hours, you may be dropped from the course.</a:t>
                      </a:r>
                      <a:endParaRPr sz="950"/>
                    </a:p>
                    <a:p>
                      <a:pPr indent="0" lvl="0" marL="0" rtl="0" algn="ctr">
                        <a:lnSpc>
                          <a:spcPct val="122727"/>
                        </a:lnSpc>
                        <a:spcBef>
                          <a:spcPts val="1200"/>
                        </a:spcBef>
                        <a:spcAft>
                          <a:spcPts val="1200"/>
                        </a:spcAft>
                        <a:buNone/>
                      </a:pPr>
                      <a:r>
                        <a:rPr b="1" lang="en" sz="950"/>
                        <a:t>TC Sessions are highly recommended but not required. </a:t>
                      </a:r>
                      <a:endParaRPr b="1" sz="950"/>
                    </a:p>
                  </a:txBody>
                  <a:tcPr marT="91425" marB="91425" marR="91425" marL="91425"/>
                </a:tc>
                <a:tc>
                  <a:txBody>
                    <a:bodyPr/>
                    <a:lstStyle/>
                    <a:p>
                      <a:pPr indent="0" lvl="0" marL="0" rtl="0" algn="ctr">
                        <a:spcBef>
                          <a:spcPts val="0"/>
                        </a:spcBef>
                        <a:spcAft>
                          <a:spcPts val="0"/>
                        </a:spcAft>
                        <a:buNone/>
                      </a:pPr>
                      <a:r>
                        <a:rPr b="1" lang="en" sz="1000"/>
                        <a:t>Grades</a:t>
                      </a:r>
                      <a:endParaRPr b="1" sz="1000"/>
                    </a:p>
                    <a:p>
                      <a:pPr indent="0" lvl="0" marL="0" rtl="0" algn="l">
                        <a:spcBef>
                          <a:spcPts val="0"/>
                        </a:spcBef>
                        <a:spcAft>
                          <a:spcPts val="0"/>
                        </a:spcAft>
                        <a:buNone/>
                      </a:pPr>
                      <a:r>
                        <a:t/>
                      </a:r>
                      <a:endParaRPr sz="1000"/>
                    </a:p>
                    <a:p>
                      <a:pPr indent="0" lvl="0" marL="0" rtl="0" algn="l">
                        <a:spcBef>
                          <a:spcPts val="0"/>
                        </a:spcBef>
                        <a:spcAft>
                          <a:spcPts val="0"/>
                        </a:spcAft>
                        <a:buNone/>
                      </a:pPr>
                      <a:r>
                        <a:rPr lang="en" sz="1000"/>
                        <a:t>A = 89.5 -100%</a:t>
                      </a:r>
                      <a:endParaRPr sz="1000"/>
                    </a:p>
                    <a:p>
                      <a:pPr indent="0" lvl="0" marL="0" rtl="0" algn="l">
                        <a:spcBef>
                          <a:spcPts val="0"/>
                        </a:spcBef>
                        <a:spcAft>
                          <a:spcPts val="0"/>
                        </a:spcAft>
                        <a:buNone/>
                      </a:pPr>
                      <a:r>
                        <a:rPr lang="en" sz="1000"/>
                        <a:t>B = 79.5-89.4%</a:t>
                      </a:r>
                      <a:endParaRPr sz="1000"/>
                    </a:p>
                    <a:p>
                      <a:pPr indent="0" lvl="0" marL="0" rtl="0" algn="l">
                        <a:spcBef>
                          <a:spcPts val="0"/>
                        </a:spcBef>
                        <a:spcAft>
                          <a:spcPts val="0"/>
                        </a:spcAft>
                        <a:buNone/>
                      </a:pPr>
                      <a:r>
                        <a:rPr lang="en" sz="1000"/>
                        <a:t>C = 69.5-79.4%</a:t>
                      </a:r>
                      <a:endParaRPr sz="1000"/>
                    </a:p>
                    <a:p>
                      <a:pPr indent="0" lvl="0" marL="0" rtl="0" algn="l">
                        <a:spcBef>
                          <a:spcPts val="0"/>
                        </a:spcBef>
                        <a:spcAft>
                          <a:spcPts val="0"/>
                        </a:spcAft>
                        <a:buNone/>
                      </a:pPr>
                      <a:r>
                        <a:rPr lang="en" sz="1000"/>
                        <a:t>P = 69.5 - 100%</a:t>
                      </a:r>
                      <a:endParaRPr sz="1000"/>
                    </a:p>
                    <a:p>
                      <a:pPr indent="0" lvl="0" marL="0" rtl="0" algn="l">
                        <a:spcBef>
                          <a:spcPts val="0"/>
                        </a:spcBef>
                        <a:spcAft>
                          <a:spcPts val="0"/>
                        </a:spcAft>
                        <a:buNone/>
                      </a:pPr>
                      <a:r>
                        <a:rPr lang="en" sz="1000"/>
                        <a:t>D = 59.5 - 69.4%</a:t>
                      </a:r>
                      <a:endParaRPr sz="1000"/>
                    </a:p>
                    <a:p>
                      <a:pPr indent="0" lvl="0" marL="0" rtl="0" algn="l">
                        <a:spcBef>
                          <a:spcPts val="0"/>
                        </a:spcBef>
                        <a:spcAft>
                          <a:spcPts val="0"/>
                        </a:spcAft>
                        <a:buNone/>
                      </a:pPr>
                      <a:r>
                        <a:rPr lang="en" sz="1000"/>
                        <a:t>F = 0 - 59.4%</a:t>
                      </a:r>
                      <a:endParaRPr sz="1000"/>
                    </a:p>
                    <a:p>
                      <a:pPr indent="0" lvl="0" marL="0" rtl="0" algn="l">
                        <a:spcBef>
                          <a:spcPts val="0"/>
                        </a:spcBef>
                        <a:spcAft>
                          <a:spcPts val="0"/>
                        </a:spcAft>
                        <a:buNone/>
                      </a:pPr>
                      <a:r>
                        <a:rPr lang="en" sz="1000"/>
                        <a:t>NP = 0 - 69.4%</a:t>
                      </a:r>
                      <a:endParaRPr sz="1000"/>
                    </a:p>
                  </a:txBody>
                  <a:tcPr marT="91425" marB="91425" marR="91425" marL="91425"/>
                </a:tc>
                <a:tc>
                  <a:txBody>
                    <a:bodyPr/>
                    <a:lstStyle/>
                    <a:p>
                      <a:pPr indent="0" lvl="0" marL="0" rtl="0" algn="l">
                        <a:lnSpc>
                          <a:spcPct val="100000"/>
                        </a:lnSpc>
                        <a:spcBef>
                          <a:spcPts val="1200"/>
                        </a:spcBef>
                        <a:spcAft>
                          <a:spcPts val="0"/>
                        </a:spcAft>
                        <a:buNone/>
                      </a:pPr>
                      <a:r>
                        <a:rPr b="1" lang="en" sz="1000"/>
                        <a:t>Participation/Teams: </a:t>
                      </a:r>
                      <a:r>
                        <a:rPr lang="en" sz="950"/>
                        <a:t>For each paper, you will work with a team who will help you feel supported and empowered to succeed and grow.</a:t>
                      </a:r>
                      <a:endParaRPr sz="950"/>
                    </a:p>
                    <a:p>
                      <a:pPr indent="0" lvl="0" marL="0" rtl="0" algn="l">
                        <a:lnSpc>
                          <a:spcPct val="100000"/>
                        </a:lnSpc>
                        <a:spcBef>
                          <a:spcPts val="1200"/>
                        </a:spcBef>
                        <a:spcAft>
                          <a:spcPts val="0"/>
                        </a:spcAft>
                        <a:buNone/>
                      </a:pPr>
                      <a:r>
                        <a:rPr lang="en" sz="950"/>
                        <a:t>You will change teams after each paper.</a:t>
                      </a:r>
                      <a:endParaRPr sz="950"/>
                    </a:p>
                    <a:p>
                      <a:pPr indent="0" lvl="0" marL="0" rtl="0" algn="l">
                        <a:lnSpc>
                          <a:spcPct val="100000"/>
                        </a:lnSpc>
                        <a:spcBef>
                          <a:spcPts val="1200"/>
                        </a:spcBef>
                        <a:spcAft>
                          <a:spcPts val="1200"/>
                        </a:spcAft>
                        <a:buNone/>
                      </a:pPr>
                      <a:r>
                        <a:rPr lang="en" sz="950"/>
                        <a:t>Teamwork helps prepare you for future work environments, helps you be flexible and open to working with different people, and helps you complete different assignments.</a:t>
                      </a:r>
                      <a:endParaRPr/>
                    </a:p>
                  </a:txBody>
                  <a:tcPr marT="91425" marB="91425" marR="91425" marL="91425"/>
                </a:tc>
              </a:tr>
            </a:tbl>
          </a:graphicData>
        </a:graphic>
      </p:graphicFrame>
      <p:sp>
        <p:nvSpPr>
          <p:cNvPr id="61" name="Google Shape;61;p13"/>
          <p:cNvSpPr txBox="1"/>
          <p:nvPr/>
        </p:nvSpPr>
        <p:spPr>
          <a:xfrm>
            <a:off x="280100" y="171450"/>
            <a:ext cx="5400600" cy="602100"/>
          </a:xfrm>
          <a:prstGeom prst="rect">
            <a:avLst/>
          </a:prstGeom>
          <a:noFill/>
          <a:ln cap="flat" cmpd="sng" w="9525">
            <a:solidFill>
              <a:srgbClr val="000000"/>
            </a:solidFill>
            <a:prstDash val="dash"/>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sz="1455">
                <a:solidFill>
                  <a:schemeClr val="dk1"/>
                </a:solidFill>
              </a:rPr>
              <a:t>Welcome to AmLa 1A Class | </a:t>
            </a:r>
            <a:r>
              <a:rPr lang="en" sz="1355">
                <a:solidFill>
                  <a:schemeClr val="dk1"/>
                </a:solidFill>
              </a:rPr>
              <a:t>CRN: </a:t>
            </a:r>
            <a:r>
              <a:rPr lang="en" sz="1355">
                <a:solidFill>
                  <a:schemeClr val="dk1"/>
                </a:solidFill>
                <a:highlight>
                  <a:schemeClr val="accent6"/>
                </a:highlight>
              </a:rPr>
              <a:t>40878</a:t>
            </a:r>
            <a:endParaRPr sz="1455">
              <a:solidFill>
                <a:schemeClr val="dk1"/>
              </a:solidFill>
              <a:highlight>
                <a:schemeClr val="accent6"/>
              </a:highlight>
            </a:endParaRPr>
          </a:p>
          <a:p>
            <a:pPr indent="0" lvl="0" marL="0" rtl="0" algn="ctr">
              <a:spcBef>
                <a:spcPts val="0"/>
              </a:spcBef>
              <a:spcAft>
                <a:spcPts val="0"/>
              </a:spcAft>
              <a:buClr>
                <a:schemeClr val="dk1"/>
              </a:buClr>
              <a:buSzPts val="1100"/>
              <a:buFont typeface="Arial"/>
              <a:buNone/>
            </a:pPr>
            <a:r>
              <a:rPr lang="en" sz="1255">
                <a:solidFill>
                  <a:schemeClr val="dk1"/>
                </a:solidFill>
                <a:highlight>
                  <a:schemeClr val="accent6"/>
                </a:highlight>
              </a:rPr>
              <a:t>Professor Barbara Mezaki</a:t>
            </a:r>
            <a:endParaRPr sz="1200">
              <a:highlight>
                <a:schemeClr val="accent6"/>
              </a:highlight>
            </a:endParaRPr>
          </a:p>
        </p:txBody>
      </p:sp>
      <p:pic>
        <p:nvPicPr>
          <p:cNvPr id="62" name="Google Shape;62;p13"/>
          <p:cNvPicPr preferRelativeResize="0"/>
          <p:nvPr/>
        </p:nvPicPr>
        <p:blipFill rotWithShape="1">
          <a:blip r:embed="rId11">
            <a:alphaModFix/>
          </a:blip>
          <a:srcRect b="27302" l="9928" r="9936" t="6572"/>
          <a:stretch/>
        </p:blipFill>
        <p:spPr>
          <a:xfrm>
            <a:off x="6138500" y="222475"/>
            <a:ext cx="1148951" cy="157860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graphicFrame>
        <p:nvGraphicFramePr>
          <p:cNvPr id="67" name="Google Shape;67;p14"/>
          <p:cNvGraphicFramePr/>
          <p:nvPr/>
        </p:nvGraphicFramePr>
        <p:xfrm>
          <a:off x="290550" y="285750"/>
          <a:ext cx="3000000" cy="3000000"/>
        </p:xfrm>
        <a:graphic>
          <a:graphicData uri="http://schemas.openxmlformats.org/drawingml/2006/table">
            <a:tbl>
              <a:tblPr>
                <a:noFill/>
                <a:tableStyleId>{DD85FEBA-EC4D-45B1-B807-059B3658C26A}</a:tableStyleId>
              </a:tblPr>
              <a:tblGrid>
                <a:gridCol w="1870075"/>
                <a:gridCol w="2555875"/>
                <a:gridCol w="2698750"/>
              </a:tblGrid>
              <a:tr h="381000">
                <a:tc>
                  <a:txBody>
                    <a:bodyPr/>
                    <a:lstStyle/>
                    <a:p>
                      <a:pPr indent="0" lvl="0" marL="0" rtl="0" algn="l">
                        <a:spcBef>
                          <a:spcPts val="0"/>
                        </a:spcBef>
                        <a:spcAft>
                          <a:spcPts val="0"/>
                        </a:spcAft>
                        <a:buClr>
                          <a:schemeClr val="dk1"/>
                        </a:buClr>
                        <a:buSzPts val="1100"/>
                        <a:buFont typeface="Arial"/>
                        <a:buNone/>
                      </a:pPr>
                      <a:r>
                        <a:rPr b="1" lang="en" sz="1200">
                          <a:solidFill>
                            <a:schemeClr val="dk1"/>
                          </a:solidFill>
                        </a:rPr>
                        <a:t>Student Learning Outcomes (SLOs):</a:t>
                      </a:r>
                      <a:endParaRPr b="1" sz="1200">
                        <a:solidFill>
                          <a:schemeClr val="dk1"/>
                        </a:solidFill>
                      </a:endParaRPr>
                    </a:p>
                    <a:p>
                      <a:pPr indent="0" lvl="0" marL="0" rtl="0" algn="l">
                        <a:spcBef>
                          <a:spcPts val="0"/>
                        </a:spcBef>
                        <a:spcAft>
                          <a:spcPts val="0"/>
                        </a:spcAft>
                        <a:buClr>
                          <a:schemeClr val="dk1"/>
                        </a:buClr>
                        <a:buSzPts val="1100"/>
                        <a:buFont typeface="Arial"/>
                        <a:buNone/>
                      </a:pPr>
                      <a:r>
                        <a:t/>
                      </a:r>
                      <a:endParaRPr sz="500">
                        <a:solidFill>
                          <a:schemeClr val="dk1"/>
                        </a:solidFill>
                      </a:endParaRPr>
                    </a:p>
                    <a:p>
                      <a:pPr indent="0" lvl="0" marL="0" rtl="0" algn="l">
                        <a:spcBef>
                          <a:spcPts val="0"/>
                        </a:spcBef>
                        <a:spcAft>
                          <a:spcPts val="0"/>
                        </a:spcAft>
                        <a:buClr>
                          <a:schemeClr val="dk1"/>
                        </a:buClr>
                        <a:buSzPts val="1100"/>
                        <a:buFont typeface="Arial"/>
                        <a:buNone/>
                      </a:pPr>
                      <a:r>
                        <a:rPr b="1" lang="en" sz="1000">
                          <a:solidFill>
                            <a:schemeClr val="dk1"/>
                          </a:solidFill>
                          <a:highlight>
                            <a:schemeClr val="lt1"/>
                          </a:highlight>
                        </a:rPr>
                        <a:t>Writing/Reading/Vocabulary/Effective Communication</a:t>
                      </a:r>
                      <a:r>
                        <a:rPr lang="en" sz="1000">
                          <a:solidFill>
                            <a:schemeClr val="dk1"/>
                          </a:solidFill>
                          <a:highlight>
                            <a:schemeClr val="lt1"/>
                          </a:highlight>
                        </a:rPr>
                        <a:t>: </a:t>
                      </a:r>
                      <a:r>
                        <a:rPr lang="en" sz="1000">
                          <a:solidFill>
                            <a:srgbClr val="222222"/>
                          </a:solidFill>
                        </a:rPr>
                        <a:t>Listen, process, contribute, analyze, evaluate, persuade, and create</a:t>
                      </a:r>
                      <a:r>
                        <a:rPr b="1" lang="en" sz="1000">
                          <a:solidFill>
                            <a:srgbClr val="222222"/>
                          </a:solidFill>
                        </a:rPr>
                        <a:t> </a:t>
                      </a:r>
                      <a:r>
                        <a:rPr lang="en" sz="1000">
                          <a:solidFill>
                            <a:srgbClr val="222222"/>
                          </a:solidFill>
                        </a:rPr>
                        <a:t>new meaning for learning in the target language.</a:t>
                      </a:r>
                      <a:endParaRPr sz="1000">
                        <a:solidFill>
                          <a:srgbClr val="222222"/>
                        </a:solidFill>
                      </a:endParaRPr>
                    </a:p>
                    <a:p>
                      <a:pPr indent="0" lvl="0" marL="0" rtl="0" algn="l">
                        <a:spcBef>
                          <a:spcPts val="0"/>
                        </a:spcBef>
                        <a:spcAft>
                          <a:spcPts val="0"/>
                        </a:spcAft>
                        <a:buClr>
                          <a:schemeClr val="dk1"/>
                        </a:buClr>
                        <a:buSzPts val="1100"/>
                        <a:buFont typeface="Arial"/>
                        <a:buNone/>
                      </a:pPr>
                      <a:r>
                        <a:t/>
                      </a:r>
                      <a:endParaRPr sz="1000">
                        <a:solidFill>
                          <a:schemeClr val="dk1"/>
                        </a:solidFill>
                        <a:highlight>
                          <a:schemeClr val="lt1"/>
                        </a:highlight>
                      </a:endParaRPr>
                    </a:p>
                    <a:p>
                      <a:pPr indent="0" lvl="0" marL="0" rtl="0" algn="l">
                        <a:spcBef>
                          <a:spcPts val="0"/>
                        </a:spcBef>
                        <a:spcAft>
                          <a:spcPts val="0"/>
                        </a:spcAft>
                        <a:buClr>
                          <a:schemeClr val="dk1"/>
                        </a:buClr>
                        <a:buSzPts val="1100"/>
                        <a:buFont typeface="Arial"/>
                        <a:buNone/>
                      </a:pPr>
                      <a:r>
                        <a:rPr b="1" lang="en" sz="1000">
                          <a:solidFill>
                            <a:schemeClr val="dk1"/>
                          </a:solidFill>
                          <a:highlight>
                            <a:schemeClr val="lt1"/>
                          </a:highlight>
                        </a:rPr>
                        <a:t>Connections to self, text, world</a:t>
                      </a:r>
                      <a:r>
                        <a:rPr lang="en" sz="1000">
                          <a:solidFill>
                            <a:schemeClr val="dk1"/>
                          </a:solidFill>
                          <a:highlight>
                            <a:schemeClr val="lt1"/>
                          </a:highlight>
                        </a:rPr>
                        <a:t>/</a:t>
                      </a:r>
                      <a:r>
                        <a:rPr b="1" lang="en" sz="1000">
                          <a:solidFill>
                            <a:schemeClr val="dk1"/>
                          </a:solidFill>
                          <a:highlight>
                            <a:schemeClr val="lt1"/>
                          </a:highlight>
                        </a:rPr>
                        <a:t>Language use and syntax</a:t>
                      </a:r>
                      <a:r>
                        <a:rPr lang="en" sz="1000">
                          <a:solidFill>
                            <a:schemeClr val="dk1"/>
                          </a:solidFill>
                          <a:highlight>
                            <a:schemeClr val="lt1"/>
                          </a:highlight>
                        </a:rPr>
                        <a:t>: </a:t>
                      </a:r>
                      <a:r>
                        <a:rPr lang="en" sz="1000">
                          <a:solidFill>
                            <a:srgbClr val="222222"/>
                          </a:solidFill>
                        </a:rPr>
                        <a:t>Demonstrate sophisticated command of English language grammar, vocabulary, and syntax with critical analysis of feedback for successful editing to complete the writing process</a:t>
                      </a:r>
                      <a:endParaRPr sz="1000">
                        <a:solidFill>
                          <a:schemeClr val="dk1"/>
                        </a:solidFill>
                        <a:highlight>
                          <a:schemeClr val="lt1"/>
                        </a:highlight>
                      </a:endParaRPr>
                    </a:p>
                    <a:p>
                      <a:pPr indent="0" lvl="0" marL="0" rtl="0" algn="l">
                        <a:spcBef>
                          <a:spcPts val="0"/>
                        </a:spcBef>
                        <a:spcAft>
                          <a:spcPts val="0"/>
                        </a:spcAft>
                        <a:buClr>
                          <a:schemeClr val="dk1"/>
                        </a:buClr>
                        <a:buSzPts val="1100"/>
                        <a:buFont typeface="Arial"/>
                        <a:buNone/>
                      </a:pPr>
                      <a:r>
                        <a:t/>
                      </a:r>
                      <a:endParaRPr sz="1000">
                        <a:solidFill>
                          <a:schemeClr val="dk1"/>
                        </a:solidFill>
                        <a:highlight>
                          <a:schemeClr val="lt1"/>
                        </a:highlight>
                      </a:endParaRPr>
                    </a:p>
                    <a:p>
                      <a:pPr indent="0" lvl="0" marL="0" rtl="0" algn="l">
                        <a:spcBef>
                          <a:spcPts val="0"/>
                        </a:spcBef>
                        <a:spcAft>
                          <a:spcPts val="0"/>
                        </a:spcAft>
                        <a:buClr>
                          <a:schemeClr val="dk1"/>
                        </a:buClr>
                        <a:buSzPts val="1100"/>
                        <a:buFont typeface="Arial"/>
                        <a:buNone/>
                      </a:pPr>
                      <a:r>
                        <a:rPr b="1" lang="en" sz="1000">
                          <a:solidFill>
                            <a:schemeClr val="dk1"/>
                          </a:solidFill>
                          <a:highlight>
                            <a:schemeClr val="lt1"/>
                          </a:highlight>
                        </a:rPr>
                        <a:t>Metacognition and Self-regulation</a:t>
                      </a:r>
                      <a:r>
                        <a:rPr lang="en" sz="1000">
                          <a:solidFill>
                            <a:schemeClr val="dk1"/>
                          </a:solidFill>
                          <a:highlight>
                            <a:schemeClr val="lt1"/>
                          </a:highlight>
                        </a:rPr>
                        <a:t>: </a:t>
                      </a:r>
                      <a:r>
                        <a:rPr lang="en" sz="1000">
                          <a:solidFill>
                            <a:srgbClr val="222222"/>
                          </a:solidFill>
                        </a:rPr>
                        <a:t>Apply college-level metacognitive and reflective strategies to monitor learning success, address academic challenges, and implement self-regulation techniques</a:t>
                      </a:r>
                      <a:endParaRPr sz="1000">
                        <a:solidFill>
                          <a:schemeClr val="dk1"/>
                        </a:solidFill>
                        <a:highlight>
                          <a:schemeClr val="lt1"/>
                        </a:highlight>
                      </a:endParaRPr>
                    </a:p>
                    <a:p>
                      <a:pPr indent="0" lvl="0" marL="0" rtl="0" algn="l">
                        <a:spcBef>
                          <a:spcPts val="0"/>
                        </a:spcBef>
                        <a:spcAft>
                          <a:spcPts val="0"/>
                        </a:spcAft>
                        <a:buNone/>
                      </a:pPr>
                      <a:r>
                        <a:t/>
                      </a:r>
                      <a:endParaRPr/>
                    </a:p>
                  </a:txBody>
                  <a:tcPr marT="91425" marB="91425" marR="91425" marL="91425">
                    <a:lnL cap="flat" cmpd="sng" w="9525">
                      <a:solidFill>
                        <a:srgbClr val="9E9E9E"/>
                      </a:solidFill>
                      <a:prstDash val="dot"/>
                      <a:round/>
                      <a:headEnd len="sm" w="sm" type="none"/>
                      <a:tailEnd len="sm" w="sm" type="none"/>
                    </a:lnL>
                    <a:lnR cap="flat" cmpd="sng" w="19050">
                      <a:solidFill>
                        <a:srgbClr val="9E9E9E"/>
                      </a:solidFill>
                      <a:prstDash val="dashDot"/>
                      <a:round/>
                      <a:headEnd len="sm" w="sm" type="none"/>
                      <a:tailEnd len="sm" w="sm" type="none"/>
                    </a:lnR>
                    <a:lnT cap="flat" cmpd="sng" w="9525">
                      <a:solidFill>
                        <a:srgbClr val="9E9E9E"/>
                      </a:solidFill>
                      <a:prstDash val="dot"/>
                      <a:round/>
                      <a:headEnd len="sm" w="sm" type="none"/>
                      <a:tailEnd len="sm" w="sm" type="none"/>
                    </a:lnT>
                    <a:lnB cap="flat" cmpd="sng" w="9525">
                      <a:solidFill>
                        <a:srgbClr val="9E9E9E"/>
                      </a:solidFill>
                      <a:prstDash val="dot"/>
                      <a:round/>
                      <a:headEnd len="sm" w="sm" type="none"/>
                      <a:tailEnd len="sm" w="sm" type="none"/>
                    </a:lnB>
                  </a:tcPr>
                </a:tc>
                <a:tc>
                  <a:txBody>
                    <a:bodyPr/>
                    <a:lstStyle/>
                    <a:p>
                      <a:pPr indent="0" lvl="0" marL="0" rtl="0" algn="l">
                        <a:lnSpc>
                          <a:spcPct val="115000"/>
                        </a:lnSpc>
                        <a:spcBef>
                          <a:spcPts val="400"/>
                        </a:spcBef>
                        <a:spcAft>
                          <a:spcPts val="0"/>
                        </a:spcAft>
                        <a:buClr>
                          <a:schemeClr val="dk1"/>
                        </a:buClr>
                        <a:buSzPts val="1100"/>
                        <a:buFont typeface="Arial"/>
                        <a:buNone/>
                      </a:pPr>
                      <a:r>
                        <a:rPr b="1" lang="en" sz="1100">
                          <a:solidFill>
                            <a:schemeClr val="dk1"/>
                          </a:solidFill>
                        </a:rPr>
                        <a:t>Course Objectives:</a:t>
                      </a:r>
                      <a:endParaRPr b="1" sz="1100">
                        <a:solidFill>
                          <a:schemeClr val="dk1"/>
                        </a:solidFill>
                      </a:endParaRPr>
                    </a:p>
                    <a:p>
                      <a:pPr indent="0" lvl="0" marL="0" rtl="0" algn="l">
                        <a:lnSpc>
                          <a:spcPct val="118000"/>
                        </a:lnSpc>
                        <a:spcBef>
                          <a:spcPts val="100"/>
                        </a:spcBef>
                        <a:spcAft>
                          <a:spcPts val="0"/>
                        </a:spcAft>
                        <a:buClr>
                          <a:schemeClr val="dk1"/>
                        </a:buClr>
                        <a:buSzPts val="1100"/>
                        <a:buFont typeface="Arial"/>
                        <a:buNone/>
                      </a:pPr>
                      <a:r>
                        <a:rPr b="1" lang="en" sz="1000">
                          <a:solidFill>
                            <a:schemeClr val="dk1"/>
                          </a:solidFill>
                        </a:rPr>
                        <a:t>Read, analyze and evaluate </a:t>
                      </a:r>
                      <a:r>
                        <a:rPr lang="en" sz="1000">
                          <a:solidFill>
                            <a:schemeClr val="dk1"/>
                          </a:solidFill>
                        </a:rPr>
                        <a:t>multiple text and media sources, both fiction and non-fiction, with attention to cultural touchstones to build the schema necessary for comprehension of college-level reading.</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Compose </a:t>
                      </a:r>
                      <a:r>
                        <a:rPr lang="en" sz="1000">
                          <a:solidFill>
                            <a:schemeClr val="dk1"/>
                          </a:solidFill>
                        </a:rPr>
                        <a:t>unified, well-organized essays integrating research evidence into body paragraphs with sentence structures to develop the relationship and coherence among ideas.</a:t>
                      </a:r>
                      <a:endParaRPr sz="1000">
                        <a:solidFill>
                          <a:schemeClr val="dk1"/>
                        </a:solidFill>
                      </a:endParaRPr>
                    </a:p>
                    <a:p>
                      <a:pPr indent="0" lvl="0" marL="0" marR="368300" rtl="0" algn="l">
                        <a:lnSpc>
                          <a:spcPct val="118000"/>
                        </a:lnSpc>
                        <a:spcBef>
                          <a:spcPts val="0"/>
                        </a:spcBef>
                        <a:spcAft>
                          <a:spcPts val="0"/>
                        </a:spcAft>
                        <a:buClr>
                          <a:schemeClr val="dk1"/>
                        </a:buClr>
                        <a:buSzPts val="1100"/>
                        <a:buFont typeface="Arial"/>
                        <a:buNone/>
                      </a:pPr>
                      <a:r>
                        <a:rPr b="1" lang="en" sz="1000">
                          <a:solidFill>
                            <a:schemeClr val="dk1"/>
                          </a:solidFill>
                        </a:rPr>
                        <a:t>Develop </a:t>
                      </a:r>
                      <a:r>
                        <a:rPr lang="en" sz="1000">
                          <a:solidFill>
                            <a:schemeClr val="dk1"/>
                          </a:solidFill>
                        </a:rPr>
                        <a:t>and employ flexible strategies for generating, drafting, and revising essays with specific attention to English language organizational patterns.</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Analyze </a:t>
                      </a:r>
                      <a:r>
                        <a:rPr lang="en" sz="1000">
                          <a:solidFill>
                            <a:schemeClr val="dk1"/>
                          </a:solidFill>
                        </a:rPr>
                        <a:t>stylistic choices in authentic texts as well as in peer and self-generated writing in order to elevate critical thinking and increase language sophistication.</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Compose </a:t>
                      </a:r>
                      <a:r>
                        <a:rPr lang="en" sz="1000">
                          <a:solidFill>
                            <a:schemeClr val="dk1"/>
                          </a:solidFill>
                        </a:rPr>
                        <a:t>timed, in-class essays demonstrating appropriate English language organizational patterns, in-depth development, acceptable coherence, and college-level mechanics.</a:t>
                      </a:r>
                      <a:endParaRPr/>
                    </a:p>
                  </a:txBody>
                  <a:tcPr marT="91425" marB="91425" marR="91425" marL="91425">
                    <a:lnL cap="flat" cmpd="sng" w="19050">
                      <a:solidFill>
                        <a:srgbClr val="9E9E9E"/>
                      </a:solidFill>
                      <a:prstDash val="dashDot"/>
                      <a:round/>
                      <a:headEnd len="sm" w="sm" type="none"/>
                      <a:tailEnd len="sm" w="sm" type="none"/>
                    </a:lnL>
                    <a:lnR cap="flat" cmpd="sng" w="19050">
                      <a:solidFill>
                        <a:srgbClr val="9E9E9E"/>
                      </a:solidFill>
                      <a:prstDash val="dashDot"/>
                      <a:round/>
                      <a:headEnd len="sm" w="sm" type="none"/>
                      <a:tailEnd len="sm" w="sm" type="none"/>
                    </a:lnR>
                    <a:lnT cap="flat" cmpd="sng" w="19050">
                      <a:solidFill>
                        <a:srgbClr val="9E9E9E"/>
                      </a:solidFill>
                      <a:prstDash val="dashDot"/>
                      <a:round/>
                      <a:headEnd len="sm" w="sm" type="none"/>
                      <a:tailEnd len="sm" w="sm" type="none"/>
                    </a:lnT>
                    <a:lnB cap="flat" cmpd="sng" w="19050">
                      <a:solidFill>
                        <a:srgbClr val="9E9E9E"/>
                      </a:solidFill>
                      <a:prstDash val="dashDot"/>
                      <a:round/>
                      <a:headEnd len="sm" w="sm" type="none"/>
                      <a:tailEnd len="sm" w="sm" type="none"/>
                    </a:lnB>
                  </a:tcPr>
                </a:tc>
                <a:tc>
                  <a:txBody>
                    <a:bodyPr/>
                    <a:lstStyle/>
                    <a:p>
                      <a:pPr indent="0" lvl="0" marL="0" marR="76200" rtl="0" algn="l">
                        <a:lnSpc>
                          <a:spcPct val="118000"/>
                        </a:lnSpc>
                        <a:spcBef>
                          <a:spcPts val="0"/>
                        </a:spcBef>
                        <a:spcAft>
                          <a:spcPts val="0"/>
                        </a:spcAft>
                        <a:buNone/>
                      </a:pPr>
                      <a:r>
                        <a:rPr b="1" lang="en" sz="1000">
                          <a:solidFill>
                            <a:schemeClr val="dk1"/>
                          </a:solidFill>
                        </a:rPr>
                        <a:t>Integrate </a:t>
                      </a:r>
                      <a:r>
                        <a:rPr lang="en" sz="1000">
                          <a:solidFill>
                            <a:schemeClr val="dk1"/>
                          </a:solidFill>
                        </a:rPr>
                        <a:t>into writing the ideas of others through paraphrasing, summarizing, and quoting, demonstrating an increasing command of vocabulary and sentence structure to avoid plagiarism.</a:t>
                      </a:r>
                      <a:endParaRPr>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Find, evaluate, analyze, interpret, and discuss </a:t>
                      </a:r>
                      <a:r>
                        <a:rPr lang="en" sz="1000">
                          <a:solidFill>
                            <a:schemeClr val="dk1"/>
                          </a:solidFill>
                        </a:rPr>
                        <a:t>primary and secondary sources in the target language (English) incorporating them into written essays using appropriate documentation format.</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Proofread and edit </a:t>
                      </a:r>
                      <a:r>
                        <a:rPr lang="en" sz="1000">
                          <a:solidFill>
                            <a:schemeClr val="dk1"/>
                          </a:solidFill>
                        </a:rPr>
                        <a:t>essays to eliminate global and local English grammar, usage, and punctuation errors that impede comprehensibility with just in time instruction in troublesome areas for English language learners.</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Develop and refine </a:t>
                      </a:r>
                      <a:r>
                        <a:rPr lang="en" sz="1000">
                          <a:solidFill>
                            <a:schemeClr val="dk1"/>
                          </a:solidFill>
                        </a:rPr>
                        <a:t>metacognitive strategies for writing and reading success with special attention to affective factors that challenge English language learners.</a:t>
                      </a:r>
                      <a:endParaRPr sz="1000">
                        <a:solidFill>
                          <a:schemeClr val="dk1"/>
                        </a:solidFill>
                      </a:endParaRPr>
                    </a:p>
                    <a:p>
                      <a:pPr indent="0" lvl="0" marL="0" rtl="0" algn="l">
                        <a:lnSpc>
                          <a:spcPct val="118000"/>
                        </a:lnSpc>
                        <a:spcBef>
                          <a:spcPts val="0"/>
                        </a:spcBef>
                        <a:spcAft>
                          <a:spcPts val="0"/>
                        </a:spcAft>
                        <a:buClr>
                          <a:schemeClr val="dk1"/>
                        </a:buClr>
                        <a:buSzPts val="1100"/>
                        <a:buFont typeface="Arial"/>
                        <a:buNone/>
                      </a:pPr>
                      <a:r>
                        <a:rPr b="1" lang="en" sz="1000">
                          <a:solidFill>
                            <a:schemeClr val="dk1"/>
                          </a:solidFill>
                        </a:rPr>
                        <a:t>Develop </a:t>
                      </a:r>
                      <a:r>
                        <a:rPr lang="en" sz="1000">
                          <a:solidFill>
                            <a:schemeClr val="dk1"/>
                          </a:solidFill>
                        </a:rPr>
                        <a:t>an understanding of American college culture, including developing strategies to respond to academic challenges as well as the use of college-based success resources.</a:t>
                      </a:r>
                      <a:endParaRPr/>
                    </a:p>
                  </a:txBody>
                  <a:tcPr marT="91425" marB="91425" marR="91425" marL="91425">
                    <a:lnL cap="flat" cmpd="sng" w="19050">
                      <a:solidFill>
                        <a:srgbClr val="9E9E9E"/>
                      </a:solidFill>
                      <a:prstDash val="dashDot"/>
                      <a:round/>
                      <a:headEnd len="sm" w="sm" type="none"/>
                      <a:tailEnd len="sm" w="sm" type="none"/>
                    </a:lnL>
                    <a:lnR cap="flat" cmpd="sng" w="19050">
                      <a:solidFill>
                        <a:srgbClr val="9E9E9E"/>
                      </a:solidFill>
                      <a:prstDash val="dashDot"/>
                      <a:round/>
                      <a:headEnd len="sm" w="sm" type="none"/>
                      <a:tailEnd len="sm" w="sm" type="none"/>
                    </a:lnR>
                    <a:lnT cap="flat" cmpd="sng" w="19050">
                      <a:solidFill>
                        <a:srgbClr val="9E9E9E"/>
                      </a:solidFill>
                      <a:prstDash val="dashDot"/>
                      <a:round/>
                      <a:headEnd len="sm" w="sm" type="none"/>
                      <a:tailEnd len="sm" w="sm" type="none"/>
                    </a:lnT>
                    <a:lnB cap="flat" cmpd="sng" w="19050">
                      <a:solidFill>
                        <a:srgbClr val="9E9E9E"/>
                      </a:solidFill>
                      <a:prstDash val="dashDot"/>
                      <a:round/>
                      <a:headEnd len="sm" w="sm" type="none"/>
                      <a:tailEnd len="sm" w="sm" type="none"/>
                    </a:lnB>
                  </a:tcPr>
                </a:tc>
              </a:tr>
            </a:tbl>
          </a:graphicData>
        </a:graphic>
      </p:graphicFrame>
      <p:graphicFrame>
        <p:nvGraphicFramePr>
          <p:cNvPr id="68" name="Google Shape;68;p14"/>
          <p:cNvGraphicFramePr/>
          <p:nvPr/>
        </p:nvGraphicFramePr>
        <p:xfrm>
          <a:off x="378650" y="5648325"/>
          <a:ext cx="3000000" cy="3000000"/>
        </p:xfrm>
        <a:graphic>
          <a:graphicData uri="http://schemas.openxmlformats.org/drawingml/2006/table">
            <a:tbl>
              <a:tblPr>
                <a:noFill/>
                <a:tableStyleId>{DD85FEBA-EC4D-45B1-B807-059B3658C26A}</a:tableStyleId>
              </a:tblPr>
              <a:tblGrid>
                <a:gridCol w="2570425"/>
                <a:gridCol w="535250"/>
                <a:gridCol w="3378700"/>
                <a:gridCol w="530725"/>
              </a:tblGrid>
              <a:tr h="0">
                <a:tc>
                  <a:txBody>
                    <a:bodyPr/>
                    <a:lstStyle/>
                    <a:p>
                      <a:pPr indent="0" lvl="0" marL="0" rtl="0" algn="l">
                        <a:spcBef>
                          <a:spcPts val="0"/>
                        </a:spcBef>
                        <a:spcAft>
                          <a:spcPts val="0"/>
                        </a:spcAft>
                        <a:buNone/>
                      </a:pPr>
                      <a:r>
                        <a:rPr lang="en" sz="1100"/>
                        <a:t>Paper 1 Building Blocks</a:t>
                      </a:r>
                      <a:endParaRPr sz="1100"/>
                    </a:p>
                    <a:p>
                      <a:pPr indent="-292100" lvl="0" marL="457200" rtl="0" algn="l">
                        <a:spcBef>
                          <a:spcPts val="0"/>
                        </a:spcBef>
                        <a:spcAft>
                          <a:spcPts val="0"/>
                        </a:spcAft>
                        <a:buClr>
                          <a:schemeClr val="dk1"/>
                        </a:buClr>
                        <a:buSzPts val="1000"/>
                        <a:buChar char="●"/>
                      </a:pPr>
                      <a:r>
                        <a:rPr lang="en" sz="1000">
                          <a:solidFill>
                            <a:schemeClr val="dk1"/>
                          </a:solidFill>
                        </a:rPr>
                        <a:t>Low Stakes </a:t>
                      </a:r>
                      <a:r>
                        <a:rPr lang="en" sz="1000">
                          <a:solidFill>
                            <a:schemeClr val="dk1"/>
                          </a:solidFill>
                        </a:rPr>
                        <a:t>Writings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Quizzes/Exercises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Discussions/Team Activities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Draft 1/Checklist</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TC Sessions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Library Workshops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Writing Center Workshops/DLAs</a:t>
                      </a:r>
                      <a:endParaRPr sz="1000">
                        <a:solidFill>
                          <a:schemeClr val="dk1"/>
                        </a:solidFill>
                      </a:endParaRPr>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5%</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Research Paper Building Blocks</a:t>
                      </a:r>
                      <a:endParaRPr sz="1100"/>
                    </a:p>
                    <a:p>
                      <a:pPr indent="-298450" lvl="0" marL="457200" rtl="0" algn="l">
                        <a:spcBef>
                          <a:spcPts val="0"/>
                        </a:spcBef>
                        <a:spcAft>
                          <a:spcPts val="0"/>
                        </a:spcAft>
                        <a:buSzPts val="1100"/>
                        <a:buChar char="●"/>
                      </a:pPr>
                      <a:r>
                        <a:rPr lang="en" sz="1100"/>
                        <a:t>Topic Proposal </a:t>
                      </a:r>
                      <a:endParaRPr sz="1100"/>
                    </a:p>
                    <a:p>
                      <a:pPr indent="-298450" lvl="0" marL="457200" rtl="0" algn="l">
                        <a:spcBef>
                          <a:spcPts val="0"/>
                        </a:spcBef>
                        <a:spcAft>
                          <a:spcPts val="0"/>
                        </a:spcAft>
                        <a:buSzPts val="1100"/>
                        <a:buChar char="●"/>
                      </a:pPr>
                      <a:r>
                        <a:rPr lang="en" sz="1100"/>
                        <a:t>Annotated Bibliography </a:t>
                      </a:r>
                      <a:endParaRPr sz="1100"/>
                    </a:p>
                    <a:p>
                      <a:pPr indent="-298450" lvl="0" marL="457200" rtl="0" algn="l">
                        <a:spcBef>
                          <a:spcPts val="0"/>
                        </a:spcBef>
                        <a:spcAft>
                          <a:spcPts val="0"/>
                        </a:spcAft>
                        <a:buSzPts val="1100"/>
                        <a:buChar char="●"/>
                      </a:pPr>
                      <a:r>
                        <a:rPr lang="en" sz="1100"/>
                        <a:t>Working Outline/Organizer </a:t>
                      </a:r>
                      <a:endParaRPr sz="1100"/>
                    </a:p>
                    <a:p>
                      <a:pPr indent="-298450" lvl="0" marL="457200" rtl="0" algn="l">
                        <a:spcBef>
                          <a:spcPts val="0"/>
                        </a:spcBef>
                        <a:spcAft>
                          <a:spcPts val="0"/>
                        </a:spcAft>
                        <a:buSzPts val="1100"/>
                        <a:buChar char="●"/>
                      </a:pPr>
                      <a:r>
                        <a:rPr lang="en" sz="1100"/>
                        <a:t>Rough Draft </a:t>
                      </a:r>
                      <a:endParaRPr sz="1100"/>
                    </a:p>
                    <a:p>
                      <a:pPr indent="-298450" lvl="0" marL="457200" rtl="0" algn="l">
                        <a:spcBef>
                          <a:spcPts val="0"/>
                        </a:spcBef>
                        <a:spcAft>
                          <a:spcPts val="0"/>
                        </a:spcAft>
                        <a:buSzPts val="1100"/>
                        <a:buChar char="●"/>
                      </a:pPr>
                      <a:r>
                        <a:rPr lang="en" sz="1100"/>
                        <a:t>Peer Review </a:t>
                      </a:r>
                      <a:endParaRPr sz="1100"/>
                    </a:p>
                    <a:p>
                      <a:pPr indent="-298450" lvl="0" marL="457200" rtl="0" algn="l">
                        <a:spcBef>
                          <a:spcPts val="0"/>
                        </a:spcBef>
                        <a:spcAft>
                          <a:spcPts val="0"/>
                        </a:spcAft>
                        <a:buSzPts val="1100"/>
                        <a:buChar char="●"/>
                      </a:pPr>
                      <a:r>
                        <a:rPr lang="en" sz="1100"/>
                        <a:t>Poster Presentations </a:t>
                      </a:r>
                      <a:endParaRPr sz="1100"/>
                    </a:p>
                    <a:p>
                      <a:pPr indent="-298450" lvl="0" marL="457200" rtl="0" algn="l">
                        <a:spcBef>
                          <a:spcPts val="0"/>
                        </a:spcBef>
                        <a:spcAft>
                          <a:spcPts val="0"/>
                        </a:spcAft>
                        <a:buSzPts val="1100"/>
                        <a:buChar char="●"/>
                      </a:pPr>
                      <a:r>
                        <a:rPr lang="en" sz="1100"/>
                        <a:t>Writing Center Tutor Session </a:t>
                      </a:r>
                      <a:endParaRPr sz="1100"/>
                    </a:p>
                    <a:p>
                      <a:pPr indent="-298450" lvl="0" marL="457200" rtl="0" algn="l">
                        <a:spcBef>
                          <a:spcPts val="0"/>
                        </a:spcBef>
                        <a:spcAft>
                          <a:spcPts val="0"/>
                        </a:spcAft>
                        <a:buSzPts val="1100"/>
                        <a:buChar char="●"/>
                      </a:pPr>
                      <a:r>
                        <a:rPr lang="en" sz="1100"/>
                        <a:t>Paper Conference with Professor </a:t>
                      </a:r>
                      <a:endParaRPr sz="1100"/>
                    </a:p>
                    <a:p>
                      <a:pPr indent="-298450" lvl="0" marL="457200" rtl="0" algn="l">
                        <a:spcBef>
                          <a:spcPts val="0"/>
                        </a:spcBef>
                        <a:spcAft>
                          <a:spcPts val="0"/>
                        </a:spcAft>
                        <a:buSzPts val="1100"/>
                        <a:buChar char="●"/>
                      </a:pPr>
                      <a:r>
                        <a:rPr lang="en" sz="1100"/>
                        <a:t>Works Cited (5 sources required)</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15%</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r>
              <a:tr h="0">
                <a:tc>
                  <a:txBody>
                    <a:bodyPr/>
                    <a:lstStyle/>
                    <a:p>
                      <a:pPr indent="0" lvl="0" marL="0" rtl="0" algn="l">
                        <a:spcBef>
                          <a:spcPts val="0"/>
                        </a:spcBef>
                        <a:spcAft>
                          <a:spcPts val="0"/>
                        </a:spcAft>
                        <a:buNone/>
                      </a:pPr>
                      <a:r>
                        <a:rPr lang="en" sz="1100"/>
                        <a:t>Paper 1 due: </a:t>
                      </a:r>
                      <a:r>
                        <a:rPr lang="en" sz="1100">
                          <a:solidFill>
                            <a:schemeClr val="dk1"/>
                          </a:solidFill>
                        </a:rPr>
                        <a:t>Sun Mar 17 by 11:59 pm</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solidFill>
                      <a:srgbClr val="EAD1DC"/>
                    </a:solidFill>
                  </a:tcPr>
                </a:tc>
                <a:tc>
                  <a:txBody>
                    <a:bodyPr/>
                    <a:lstStyle/>
                    <a:p>
                      <a:pPr indent="0" lvl="0" marL="0" rtl="0" algn="l">
                        <a:spcBef>
                          <a:spcPts val="0"/>
                        </a:spcBef>
                        <a:spcAft>
                          <a:spcPts val="0"/>
                        </a:spcAft>
                        <a:buNone/>
                      </a:pPr>
                      <a:r>
                        <a:rPr lang="en" sz="1100"/>
                        <a:t>10%</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Research Paper due: </a:t>
                      </a:r>
                      <a:r>
                        <a:rPr lang="en" sz="1100">
                          <a:solidFill>
                            <a:schemeClr val="dk1"/>
                          </a:solidFill>
                        </a:rPr>
                        <a:t>Sun May 26 by 11:59 pm</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solidFill>
                      <a:srgbClr val="EAD1DC"/>
                    </a:solidFill>
                  </a:tcPr>
                </a:tc>
                <a:tc>
                  <a:txBody>
                    <a:bodyPr/>
                    <a:lstStyle/>
                    <a:p>
                      <a:pPr indent="0" lvl="0" marL="0" rtl="0" algn="l">
                        <a:spcBef>
                          <a:spcPts val="0"/>
                        </a:spcBef>
                        <a:spcAft>
                          <a:spcPts val="0"/>
                        </a:spcAft>
                        <a:buNone/>
                      </a:pPr>
                      <a:r>
                        <a:rPr lang="en" sz="1100"/>
                        <a:t>20%</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r>
              <a:tr h="0">
                <a:tc>
                  <a:txBody>
                    <a:bodyPr/>
                    <a:lstStyle/>
                    <a:p>
                      <a:pPr indent="0" lvl="0" marL="0" rtl="0" algn="l">
                        <a:spcBef>
                          <a:spcPts val="0"/>
                        </a:spcBef>
                        <a:spcAft>
                          <a:spcPts val="0"/>
                        </a:spcAft>
                        <a:buNone/>
                      </a:pPr>
                      <a:r>
                        <a:rPr lang="en" sz="1100"/>
                        <a:t>Paper 2 Building Blocks</a:t>
                      </a:r>
                      <a:endParaRPr sz="1100"/>
                    </a:p>
                    <a:p>
                      <a:pPr indent="-292100" lvl="0" marL="457200" rtl="0" algn="l">
                        <a:spcBef>
                          <a:spcPts val="0"/>
                        </a:spcBef>
                        <a:spcAft>
                          <a:spcPts val="0"/>
                        </a:spcAft>
                        <a:buClr>
                          <a:schemeClr val="dk1"/>
                        </a:buClr>
                        <a:buSzPts val="1000"/>
                        <a:buChar char="●"/>
                      </a:pPr>
                      <a:r>
                        <a:rPr lang="en" sz="1000">
                          <a:solidFill>
                            <a:schemeClr val="dk1"/>
                          </a:solidFill>
                        </a:rPr>
                        <a:t>Low Stakes </a:t>
                      </a:r>
                      <a:r>
                        <a:rPr lang="en" sz="1000">
                          <a:solidFill>
                            <a:schemeClr val="dk1"/>
                          </a:solidFill>
                        </a:rPr>
                        <a:t>Writings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Quizzes/Exercises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Discussions/Team Activities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Draft 1/Peer Review</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TC Sessions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Library Workshops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Writing Center Workshops/DLAs</a:t>
                      </a:r>
                      <a:endParaRPr sz="1000">
                        <a:solidFill>
                          <a:schemeClr val="dk1"/>
                        </a:solidFill>
                      </a:endParaRPr>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5%</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Final Project Preparation</a:t>
                      </a:r>
                      <a:endParaRPr sz="1100"/>
                    </a:p>
                    <a:p>
                      <a:pPr indent="-298450" lvl="0" marL="457200" rtl="0" algn="l">
                        <a:spcBef>
                          <a:spcPts val="0"/>
                        </a:spcBef>
                        <a:spcAft>
                          <a:spcPts val="0"/>
                        </a:spcAft>
                        <a:buSzPts val="1100"/>
                        <a:buChar char="●"/>
                      </a:pPr>
                      <a:r>
                        <a:rPr lang="en" sz="1100"/>
                        <a:t>Learning Summary</a:t>
                      </a:r>
                      <a:endParaRPr sz="1100"/>
                    </a:p>
                    <a:p>
                      <a:pPr indent="-298450" lvl="0" marL="457200" rtl="0" algn="l">
                        <a:spcBef>
                          <a:spcPts val="0"/>
                        </a:spcBef>
                        <a:spcAft>
                          <a:spcPts val="0"/>
                        </a:spcAft>
                        <a:buSzPts val="1100"/>
                        <a:buChar char="●"/>
                      </a:pPr>
                      <a:r>
                        <a:rPr i="1" lang="en" sz="1100"/>
                        <a:t>BAC</a:t>
                      </a:r>
                      <a:r>
                        <a:rPr lang="en" sz="1100"/>
                        <a:t> Synthesis</a:t>
                      </a:r>
                      <a:endParaRPr sz="1100"/>
                    </a:p>
                    <a:p>
                      <a:pPr indent="-298450" lvl="0" marL="457200" rtl="0" algn="l">
                        <a:spcBef>
                          <a:spcPts val="0"/>
                        </a:spcBef>
                        <a:spcAft>
                          <a:spcPts val="0"/>
                        </a:spcAft>
                        <a:buSzPts val="1100"/>
                        <a:buChar char="●"/>
                      </a:pPr>
                      <a:r>
                        <a:rPr lang="en" sz="1100"/>
                        <a:t>Metacognitive analysis</a:t>
                      </a:r>
                      <a:endParaRPr sz="1100"/>
                    </a:p>
                    <a:p>
                      <a:pPr indent="-298450" lvl="0" marL="457200" rtl="0" algn="l">
                        <a:spcBef>
                          <a:spcPts val="0"/>
                        </a:spcBef>
                        <a:spcAft>
                          <a:spcPts val="0"/>
                        </a:spcAft>
                        <a:buSzPts val="1100"/>
                        <a:buChar char="●"/>
                      </a:pPr>
                      <a:r>
                        <a:rPr lang="en" sz="1100"/>
                        <a:t>Other</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t>10%</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r>
              <a:tr h="0">
                <a:tc>
                  <a:txBody>
                    <a:bodyPr/>
                    <a:lstStyle/>
                    <a:p>
                      <a:pPr indent="0" lvl="0" marL="0" rtl="0" algn="l">
                        <a:spcBef>
                          <a:spcPts val="0"/>
                        </a:spcBef>
                        <a:spcAft>
                          <a:spcPts val="0"/>
                        </a:spcAft>
                        <a:buNone/>
                      </a:pPr>
                      <a:r>
                        <a:rPr lang="en" sz="1100"/>
                        <a:t>Paper 2 due: </a:t>
                      </a:r>
                      <a:r>
                        <a:rPr lang="en" sz="1100">
                          <a:solidFill>
                            <a:schemeClr val="dk1"/>
                          </a:solidFill>
                        </a:rPr>
                        <a:t>Sun Apr 14 by 11:59 pm</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solidFill>
                      <a:srgbClr val="EAD1DC"/>
                    </a:solidFill>
                  </a:tcPr>
                </a:tc>
                <a:tc>
                  <a:txBody>
                    <a:bodyPr/>
                    <a:lstStyle/>
                    <a:p>
                      <a:pPr indent="0" lvl="0" marL="0" rtl="0" algn="l">
                        <a:spcBef>
                          <a:spcPts val="0"/>
                        </a:spcBef>
                        <a:spcAft>
                          <a:spcPts val="0"/>
                        </a:spcAft>
                        <a:buNone/>
                      </a:pPr>
                      <a:r>
                        <a:rPr lang="en" sz="1100"/>
                        <a:t>15%</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rPr>
                        <a:t>Final Project  due Jun 10 by 1:30 pm</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solidFill>
                      <a:srgbClr val="EAD1DC"/>
                    </a:solidFill>
                  </a:tcPr>
                </a:tc>
                <a:tc>
                  <a:txBody>
                    <a:bodyPr/>
                    <a:lstStyle/>
                    <a:p>
                      <a:pPr indent="0" lvl="0" marL="0" rtl="0" algn="l">
                        <a:spcBef>
                          <a:spcPts val="0"/>
                        </a:spcBef>
                        <a:spcAft>
                          <a:spcPts val="0"/>
                        </a:spcAft>
                        <a:buNone/>
                      </a:pPr>
                      <a:r>
                        <a:rPr lang="en" sz="1100"/>
                        <a:t>20%</a:t>
                      </a:r>
                      <a:endParaRPr sz="1100"/>
                    </a:p>
                  </a:txBody>
                  <a:tcPr marT="91425" marB="91425" marR="91425" marL="91425">
                    <a:lnL cap="flat" cmpd="sng" w="9525">
                      <a:solidFill>
                        <a:srgbClr val="9E9E9E"/>
                      </a:solidFill>
                      <a:prstDash val="dash"/>
                      <a:round/>
                      <a:headEnd len="sm" w="sm" type="none"/>
                      <a:tailEnd len="sm" w="sm" type="none"/>
                    </a:lnL>
                    <a:lnR cap="flat" cmpd="sng" w="9525">
                      <a:solidFill>
                        <a:srgbClr val="9E9E9E"/>
                      </a:solidFill>
                      <a:prstDash val="dash"/>
                      <a:round/>
                      <a:headEnd len="sm" w="sm" type="none"/>
                      <a:tailEnd len="sm" w="sm" type="none"/>
                    </a:lnR>
                    <a:lnT cap="flat" cmpd="sng" w="9525">
                      <a:solidFill>
                        <a:srgbClr val="9E9E9E"/>
                      </a:solidFill>
                      <a:prstDash val="dash"/>
                      <a:round/>
                      <a:headEnd len="sm" w="sm" type="none"/>
                      <a:tailEnd len="sm" w="sm" type="none"/>
                    </a:lnT>
                    <a:lnB cap="flat" cmpd="sng" w="9525">
                      <a:solidFill>
                        <a:srgbClr val="9E9E9E"/>
                      </a:solidFill>
                      <a:prstDash val="dash"/>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