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03" r:id="rId2"/>
    <p:sldId id="304" r:id="rId3"/>
    <p:sldId id="305" r:id="rId4"/>
    <p:sldId id="306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8D8305-0CB8-42E2-ACDA-B0848331E5C4}" name="Florman, Kelli" initials="FK" userId="S::kflorman@mtsac.edu::2c3709ee-ee47-42fc-9c99-13fe9dc03030" providerId="AD"/>
  <p188:author id="{D317F3AA-4B3F-749C-9DEE-A085057E6527}" name="Nelson, Carol" initials="NC" userId="S::cnelson@mtsac.edu::30754422-9d17-4b88-b94a-788da7297334" providerId="AD"/>
  <p188:author id="{D9108ACB-21AC-76E2-9C4D-A037DC5BA0D8}" name="Carter, Shannon" initials="CS" userId="S::scarter7@mtsac.edu::1a0b9713-526c-438e-b5ec-7eeff8078a83" providerId="AD"/>
  <p188:author id="{4CC39BF1-5655-8C3B-0781-E1A9653BF7AB}" name="Stansell, Markelle" initials="SM" userId="S::mgray7@mtsac.edu::6739cf1a-1811-4f43-8d55-7b205d7be6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B83B1D"/>
    <a:srgbClr val="70101B"/>
    <a:srgbClr val="3333FF"/>
    <a:srgbClr val="D7D7D7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E8999-3C56-455A-846A-19E9A7A12084}" v="13" dt="2025-05-06T18:02:08.980"/>
  </p1510:revLst>
</p1510:revInfo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3469" autoAdjust="0"/>
  </p:normalViewPr>
  <p:slideViewPr>
    <p:cSldViewPr snapToGrid="0">
      <p:cViewPr varScale="1">
        <p:scale>
          <a:sx n="103" d="100"/>
          <a:sy n="103" d="100"/>
        </p:scale>
        <p:origin x="20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Approximately </a:t>
            </a:r>
            <a:r>
              <a:rPr lang="en-US" sz="2000" b="1" dirty="0"/>
              <a:t>88%</a:t>
            </a:r>
            <a:r>
              <a:rPr lang="en-US" sz="2000" dirty="0"/>
              <a:t> of respondents </a:t>
            </a:r>
            <a:r>
              <a:rPr lang="en-US" sz="2000" b="1" dirty="0"/>
              <a:t>agree</a:t>
            </a:r>
            <a:r>
              <a:rPr lang="en-US" sz="2000" dirty="0"/>
              <a:t> that PCS should be equipped with body-worn cameras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</a:t>
            </a:r>
            <a:r>
              <a:rPr lang="en-US" b="1" dirty="0"/>
              <a:t>46%</a:t>
            </a:r>
            <a:r>
              <a:rPr lang="en-US" dirty="0"/>
              <a:t> of respondents </a:t>
            </a:r>
            <a:r>
              <a:rPr lang="en-US" b="1" dirty="0"/>
              <a:t>agree</a:t>
            </a:r>
            <a:r>
              <a:rPr lang="en-US" dirty="0"/>
              <a:t> that PCS should be equipped with police rifles. 41% disagree, and 12% need more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</a:t>
            </a:r>
            <a:r>
              <a:rPr lang="en-US" b="1" dirty="0"/>
              <a:t>78%</a:t>
            </a:r>
            <a:r>
              <a:rPr lang="en-US" dirty="0"/>
              <a:t> of respondents </a:t>
            </a:r>
            <a:r>
              <a:rPr lang="en-US" b="1" dirty="0"/>
              <a:t>agree</a:t>
            </a:r>
            <a:r>
              <a:rPr lang="en-US" dirty="0"/>
              <a:t> that PCS should be equipped with tasers.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</a:t>
            </a:r>
            <a:r>
              <a:rPr lang="en-US" b="1" dirty="0"/>
              <a:t>44% </a:t>
            </a:r>
            <a:r>
              <a:rPr lang="en-US" b="0" dirty="0"/>
              <a:t>of respondents </a:t>
            </a:r>
            <a:r>
              <a:rPr lang="en-US" b="1" dirty="0"/>
              <a:t>agree </a:t>
            </a:r>
            <a:r>
              <a:rPr lang="en-US" b="0" dirty="0"/>
              <a:t>that we need </a:t>
            </a:r>
            <a:r>
              <a:rPr lang="en-US" b="1" dirty="0"/>
              <a:t>more sworn officers </a:t>
            </a:r>
            <a:r>
              <a:rPr lang="en-US" b="0" dirty="0"/>
              <a:t>on campus.  26% think we have just the right number of sworn officers, 6% think we need less sworn officers, and 23% need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2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D2EB7-48A4-9F30-E02F-8A9F84A1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497879" y="1252090"/>
            <a:ext cx="5153178" cy="5605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en-US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  <a:spcAft>
                <a:spcPts val="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D05EA-CA8F-421E-51BD-BF1D4F7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17424"/>
            <a:ext cx="11311128" cy="64008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Body Worn Cameras</a:t>
            </a:r>
          </a:p>
        </p:txBody>
      </p:sp>
      <p:pic>
        <p:nvPicPr>
          <p:cNvPr id="11" name="Picture 10" descr="Poll results for equipping police officers with body worn cameras">
            <a:extLst>
              <a:ext uri="{FF2B5EF4-FFF2-40B4-BE49-F238E27FC236}">
                <a16:creationId xmlns:a16="http://schemas.microsoft.com/office/drawing/2014/main" id="{3485D0C7-A79B-7DD9-D507-F9E74F7A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74" y="2673364"/>
            <a:ext cx="6252065" cy="4055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E5418-43EF-DA38-5AA7-8C1862B67A9F}"/>
              </a:ext>
            </a:extLst>
          </p:cNvPr>
          <p:cNvSpPr txBox="1"/>
          <p:nvPr/>
        </p:nvSpPr>
        <p:spPr>
          <a:xfrm>
            <a:off x="9108458" y="2853464"/>
            <a:ext cx="2723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1,343 total respondents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8A36FA8-2991-C36D-496C-15A4FDF1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031496" y="4365915"/>
            <a:ext cx="541168" cy="193513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A450D-FD28-8C76-45F4-265B531E11B0}"/>
              </a:ext>
            </a:extLst>
          </p:cNvPr>
          <p:cNvSpPr txBox="1"/>
          <p:nvPr/>
        </p:nvSpPr>
        <p:spPr>
          <a:xfrm>
            <a:off x="6176772" y="4626314"/>
            <a:ext cx="99767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5% DISAGREE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Brace 6" descr="59%">
            <a:extLst>
              <a:ext uri="{FF2B5EF4-FFF2-40B4-BE49-F238E27FC236}">
                <a16:creationId xmlns:a16="http://schemas.microsoft.com/office/drawing/2014/main" id="{CE74C31D-4261-5D8B-7CBD-CC552CA9208B}"/>
              </a:ext>
            </a:extLst>
          </p:cNvPr>
          <p:cNvSpPr/>
          <p:nvPr/>
        </p:nvSpPr>
        <p:spPr>
          <a:xfrm rot="16200000">
            <a:off x="4369551" y="1685322"/>
            <a:ext cx="541168" cy="193513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51580-D1EB-7DDF-03A5-A6A1D891A66F}"/>
              </a:ext>
            </a:extLst>
          </p:cNvPr>
          <p:cNvSpPr txBox="1"/>
          <p:nvPr/>
        </p:nvSpPr>
        <p:spPr>
          <a:xfrm>
            <a:off x="3781889" y="1938769"/>
            <a:ext cx="349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88% 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15C5-0893-6BC0-FD11-DAD2BB3510FF}"/>
              </a:ext>
            </a:extLst>
          </p:cNvPr>
          <p:cNvSpPr txBox="1"/>
          <p:nvPr/>
        </p:nvSpPr>
        <p:spPr>
          <a:xfrm>
            <a:off x="1616529" y="1030656"/>
            <a:ext cx="99767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Equipping sworn police officers with </a:t>
            </a:r>
            <a:r>
              <a:rPr lang="en-US" sz="2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2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ody </a:t>
            </a:r>
            <a:r>
              <a:rPr lang="en-US" sz="2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US" sz="2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orn </a:t>
            </a:r>
            <a:r>
              <a:rPr lang="en-US" sz="2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2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ameras</a:t>
            </a:r>
            <a:r>
              <a:rPr lang="en-US" sz="2200" b="1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better accountability to monitor their call-handling and response to complaints.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4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ll results for purchasing police rifiles">
            <a:extLst>
              <a:ext uri="{FF2B5EF4-FFF2-40B4-BE49-F238E27FC236}">
                <a16:creationId xmlns:a16="http://schemas.microsoft.com/office/drawing/2014/main" id="{E9DC9782-CE86-F2FE-4360-482592DC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312" y="2385908"/>
            <a:ext cx="6615444" cy="44333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D2EB7-48A4-9F30-E02F-8A9F84A1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497879" y="1252090"/>
            <a:ext cx="5153178" cy="5605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en-US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  <a:spcAft>
                <a:spcPts val="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9" name="Right Brace 8" descr="Percentage of people that disagree with the purchase of police rifles">
            <a:extLst>
              <a:ext uri="{FF2B5EF4-FFF2-40B4-BE49-F238E27FC236}">
                <a16:creationId xmlns:a16="http://schemas.microsoft.com/office/drawing/2014/main" id="{D746DDFC-008D-1155-67A8-87C718FC0E42}"/>
              </a:ext>
            </a:extLst>
          </p:cNvPr>
          <p:cNvSpPr/>
          <p:nvPr/>
        </p:nvSpPr>
        <p:spPr>
          <a:xfrm rot="16200000">
            <a:off x="7057674" y="1463858"/>
            <a:ext cx="541168" cy="218705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42E8E-4EDB-C8E2-F62E-E8B6A69D04BE}"/>
              </a:ext>
            </a:extLst>
          </p:cNvPr>
          <p:cNvSpPr txBox="1"/>
          <p:nvPr/>
        </p:nvSpPr>
        <p:spPr>
          <a:xfrm>
            <a:off x="6225399" y="1924065"/>
            <a:ext cx="349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41% DISAGREE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Brace 6" descr="Percentage of those who agree to the purchase of police rifles">
            <a:extLst>
              <a:ext uri="{FF2B5EF4-FFF2-40B4-BE49-F238E27FC236}">
                <a16:creationId xmlns:a16="http://schemas.microsoft.com/office/drawing/2014/main" id="{A108B729-80D0-8A35-C5A5-E25487482D12}"/>
              </a:ext>
            </a:extLst>
          </p:cNvPr>
          <p:cNvSpPr/>
          <p:nvPr/>
        </p:nvSpPr>
        <p:spPr>
          <a:xfrm rot="16200000">
            <a:off x="4486182" y="1463858"/>
            <a:ext cx="541168" cy="218705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C2521-DD60-7693-A380-BBB70B2438F8}"/>
              </a:ext>
            </a:extLst>
          </p:cNvPr>
          <p:cNvSpPr txBox="1"/>
          <p:nvPr/>
        </p:nvSpPr>
        <p:spPr>
          <a:xfrm>
            <a:off x="3833046" y="1916122"/>
            <a:ext cx="349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46% 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ADF4B-3300-5D29-C17F-14B684FB183A}"/>
              </a:ext>
            </a:extLst>
          </p:cNvPr>
          <p:cNvSpPr txBox="1"/>
          <p:nvPr/>
        </p:nvSpPr>
        <p:spPr>
          <a:xfrm>
            <a:off x="9108458" y="2100765"/>
            <a:ext cx="2723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1,282 total respondents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15C5-0893-6BC0-FD11-DAD2BB3510FF}"/>
              </a:ext>
            </a:extLst>
          </p:cNvPr>
          <p:cNvSpPr txBox="1"/>
          <p:nvPr/>
        </p:nvSpPr>
        <p:spPr>
          <a:xfrm>
            <a:off x="1616529" y="984001"/>
            <a:ext cx="99767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Purchasing </a:t>
            </a:r>
            <a:r>
              <a:rPr lang="en-US" sz="2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police rifles</a:t>
            </a:r>
            <a:r>
              <a:rPr lang="en-US" sz="2200" b="1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sworn police officers to effectively respond to active shooters or armed assailants on campus.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D05EA-CA8F-421E-51BD-BF1D4F7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17424"/>
            <a:ext cx="11311128" cy="64008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Police Rifles</a:t>
            </a:r>
          </a:p>
        </p:txBody>
      </p:sp>
    </p:spTree>
    <p:extLst>
      <p:ext uri="{BB962C8B-B14F-4D97-AF65-F5344CB8AC3E}">
        <p14:creationId xmlns:p14="http://schemas.microsoft.com/office/powerpoint/2010/main" val="401237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D2EB7-48A4-9F30-E02F-8A9F84A1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497879" y="1252090"/>
            <a:ext cx="5153178" cy="5605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en-US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  <a:spcAft>
                <a:spcPts val="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7" name="Picture 6" descr="Survey results for questions posed on the use of tasers">
            <a:extLst>
              <a:ext uri="{FF2B5EF4-FFF2-40B4-BE49-F238E27FC236}">
                <a16:creationId xmlns:a16="http://schemas.microsoft.com/office/drawing/2014/main" id="{C408398D-3EF1-BFFE-43BE-1B16109D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725" y="2576386"/>
            <a:ext cx="6206886" cy="4248479"/>
          </a:xfrm>
          <a:prstGeom prst="rect">
            <a:avLst/>
          </a:prstGeom>
        </p:spPr>
      </p:pic>
      <p:sp>
        <p:nvSpPr>
          <p:cNvPr id="9" name="Right Brace 8" descr="Percentage of people that disagree with the use of tasers">
            <a:extLst>
              <a:ext uri="{FF2B5EF4-FFF2-40B4-BE49-F238E27FC236}">
                <a16:creationId xmlns:a16="http://schemas.microsoft.com/office/drawing/2014/main" id="{8C3AAFA3-884D-745D-5215-BAB20CC7EEC9}"/>
              </a:ext>
            </a:extLst>
          </p:cNvPr>
          <p:cNvSpPr/>
          <p:nvPr/>
        </p:nvSpPr>
        <p:spPr>
          <a:xfrm rot="16200000">
            <a:off x="7103981" y="4072288"/>
            <a:ext cx="541168" cy="218705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89F92-CB1B-84AD-A9AE-C07948D75C94}"/>
              </a:ext>
            </a:extLst>
          </p:cNvPr>
          <p:cNvSpPr txBox="1"/>
          <p:nvPr/>
        </p:nvSpPr>
        <p:spPr>
          <a:xfrm>
            <a:off x="6225399" y="4464344"/>
            <a:ext cx="349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14% DISAGREE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Brace 5" descr="Percentage of those who agree with the use of tasers">
            <a:extLst>
              <a:ext uri="{FF2B5EF4-FFF2-40B4-BE49-F238E27FC236}">
                <a16:creationId xmlns:a16="http://schemas.microsoft.com/office/drawing/2014/main" id="{FB88B820-795B-D687-2B14-10D6F80C95B6}"/>
              </a:ext>
            </a:extLst>
          </p:cNvPr>
          <p:cNvSpPr/>
          <p:nvPr/>
        </p:nvSpPr>
        <p:spPr>
          <a:xfrm rot="16200000">
            <a:off x="4486182" y="1463858"/>
            <a:ext cx="541168" cy="218705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6E31B-58EE-C270-5641-D32390657B07}"/>
              </a:ext>
            </a:extLst>
          </p:cNvPr>
          <p:cNvSpPr txBox="1"/>
          <p:nvPr/>
        </p:nvSpPr>
        <p:spPr>
          <a:xfrm>
            <a:off x="3879353" y="1855914"/>
            <a:ext cx="349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78% 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15C5-0893-6BC0-FD11-DAD2BB3510FF}"/>
              </a:ext>
            </a:extLst>
          </p:cNvPr>
          <p:cNvSpPr txBox="1"/>
          <p:nvPr/>
        </p:nvSpPr>
        <p:spPr>
          <a:xfrm>
            <a:off x="1616529" y="1030656"/>
            <a:ext cx="99767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quipping sworn police officers with </a:t>
            </a:r>
            <a:r>
              <a:rPr lang="en-US" sz="2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tasers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allow them to maintain a safer distance when dealing with a potentially violent subject.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2A21F-3DD2-0168-BFD7-F143487A32C3}"/>
              </a:ext>
            </a:extLst>
          </p:cNvPr>
          <p:cNvSpPr txBox="1"/>
          <p:nvPr/>
        </p:nvSpPr>
        <p:spPr>
          <a:xfrm>
            <a:off x="9169265" y="2286801"/>
            <a:ext cx="2723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1,250 total respondents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D05EA-CA8F-421E-51BD-BF1D4F7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17424"/>
            <a:ext cx="11311128" cy="64008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Tasers</a:t>
            </a:r>
          </a:p>
        </p:txBody>
      </p:sp>
    </p:spTree>
    <p:extLst>
      <p:ext uri="{BB962C8B-B14F-4D97-AF65-F5344CB8AC3E}">
        <p14:creationId xmlns:p14="http://schemas.microsoft.com/office/powerpoint/2010/main" val="261558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D2EB7-48A4-9F30-E02F-8A9F84A1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497879" y="1252090"/>
            <a:ext cx="5153178" cy="5605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en-US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  <a:spcAft>
                <a:spcPts val="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6" name="Picture 5" descr="Bar chart for results pertaining towards adding sworn officers">
            <a:extLst>
              <a:ext uri="{FF2B5EF4-FFF2-40B4-BE49-F238E27FC236}">
                <a16:creationId xmlns:a16="http://schemas.microsoft.com/office/drawing/2014/main" id="{A15372E8-F901-727C-B8A3-129C8CF9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193" y="2520911"/>
            <a:ext cx="5760403" cy="4285623"/>
          </a:xfrm>
          <a:prstGeom prst="rect">
            <a:avLst/>
          </a:prstGeom>
        </p:spPr>
      </p:pic>
      <p:sp>
        <p:nvSpPr>
          <p:cNvPr id="9" name="Right Brace 8" descr="Percentage that disagree">
            <a:extLst>
              <a:ext uri="{FF2B5EF4-FFF2-40B4-BE49-F238E27FC236}">
                <a16:creationId xmlns:a16="http://schemas.microsoft.com/office/drawing/2014/main" id="{64D0FAA4-3417-65C4-BF33-6A3184397E9E}"/>
              </a:ext>
            </a:extLst>
          </p:cNvPr>
          <p:cNvSpPr/>
          <p:nvPr/>
        </p:nvSpPr>
        <p:spPr>
          <a:xfrm rot="16200000">
            <a:off x="6505565" y="2474778"/>
            <a:ext cx="541168" cy="2316351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E6628-E867-A4D0-F7EF-172B969897C9}"/>
              </a:ext>
            </a:extLst>
          </p:cNvPr>
          <p:cNvSpPr txBox="1"/>
          <p:nvPr/>
        </p:nvSpPr>
        <p:spPr>
          <a:xfrm>
            <a:off x="5637024" y="2945975"/>
            <a:ext cx="349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32% DISAGREE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1" name="Right Brace 10" descr="Percentage that agree">
            <a:extLst>
              <a:ext uri="{FF2B5EF4-FFF2-40B4-BE49-F238E27FC236}">
                <a16:creationId xmlns:a16="http://schemas.microsoft.com/office/drawing/2014/main" id="{B1E02F30-F1B7-EFC2-2E33-551D7FA609D9}"/>
              </a:ext>
            </a:extLst>
          </p:cNvPr>
          <p:cNvSpPr/>
          <p:nvPr/>
        </p:nvSpPr>
        <p:spPr>
          <a:xfrm rot="16200000">
            <a:off x="4231067" y="1907918"/>
            <a:ext cx="368906" cy="1142615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DA481-1045-BCD3-A099-A459A78864E5}"/>
              </a:ext>
            </a:extLst>
          </p:cNvPr>
          <p:cNvSpPr txBox="1"/>
          <p:nvPr/>
        </p:nvSpPr>
        <p:spPr>
          <a:xfrm>
            <a:off x="3629548" y="1895046"/>
            <a:ext cx="349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i="0" u="none" strike="noStrike" dirty="0">
                <a:solidFill>
                  <a:srgbClr val="990033"/>
                </a:solidFill>
                <a:effectLst/>
                <a:latin typeface="Arial" panose="020B0604020202020204" pitchFamily="34" charset="0"/>
              </a:rPr>
              <a:t>44% AGREE</a:t>
            </a:r>
            <a:endParaRPr lang="en-US" sz="22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52485-EF8F-61F0-D952-770DEDCC5197}"/>
              </a:ext>
            </a:extLst>
          </p:cNvPr>
          <p:cNvSpPr txBox="1"/>
          <p:nvPr/>
        </p:nvSpPr>
        <p:spPr>
          <a:xfrm>
            <a:off x="8869406" y="2261761"/>
            <a:ext cx="2723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1,230 total respondents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15C5-0893-6BC0-FD11-DAD2BB3510FF}"/>
              </a:ext>
            </a:extLst>
          </p:cNvPr>
          <p:cNvSpPr txBox="1"/>
          <p:nvPr/>
        </p:nvSpPr>
        <p:spPr>
          <a:xfrm>
            <a:off x="1616529" y="1030656"/>
            <a:ext cx="99767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Adding </a:t>
            </a:r>
            <a:r>
              <a:rPr lang="en-US" sz="2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more sworn police officers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who have full authority and training to respond to crimes and disturbances on campus.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D05EA-CA8F-421E-51BD-BF1D4F7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17424"/>
            <a:ext cx="11311128" cy="64008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More Sworn Officers</a:t>
            </a:r>
          </a:p>
        </p:txBody>
      </p:sp>
    </p:spTree>
    <p:extLst>
      <p:ext uri="{BB962C8B-B14F-4D97-AF65-F5344CB8AC3E}">
        <p14:creationId xmlns:p14="http://schemas.microsoft.com/office/powerpoint/2010/main" val="822737297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8891</TotalTime>
  <Words>228</Words>
  <Application>Microsoft Macintosh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Making Templates Accessible</vt:lpstr>
      <vt:lpstr>Body Worn Cameras</vt:lpstr>
      <vt:lpstr>Police Rifles</vt:lpstr>
      <vt:lpstr>Tasers</vt:lpstr>
      <vt:lpstr>More Sworn Officers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Bidart, Matthew</cp:lastModifiedBy>
  <cp:revision>8</cp:revision>
  <cp:lastPrinted>2025-05-08T18:47:43Z</cp:lastPrinted>
  <dcterms:created xsi:type="dcterms:W3CDTF">2018-01-26T20:40:34Z</dcterms:created>
  <dcterms:modified xsi:type="dcterms:W3CDTF">2025-05-19T20:37:02Z</dcterms:modified>
</cp:coreProperties>
</file>