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17" r:id="rId2"/>
    <p:sldId id="318" r:id="rId3"/>
    <p:sldId id="321" r:id="rId4"/>
    <p:sldId id="322" r:id="rId5"/>
    <p:sldId id="323" r:id="rId6"/>
    <p:sldId id="324" r:id="rId7"/>
    <p:sldId id="325" r:id="rId8"/>
    <p:sldId id="326" r:id="rId9"/>
    <p:sldId id="328" r:id="rId10"/>
    <p:sldId id="327" r:id="rId1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D32"/>
    <a:srgbClr val="A7242A"/>
    <a:srgbClr val="B83B1D"/>
    <a:srgbClr val="D83B01"/>
    <a:srgbClr val="D7D7D7"/>
    <a:srgbClr val="C8C8C8"/>
    <a:srgbClr val="DD462F"/>
    <a:srgbClr val="0078D7"/>
    <a:srgbClr val="9BC9EF"/>
    <a:srgbClr val="898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A2F70-9906-4C7E-B871-75E056EAF613}" v="939" dt="2018-12-01T18:34:18.441"/>
  </p1510:revLst>
</p1510:revInfo>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14" autoAdjust="0"/>
  </p:normalViewPr>
  <p:slideViewPr>
    <p:cSldViewPr snapToGrid="0">
      <p:cViewPr varScale="1">
        <p:scale>
          <a:sx n="117" d="100"/>
          <a:sy n="117" d="100"/>
        </p:scale>
        <p:origin x="355"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512" y="37"/>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stro, Patricia" userId="S::pmaestro@mtsac.edu::20dfc44a-6e0d-437b-b5bf-ffbfa1dade70" providerId="AD" clId="Web-{E546271D-ED11-86F2-81C2-0BBA01A62AC8}"/>
    <pc:docChg chg="addSld delSld modSld sldOrd">
      <pc:chgData name="Maestro, Patricia" userId="S::pmaestro@mtsac.edu::20dfc44a-6e0d-437b-b5bf-ffbfa1dade70" providerId="AD" clId="Web-{E546271D-ED11-86F2-81C2-0BBA01A62AC8}" dt="2019-02-27T17:27:20.012" v="44" actId="1076"/>
      <pc:docMkLst>
        <pc:docMk/>
      </pc:docMkLst>
      <pc:sldChg chg="del">
        <pc:chgData name="Maestro, Patricia" userId="S::pmaestro@mtsac.edu::20dfc44a-6e0d-437b-b5bf-ffbfa1dade70" providerId="AD" clId="Web-{E546271D-ED11-86F2-81C2-0BBA01A62AC8}" dt="2019-02-27T17:16:21.848" v="9"/>
        <pc:sldMkLst>
          <pc:docMk/>
          <pc:sldMk cId="0" sldId="262"/>
        </pc:sldMkLst>
      </pc:sldChg>
      <pc:sldChg chg="del">
        <pc:chgData name="Maestro, Patricia" userId="S::pmaestro@mtsac.edu::20dfc44a-6e0d-437b-b5bf-ffbfa1dade70" providerId="AD" clId="Web-{E546271D-ED11-86F2-81C2-0BBA01A62AC8}" dt="2019-02-27T17:16:22.692" v="10"/>
        <pc:sldMkLst>
          <pc:docMk/>
          <pc:sldMk cId="0" sldId="263"/>
        </pc:sldMkLst>
      </pc:sldChg>
      <pc:sldChg chg="del">
        <pc:chgData name="Maestro, Patricia" userId="S::pmaestro@mtsac.edu::20dfc44a-6e0d-437b-b5bf-ffbfa1dade70" providerId="AD" clId="Web-{E546271D-ED11-86F2-81C2-0BBA01A62AC8}" dt="2019-02-27T17:16:21.036" v="8"/>
        <pc:sldMkLst>
          <pc:docMk/>
          <pc:sldMk cId="1279192422" sldId="273"/>
        </pc:sldMkLst>
      </pc:sldChg>
      <pc:sldChg chg="del">
        <pc:chgData name="Maestro, Patricia" userId="S::pmaestro@mtsac.edu::20dfc44a-6e0d-437b-b5bf-ffbfa1dade70" providerId="AD" clId="Web-{E546271D-ED11-86F2-81C2-0BBA01A62AC8}" dt="2019-02-27T17:16:20.083" v="7"/>
        <pc:sldMkLst>
          <pc:docMk/>
          <pc:sldMk cId="3211336789" sldId="274"/>
        </pc:sldMkLst>
      </pc:sldChg>
      <pc:sldChg chg="delSp del">
        <pc:chgData name="Maestro, Patricia" userId="S::pmaestro@mtsac.edu::20dfc44a-6e0d-437b-b5bf-ffbfa1dade70" providerId="AD" clId="Web-{E546271D-ED11-86F2-81C2-0BBA01A62AC8}" dt="2019-02-27T17:15:52.614" v="3"/>
        <pc:sldMkLst>
          <pc:docMk/>
          <pc:sldMk cId="3763970294" sldId="294"/>
        </pc:sldMkLst>
        <pc:picChg chg="del">
          <ac:chgData name="Maestro, Patricia" userId="S::pmaestro@mtsac.edu::20dfc44a-6e0d-437b-b5bf-ffbfa1dade70" providerId="AD" clId="Web-{E546271D-ED11-86F2-81C2-0BBA01A62AC8}" dt="2019-02-27T17:14:16.863" v="0"/>
          <ac:picMkLst>
            <pc:docMk/>
            <pc:sldMk cId="3763970294" sldId="294"/>
            <ac:picMk id="3" creationId="{00000000-0000-0000-0000-000000000000}"/>
          </ac:picMkLst>
        </pc:picChg>
      </pc:sldChg>
      <pc:sldChg chg="del">
        <pc:chgData name="Maestro, Patricia" userId="S::pmaestro@mtsac.edu::20dfc44a-6e0d-437b-b5bf-ffbfa1dade70" providerId="AD" clId="Web-{E546271D-ED11-86F2-81C2-0BBA01A62AC8}" dt="2019-02-27T17:18:38.552" v="27"/>
        <pc:sldMkLst>
          <pc:docMk/>
          <pc:sldMk cId="1781939113" sldId="306"/>
        </pc:sldMkLst>
      </pc:sldChg>
      <pc:sldChg chg="del">
        <pc:chgData name="Maestro, Patricia" userId="S::pmaestro@mtsac.edu::20dfc44a-6e0d-437b-b5bf-ffbfa1dade70" providerId="AD" clId="Web-{E546271D-ED11-86F2-81C2-0BBA01A62AC8}" dt="2019-02-27T17:16:25.552" v="11"/>
        <pc:sldMkLst>
          <pc:docMk/>
          <pc:sldMk cId="675985502" sldId="319"/>
        </pc:sldMkLst>
      </pc:sldChg>
      <pc:sldChg chg="modSp">
        <pc:chgData name="Maestro, Patricia" userId="S::pmaestro@mtsac.edu::20dfc44a-6e0d-437b-b5bf-ffbfa1dade70" providerId="AD" clId="Web-{E546271D-ED11-86F2-81C2-0BBA01A62AC8}" dt="2019-02-27T17:16:44.270" v="20" actId="20577"/>
        <pc:sldMkLst>
          <pc:docMk/>
          <pc:sldMk cId="3427799913" sldId="320"/>
        </pc:sldMkLst>
        <pc:spChg chg="mod">
          <ac:chgData name="Maestro, Patricia" userId="S::pmaestro@mtsac.edu::20dfc44a-6e0d-437b-b5bf-ffbfa1dade70" providerId="AD" clId="Web-{E546271D-ED11-86F2-81C2-0BBA01A62AC8}" dt="2019-02-27T17:16:44.270" v="20" actId="20577"/>
          <ac:spMkLst>
            <pc:docMk/>
            <pc:sldMk cId="3427799913" sldId="320"/>
            <ac:spMk id="3" creationId="{FC68CB9B-7BE2-4CB0-847C-9E7397037B3B}"/>
          </ac:spMkLst>
        </pc:spChg>
      </pc:sldChg>
      <pc:sldChg chg="modSp add">
        <pc:chgData name="Maestro, Patricia" userId="S::pmaestro@mtsac.edu::20dfc44a-6e0d-437b-b5bf-ffbfa1dade70" providerId="AD" clId="Web-{E546271D-ED11-86F2-81C2-0BBA01A62AC8}" dt="2019-02-27T17:25:25.710" v="38" actId="14100"/>
        <pc:sldMkLst>
          <pc:docMk/>
          <pc:sldMk cId="1172223273" sldId="321"/>
        </pc:sldMkLst>
        <pc:spChg chg="mod">
          <ac:chgData name="Maestro, Patricia" userId="S::pmaestro@mtsac.edu::20dfc44a-6e0d-437b-b5bf-ffbfa1dade70" providerId="AD" clId="Web-{E546271D-ED11-86F2-81C2-0BBA01A62AC8}" dt="2019-02-27T17:16:08.426" v="5" actId="1076"/>
          <ac:spMkLst>
            <pc:docMk/>
            <pc:sldMk cId="1172223273" sldId="321"/>
            <ac:spMk id="2" creationId="{00000000-0000-0000-0000-000000000000}"/>
          </ac:spMkLst>
        </pc:spChg>
        <pc:picChg chg="mod">
          <ac:chgData name="Maestro, Patricia" userId="S::pmaestro@mtsac.edu::20dfc44a-6e0d-437b-b5bf-ffbfa1dade70" providerId="AD" clId="Web-{E546271D-ED11-86F2-81C2-0BBA01A62AC8}" dt="2019-02-27T17:25:25.710" v="38" actId="14100"/>
          <ac:picMkLst>
            <pc:docMk/>
            <pc:sldMk cId="1172223273" sldId="321"/>
            <ac:picMk id="3" creationId="{00000000-0000-0000-0000-000000000000}"/>
          </ac:picMkLst>
        </pc:picChg>
      </pc:sldChg>
      <pc:sldChg chg="add del">
        <pc:chgData name="Maestro, Patricia" userId="S::pmaestro@mtsac.edu::20dfc44a-6e0d-437b-b5bf-ffbfa1dade70" providerId="AD" clId="Web-{E546271D-ED11-86F2-81C2-0BBA01A62AC8}" dt="2019-02-27T17:16:48.598" v="22"/>
        <pc:sldMkLst>
          <pc:docMk/>
          <pc:sldMk cId="376010382" sldId="322"/>
        </pc:sldMkLst>
      </pc:sldChg>
      <pc:sldChg chg="addSp modSp new">
        <pc:chgData name="Maestro, Patricia" userId="S::pmaestro@mtsac.edu::20dfc44a-6e0d-437b-b5bf-ffbfa1dade70" providerId="AD" clId="Web-{E546271D-ED11-86F2-81C2-0BBA01A62AC8}" dt="2019-02-27T17:18:25.318" v="26" actId="14100"/>
        <pc:sldMkLst>
          <pc:docMk/>
          <pc:sldMk cId="2746939942" sldId="322"/>
        </pc:sldMkLst>
        <pc:picChg chg="add mod">
          <ac:chgData name="Maestro, Patricia" userId="S::pmaestro@mtsac.edu::20dfc44a-6e0d-437b-b5bf-ffbfa1dade70" providerId="AD" clId="Web-{E546271D-ED11-86F2-81C2-0BBA01A62AC8}" dt="2019-02-27T17:18:25.318" v="26" actId="14100"/>
          <ac:picMkLst>
            <pc:docMk/>
            <pc:sldMk cId="2746939942" sldId="322"/>
            <ac:picMk id="2" creationId="{9A9B3849-8B9A-474F-9819-1986069F5206}"/>
          </ac:picMkLst>
        </pc:picChg>
      </pc:sldChg>
      <pc:sldChg chg="addSp modSp new ord">
        <pc:chgData name="Maestro, Patricia" userId="S::pmaestro@mtsac.edu::20dfc44a-6e0d-437b-b5bf-ffbfa1dade70" providerId="AD" clId="Web-{E546271D-ED11-86F2-81C2-0BBA01A62AC8}" dt="2019-02-27T17:27:20.012" v="44" actId="1076"/>
        <pc:sldMkLst>
          <pc:docMk/>
          <pc:sldMk cId="1160516784" sldId="323"/>
        </pc:sldMkLst>
        <pc:spChg chg="add mod">
          <ac:chgData name="Maestro, Patricia" userId="S::pmaestro@mtsac.edu::20dfc44a-6e0d-437b-b5bf-ffbfa1dade70" providerId="AD" clId="Web-{E546271D-ED11-86F2-81C2-0BBA01A62AC8}" dt="2019-02-27T17:27:13.836" v="43" actId="14100"/>
          <ac:spMkLst>
            <pc:docMk/>
            <pc:sldMk cId="1160516784" sldId="323"/>
            <ac:spMk id="3" creationId="{58363F9D-5756-46C2-A639-181EAA7DFC1F}"/>
          </ac:spMkLst>
        </pc:spChg>
        <pc:picChg chg="add mod">
          <ac:chgData name="Maestro, Patricia" userId="S::pmaestro@mtsac.edu::20dfc44a-6e0d-437b-b5bf-ffbfa1dade70" providerId="AD" clId="Web-{E546271D-ED11-86F2-81C2-0BBA01A62AC8}" dt="2019-02-27T17:27:20.012" v="44" actId="1076"/>
          <ac:picMkLst>
            <pc:docMk/>
            <pc:sldMk cId="1160516784" sldId="323"/>
            <ac:picMk id="4" creationId="{862F85C3-D838-4565-B8AF-C2F32718C6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1"/>
            <a:ext cx="3011699" cy="463408"/>
          </a:xfrm>
          <a:prstGeom prst="rect">
            <a:avLst/>
          </a:prstGeom>
        </p:spPr>
        <p:txBody>
          <a:bodyPr vert="horz" lIns="92492" tIns="46246" rIns="92492" bIns="46246" rtlCol="0"/>
          <a:lstStyle>
            <a:lvl1pPr algn="r">
              <a:defRPr sz="1200"/>
            </a:lvl1pPr>
          </a:lstStyle>
          <a:p>
            <a:fld id="{80680FBE-A8DF-4758-9AC4-3A9E1039168F}" type="datetimeFigureOut">
              <a:rPr lang="en-US" smtClean="0"/>
              <a:t>6/27/2019</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1"/>
            <a:ext cx="3011699" cy="463408"/>
          </a:xfrm>
          <a:prstGeom prst="rect">
            <a:avLst/>
          </a:prstGeom>
        </p:spPr>
        <p:txBody>
          <a:bodyPr vert="horz" lIns="92492" tIns="46246" rIns="92492" bIns="46246" rtlCol="0"/>
          <a:lstStyle>
            <a:lvl1pPr algn="r">
              <a:defRPr sz="1200"/>
            </a:lvl1pPr>
          </a:lstStyle>
          <a:p>
            <a:fld id="{EC13577B-6902-467D-A26C-08A0DD5E4E03}" type="datetimeFigureOut">
              <a:rPr lang="en-US" smtClean="0"/>
              <a:t>6/27/2019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0"/>
            <a:ext cx="5560060" cy="3636706"/>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Joumana</a:t>
            </a:r>
            <a:r>
              <a:rPr lang="en-US"/>
              <a:t> </a:t>
            </a:r>
          </a:p>
        </p:txBody>
      </p:sp>
      <p:sp>
        <p:nvSpPr>
          <p:cNvPr id="4" name="Slide Number Placeholder 3"/>
          <p:cNvSpPr>
            <a:spLocks noGrp="1"/>
          </p:cNvSpPr>
          <p:nvPr>
            <p:ph type="sldNum" sz="quarter" idx="10"/>
          </p:nvPr>
        </p:nvSpPr>
        <p:spPr/>
        <p:txBody>
          <a:bodyPr/>
          <a:lstStyle/>
          <a:p>
            <a:fld id="{3381836A-E352-4857-BC48-701BDF335C3C}" type="slidenum">
              <a:rPr lang="en-US" smtClean="0"/>
              <a:t>3</a:t>
            </a:fld>
            <a:endParaRPr lang="en-US"/>
          </a:p>
        </p:txBody>
      </p:sp>
    </p:spTree>
    <p:extLst>
      <p:ext uri="{BB962C8B-B14F-4D97-AF65-F5344CB8AC3E}">
        <p14:creationId xmlns:p14="http://schemas.microsoft.com/office/powerpoint/2010/main" val="359491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sz="1800">
              <a:solidFill>
                <a:schemeClr val="tx1"/>
              </a:solidFill>
            </a:endParaRPr>
          </a:p>
        </p:txBody>
      </p:sp>
      <p:sp>
        <p:nvSpPr>
          <p:cNvPr id="8" name="Title 1"/>
          <p:cNvSpPr>
            <a:spLocks noGrp="1"/>
          </p:cNvSpPr>
          <p:nvPr>
            <p:ph type="title"/>
          </p:nvPr>
        </p:nvSpPr>
        <p:spPr>
          <a:xfrm>
            <a:off x="3556000" y="4742050"/>
            <a:ext cx="8080373" cy="1111495"/>
          </a:xfrm>
          <a:noFill/>
        </p:spPr>
        <p:txBody>
          <a:bodyPr>
            <a:normAutofit/>
          </a:bodyPr>
          <a:lstStyle>
            <a:lvl1pPr algn="l">
              <a:defRPr sz="4400">
                <a:solidFill>
                  <a:schemeClr val="bg1"/>
                </a:solidFill>
                <a:latin typeface="+mj-lt"/>
              </a:defRPr>
            </a:lvl1pPr>
          </a:lstStyle>
          <a:p>
            <a:r>
              <a:rPr lang="en-US" dirty="0"/>
              <a:t>Click to edit Master title style</a:t>
            </a:r>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22"/>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pic>
        <p:nvPicPr>
          <p:cNvPr id="9" name="Google Shape;56;p13">
            <a:extLst>
              <a:ext uri="{FF2B5EF4-FFF2-40B4-BE49-F238E27FC236}">
                <a16:creationId xmlns:a16="http://schemas.microsoft.com/office/drawing/2014/main" id="{F5423DE1-4C6E-4993-B574-511FFEE641F5}"/>
              </a:ext>
            </a:extLst>
          </p:cNvPr>
          <p:cNvPicPr preferRelativeResize="0"/>
          <p:nvPr userDrawn="1"/>
        </p:nvPicPr>
        <p:blipFill rotWithShape="1">
          <a:blip r:embed="rId4">
            <a:extLst/>
          </a:blip>
          <a:srcRect r="-195"/>
          <a:stretch/>
        </p:blipFill>
        <p:spPr>
          <a:xfrm>
            <a:off x="1369129" y="4656027"/>
            <a:ext cx="2110533" cy="1680518"/>
          </a:xfrm>
          <a:prstGeom prst="rect">
            <a:avLst/>
          </a:prstGeom>
          <a:noFill/>
        </p:spPr>
      </p:pic>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pic>
        <p:nvPicPr>
          <p:cNvPr id="7" name="Google Shape;56;p13">
            <a:extLst>
              <a:ext uri="{FF2B5EF4-FFF2-40B4-BE49-F238E27FC236}">
                <a16:creationId xmlns:a16="http://schemas.microsoft.com/office/drawing/2014/main" id="{C3E9935F-F029-4C80-BFA4-2BF6634A493B}"/>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3873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52601" y="365125"/>
            <a:ext cx="916305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pic>
        <p:nvPicPr>
          <p:cNvPr id="7" name="Google Shape;56;p13">
            <a:extLst>
              <a:ext uri="{FF2B5EF4-FFF2-40B4-BE49-F238E27FC236}">
                <a16:creationId xmlns:a16="http://schemas.microsoft.com/office/drawing/2014/main" id="{AA1DC569-BB07-4CBA-B125-CDDE1D4F149C}"/>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42070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6/27/2019</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pic>
        <p:nvPicPr>
          <p:cNvPr id="8" name="Google Shape;56;p13">
            <a:extLst>
              <a:ext uri="{FF2B5EF4-FFF2-40B4-BE49-F238E27FC236}">
                <a16:creationId xmlns:a16="http://schemas.microsoft.com/office/drawing/2014/main" id="{1C6A2984-7191-4C72-92C8-F6AC210BC9A3}"/>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44"/>
            <a:ext cx="10079736"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1752600" y="4589469"/>
            <a:ext cx="10079736"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pic>
        <p:nvPicPr>
          <p:cNvPr id="7" name="Google Shape;56;p13">
            <a:extLst>
              <a:ext uri="{FF2B5EF4-FFF2-40B4-BE49-F238E27FC236}">
                <a16:creationId xmlns:a16="http://schemas.microsoft.com/office/drawing/2014/main" id="{2951E519-5385-4A6F-BC25-F12A4559061F}"/>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210938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1" y="1501775"/>
            <a:ext cx="47434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86601" y="1501775"/>
            <a:ext cx="47434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D31A3-BB3E-4313-83C9-61296DA7E415}"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pic>
        <p:nvPicPr>
          <p:cNvPr id="8" name="Google Shape;56;p13">
            <a:extLst>
              <a:ext uri="{FF2B5EF4-FFF2-40B4-BE49-F238E27FC236}">
                <a16:creationId xmlns:a16="http://schemas.microsoft.com/office/drawing/2014/main" id="{B3CC6772-9FE5-4BC6-85CA-3E9785AE0F05}"/>
              </a:ext>
            </a:extLst>
          </p:cNvPr>
          <p:cNvPicPr preferRelativeResize="0"/>
          <p:nvPr userDrawn="1"/>
        </p:nvPicPr>
        <p:blipFill>
          <a:blip r:embed="rId2">
            <a:extLst/>
          </a:blip>
          <a:stretch>
            <a:fillRect/>
          </a:stretch>
        </p:blipFill>
        <p:spPr>
          <a:xfrm>
            <a:off x="-64255" y="5827446"/>
            <a:ext cx="1626149" cy="1084923"/>
          </a:xfrm>
          <a:prstGeom prst="rect">
            <a:avLst/>
          </a:prstGeom>
          <a:noFill/>
        </p:spPr>
      </p:pic>
      <p:pic>
        <p:nvPicPr>
          <p:cNvPr id="9" name="Google Shape;56;p13">
            <a:extLst>
              <a:ext uri="{FF2B5EF4-FFF2-40B4-BE49-F238E27FC236}">
                <a16:creationId xmlns:a16="http://schemas.microsoft.com/office/drawing/2014/main" id="{69BA9BDC-7F86-471A-A121-7026D21FD7FD}"/>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351951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5" y="1414463"/>
            <a:ext cx="470217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752605" y="2238375"/>
            <a:ext cx="4702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7" y="1414463"/>
            <a:ext cx="4725332"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7107007" y="2238375"/>
            <a:ext cx="47253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D31A3-BB3E-4313-83C9-61296DA7E415}" type="datetimeFigureOut">
              <a:rPr lang="en-US" smtClean="0"/>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a:t>Click to edit Master title style</a:t>
            </a:r>
          </a:p>
        </p:txBody>
      </p:sp>
      <p:pic>
        <p:nvPicPr>
          <p:cNvPr id="11" name="Google Shape;56;p13">
            <a:extLst>
              <a:ext uri="{FF2B5EF4-FFF2-40B4-BE49-F238E27FC236}">
                <a16:creationId xmlns:a16="http://schemas.microsoft.com/office/drawing/2014/main" id="{1ADF7A00-D033-46E0-8A93-B2C57F7007C0}"/>
              </a:ext>
            </a:extLst>
          </p:cNvPr>
          <p:cNvPicPr preferRelativeResize="0"/>
          <p:nvPr userDrawn="1"/>
        </p:nvPicPr>
        <p:blipFill>
          <a:blip r:embed="rId2">
            <a:extLst/>
          </a:blip>
          <a:stretch>
            <a:fillRect/>
          </a:stretch>
        </p:blipFill>
        <p:spPr>
          <a:xfrm>
            <a:off x="-64255" y="5827446"/>
            <a:ext cx="1626149" cy="1084923"/>
          </a:xfrm>
          <a:prstGeom prst="rect">
            <a:avLst/>
          </a:prstGeom>
          <a:noFill/>
        </p:spPr>
      </p:pic>
      <p:pic>
        <p:nvPicPr>
          <p:cNvPr id="12" name="Google Shape;56;p13">
            <a:extLst>
              <a:ext uri="{FF2B5EF4-FFF2-40B4-BE49-F238E27FC236}">
                <a16:creationId xmlns:a16="http://schemas.microsoft.com/office/drawing/2014/main" id="{BBF6ED20-9440-40D7-82C7-F2CDD710A849}"/>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13287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6/27/2019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pic>
        <p:nvPicPr>
          <p:cNvPr id="7" name="Google Shape;56;p13">
            <a:extLst>
              <a:ext uri="{FF2B5EF4-FFF2-40B4-BE49-F238E27FC236}">
                <a16:creationId xmlns:a16="http://schemas.microsoft.com/office/drawing/2014/main" id="{AE2CF224-000F-4022-938D-8CA693793A0C}"/>
              </a:ext>
            </a:extLst>
          </p:cNvPr>
          <p:cNvPicPr preferRelativeResize="0"/>
          <p:nvPr userDrawn="1"/>
        </p:nvPicPr>
        <p:blipFill>
          <a:blip r:embed="rId2">
            <a:extLst/>
          </a:blip>
          <a:stretch>
            <a:fillRect/>
          </a:stretch>
        </p:blipFill>
        <p:spPr>
          <a:xfrm>
            <a:off x="-64255" y="5827446"/>
            <a:ext cx="1626149" cy="1084923"/>
          </a:xfrm>
          <a:prstGeom prst="rect">
            <a:avLst/>
          </a:prstGeom>
          <a:noFill/>
        </p:spPr>
      </p:pic>
      <p:pic>
        <p:nvPicPr>
          <p:cNvPr id="8" name="Google Shape;56;p13">
            <a:extLst>
              <a:ext uri="{FF2B5EF4-FFF2-40B4-BE49-F238E27FC236}">
                <a16:creationId xmlns:a16="http://schemas.microsoft.com/office/drawing/2014/main" id="{6A3D2B7A-5BA0-4C8B-B42C-6E18779A1ECF}"/>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135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pic>
        <p:nvPicPr>
          <p:cNvPr id="6" name="Google Shape;56;p13">
            <a:extLst>
              <a:ext uri="{FF2B5EF4-FFF2-40B4-BE49-F238E27FC236}">
                <a16:creationId xmlns:a16="http://schemas.microsoft.com/office/drawing/2014/main" id="{CC82C254-52C4-4644-9A9A-0DBE116FF040}"/>
              </a:ext>
            </a:extLst>
          </p:cNvPr>
          <p:cNvPicPr preferRelativeResize="0"/>
          <p:nvPr userDrawn="1"/>
        </p:nvPicPr>
        <p:blipFill rotWithShape="1">
          <a:blip r:embed="rId2">
            <a:extLst/>
          </a:blip>
          <a:srcRect r="6213"/>
          <a:stretch/>
        </p:blipFill>
        <p:spPr>
          <a:xfrm>
            <a:off x="-38182" y="5815771"/>
            <a:ext cx="1530877" cy="1079299"/>
          </a:xfrm>
          <a:prstGeom prst="rect">
            <a:avLst/>
          </a:prstGeom>
          <a:noFill/>
        </p:spPr>
      </p:pic>
    </p:spTree>
    <p:extLst>
      <p:ext uri="{BB962C8B-B14F-4D97-AF65-F5344CB8AC3E}">
        <p14:creationId xmlns:p14="http://schemas.microsoft.com/office/powerpoint/2010/main" val="19300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3" y="457200"/>
            <a:ext cx="3943351"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210301" y="987431"/>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653" y="2171700"/>
            <a:ext cx="3943351" cy="36972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pic>
        <p:nvPicPr>
          <p:cNvPr id="8" name="Google Shape;56;p13">
            <a:extLst>
              <a:ext uri="{FF2B5EF4-FFF2-40B4-BE49-F238E27FC236}">
                <a16:creationId xmlns:a16="http://schemas.microsoft.com/office/drawing/2014/main" id="{28A9362F-23D5-423D-92A5-B33AF96F3BBA}"/>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2709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31"/>
            <a:ext cx="562356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pic>
        <p:nvPicPr>
          <p:cNvPr id="8" name="Google Shape;56;p13">
            <a:extLst>
              <a:ext uri="{FF2B5EF4-FFF2-40B4-BE49-F238E27FC236}">
                <a16:creationId xmlns:a16="http://schemas.microsoft.com/office/drawing/2014/main" id="{8464D347-23A1-4D15-A4CC-C8E367FCF2C8}"/>
              </a:ext>
            </a:extLst>
          </p:cNvPr>
          <p:cNvPicPr preferRelativeResize="0"/>
          <p:nvPr userDrawn="1"/>
        </p:nvPicPr>
        <p:blipFill rotWithShape="1">
          <a:blip r:embed="rId2">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6929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3">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sz="1800"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8"/>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6/27/2019</a:t>
            </a:fld>
            <a:endParaRPr lang="en-US" dirty="0"/>
          </a:p>
        </p:txBody>
      </p:sp>
      <p:sp>
        <p:nvSpPr>
          <p:cNvPr id="5" name="Footer Placeholder 4"/>
          <p:cNvSpPr>
            <a:spLocks noGrp="1"/>
          </p:cNvSpPr>
          <p:nvPr>
            <p:ph type="ftr" sz="quarter" idx="3"/>
          </p:nvPr>
        </p:nvSpPr>
        <p:spPr>
          <a:xfrm>
            <a:off x="5346192" y="6356358"/>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8"/>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pic>
        <p:nvPicPr>
          <p:cNvPr id="10" name="Google Shape;56;p13">
            <a:extLst>
              <a:ext uri="{FF2B5EF4-FFF2-40B4-BE49-F238E27FC236}">
                <a16:creationId xmlns:a16="http://schemas.microsoft.com/office/drawing/2014/main" id="{2DD1B2E8-D93C-4B04-B26E-24D4E398CB47}"/>
              </a:ext>
            </a:extLst>
          </p:cNvPr>
          <p:cNvPicPr preferRelativeResize="0"/>
          <p:nvPr userDrawn="1"/>
        </p:nvPicPr>
        <p:blipFill rotWithShape="1">
          <a:blip r:embed="rId14">
            <a:extLst/>
          </a:blip>
          <a:srcRect r="6213"/>
          <a:stretch/>
        </p:blipFill>
        <p:spPr>
          <a:xfrm>
            <a:off x="-27472" y="5813897"/>
            <a:ext cx="1520168" cy="1081174"/>
          </a:xfrm>
          <a:prstGeom prst="rect">
            <a:avLst/>
          </a:prstGeom>
          <a:noFill/>
        </p:spPr>
      </p:pic>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xStyles>
    <p:titleStyle>
      <a:lvl1pPr algn="l" defTabSz="914377" rtl="0" eaLnBrk="1" latinLnBrk="0" hangingPunct="1">
        <a:spcBef>
          <a:spcPct val="0"/>
        </a:spcBef>
        <a:buNone/>
        <a:defRPr sz="2800" kern="1200">
          <a:solidFill>
            <a:schemeClr val="bg1"/>
          </a:solidFill>
          <a:latin typeface="+mj-lt"/>
          <a:ea typeface="+mj-ea"/>
          <a:cs typeface="+mj-cs"/>
        </a:defRPr>
      </a:lvl1pPr>
    </p:titleStyle>
    <p:bodyStyle>
      <a:lvl1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gps@mtsac.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3673503" y="4455620"/>
            <a:ext cx="8518497" cy="1856960"/>
          </a:xfrm>
          <a:prstGeom prst="rect">
            <a:avLst/>
          </a:prstGeom>
        </p:spPr>
        <p:txBody>
          <a:bodyPr spcFirstLastPara="1" lIns="121900" tIns="121900" rIns="121900" bIns="121900" anchorCtr="0">
            <a:normAutofit fontScale="700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4000" dirty="0" smtClean="0">
                <a:solidFill>
                  <a:schemeClr val="bg1"/>
                </a:solidFill>
              </a:rPr>
              <a:t>Guided Pathways to Success (GPS) Funding Request Workshop</a:t>
            </a:r>
            <a:endParaRPr lang="en-US" sz="4000" dirty="0">
              <a:solidFill>
                <a:schemeClr val="bg1"/>
              </a:solidFill>
              <a:cs typeface="Calibri"/>
            </a:endParaRPr>
          </a:p>
          <a:p>
            <a:r>
              <a:rPr lang="en-US" sz="2600" dirty="0">
                <a:solidFill>
                  <a:schemeClr val="bg1"/>
                </a:solidFill>
                <a:cs typeface="Calibri"/>
              </a:rPr>
              <a:t>Patricia Maestro, </a:t>
            </a:r>
            <a:r>
              <a:rPr lang="en-US" sz="2600" dirty="0" smtClean="0">
                <a:solidFill>
                  <a:schemeClr val="bg1"/>
                </a:solidFill>
                <a:cs typeface="Calibri"/>
              </a:rPr>
              <a:t> </a:t>
            </a:r>
            <a:r>
              <a:rPr lang="en-US" sz="2600" dirty="0">
                <a:solidFill>
                  <a:schemeClr val="bg1"/>
                </a:solidFill>
                <a:cs typeface="Calibri"/>
              </a:rPr>
              <a:t>GPS Faculty </a:t>
            </a:r>
            <a:r>
              <a:rPr lang="en-US" sz="2600" dirty="0" smtClean="0">
                <a:solidFill>
                  <a:schemeClr val="bg1"/>
                </a:solidFill>
                <a:cs typeface="Calibri"/>
              </a:rPr>
              <a:t>Liaison/Co-Chair </a:t>
            </a:r>
            <a:r>
              <a:rPr lang="en-US" sz="2600" dirty="0">
                <a:solidFill>
                  <a:schemeClr val="bg1"/>
                </a:solidFill>
                <a:cs typeface="Calibri"/>
              </a:rPr>
              <a:t>Counseling </a:t>
            </a:r>
            <a:r>
              <a:rPr lang="en-US" sz="2600" dirty="0" smtClean="0">
                <a:solidFill>
                  <a:schemeClr val="bg1"/>
                </a:solidFill>
                <a:cs typeface="Calibri"/>
              </a:rPr>
              <a:t>Department</a:t>
            </a:r>
          </a:p>
          <a:p>
            <a:r>
              <a:rPr lang="en-US" sz="2600" dirty="0" smtClean="0">
                <a:solidFill>
                  <a:schemeClr val="bg1"/>
                </a:solidFill>
                <a:cs typeface="Calibri"/>
              </a:rPr>
              <a:t>Michelle Sampat, Associate Dean, Instruction Services</a:t>
            </a:r>
            <a:endParaRPr lang="en-US" sz="2600" dirty="0">
              <a:solidFill>
                <a:schemeClr val="bg1"/>
              </a:solidFill>
              <a:cs typeface="Calibri"/>
            </a:endParaRPr>
          </a:p>
        </p:txBody>
      </p:sp>
    </p:spTree>
    <p:extLst>
      <p:ext uri="{BB962C8B-B14F-4D97-AF65-F5344CB8AC3E}">
        <p14:creationId xmlns:p14="http://schemas.microsoft.com/office/powerpoint/2010/main" val="1651191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Submission Information:</a:t>
            </a:r>
            <a:endParaRPr lang="en-US" sz="4000" b="1" dirty="0"/>
          </a:p>
        </p:txBody>
      </p:sp>
      <p:sp>
        <p:nvSpPr>
          <p:cNvPr id="3" name="Rectangle 2"/>
          <p:cNvSpPr/>
          <p:nvPr/>
        </p:nvSpPr>
        <p:spPr>
          <a:xfrm>
            <a:off x="1775697" y="1088136"/>
            <a:ext cx="10056639" cy="5940088"/>
          </a:xfrm>
          <a:prstGeom prst="rect">
            <a:avLst/>
          </a:prstGeom>
        </p:spPr>
        <p:txBody>
          <a:bodyPr wrap="square">
            <a:spAutoFit/>
          </a:bodyPr>
          <a:lstStyle/>
          <a:p>
            <a:r>
              <a:rPr lang="en-US" sz="3000" dirty="0" smtClean="0">
                <a:cs typeface="Calibri"/>
              </a:rPr>
              <a:t>GPS </a:t>
            </a:r>
            <a:r>
              <a:rPr lang="en-US" sz="3000" dirty="0">
                <a:cs typeface="Calibri"/>
              </a:rPr>
              <a:t>Funding Requests must be submitted by </a:t>
            </a:r>
            <a:r>
              <a:rPr lang="en-US" sz="3000" dirty="0" smtClean="0">
                <a:cs typeface="Calibri"/>
              </a:rPr>
              <a:t>5:00 </a:t>
            </a:r>
            <a:r>
              <a:rPr lang="en-US" sz="3000" dirty="0">
                <a:cs typeface="Calibri"/>
              </a:rPr>
              <a:t>p.m. on Monday, March 11, 2019. </a:t>
            </a:r>
          </a:p>
          <a:p>
            <a:endParaRPr lang="en-US" sz="3000" dirty="0">
              <a:cs typeface="Calibri"/>
            </a:endParaRPr>
          </a:p>
          <a:p>
            <a:r>
              <a:rPr lang="en-US" sz="3000" dirty="0">
                <a:cs typeface="Calibri"/>
              </a:rPr>
              <a:t>For individual assistance please feel free to contact:</a:t>
            </a:r>
          </a:p>
          <a:p>
            <a:endParaRPr lang="en-US" sz="3000" dirty="0">
              <a:cs typeface="Calibri"/>
            </a:endParaRPr>
          </a:p>
          <a:p>
            <a:pPr marL="2171700" lvl="4" indent="-342900">
              <a:buFont typeface="Arial" panose="020B0604020202020204" pitchFamily="34" charset="0"/>
              <a:buChar char="•"/>
            </a:pPr>
            <a:r>
              <a:rPr lang="en-US" sz="3000" dirty="0">
                <a:cs typeface="Calibri"/>
              </a:rPr>
              <a:t>Dr. Joumana McGowan Extension 5140)</a:t>
            </a:r>
          </a:p>
          <a:p>
            <a:pPr marL="2171700" lvl="4" indent="-342900">
              <a:buFont typeface="Arial" panose="020B0604020202020204" pitchFamily="34" charset="0"/>
              <a:buChar char="•"/>
            </a:pPr>
            <a:r>
              <a:rPr lang="en-US" sz="3000" dirty="0">
                <a:cs typeface="Calibri"/>
              </a:rPr>
              <a:t>Michelle Sampat (Extension 5480)</a:t>
            </a:r>
          </a:p>
          <a:p>
            <a:pPr marL="2171700" lvl="4" indent="-342900">
              <a:buFont typeface="Arial" panose="020B0604020202020204" pitchFamily="34" charset="0"/>
              <a:buChar char="•"/>
            </a:pPr>
            <a:r>
              <a:rPr lang="en-US" sz="3000" dirty="0">
                <a:cs typeface="Calibri"/>
              </a:rPr>
              <a:t>Patricia Maestro (Extension 6231) </a:t>
            </a:r>
          </a:p>
          <a:p>
            <a:pPr marL="2171700" lvl="4" indent="-342900">
              <a:buFont typeface="Arial" panose="020B0604020202020204" pitchFamily="34" charset="0"/>
              <a:buChar char="•"/>
            </a:pPr>
            <a:r>
              <a:rPr lang="en-US" sz="3000" dirty="0" smtClean="0">
                <a:cs typeface="Calibri"/>
              </a:rPr>
              <a:t>General: </a:t>
            </a:r>
            <a:r>
              <a:rPr lang="en-US" sz="3000" dirty="0" smtClean="0">
                <a:cs typeface="Calibri"/>
                <a:hlinkClick r:id="rId2"/>
              </a:rPr>
              <a:t>gps@mtsac.edu</a:t>
            </a:r>
            <a:endParaRPr lang="en-US" sz="3000" dirty="0">
              <a:cs typeface="Calibri"/>
            </a:endParaRPr>
          </a:p>
          <a:p>
            <a:pPr marL="0" lvl="4"/>
            <a:endParaRPr lang="en-US" sz="3000" dirty="0" smtClean="0">
              <a:cs typeface="Calibri"/>
            </a:endParaRPr>
          </a:p>
          <a:p>
            <a:pPr marL="0" lvl="4"/>
            <a:r>
              <a:rPr lang="en-US" sz="3000" dirty="0" smtClean="0">
                <a:cs typeface="Calibri"/>
              </a:rPr>
              <a:t>Guided </a:t>
            </a:r>
            <a:r>
              <a:rPr lang="en-US" sz="3000" dirty="0">
                <a:cs typeface="Calibri"/>
              </a:rPr>
              <a:t>Pathways Mapping website:  https://www.mtsac.edu/guided-pathways/</a:t>
            </a:r>
          </a:p>
          <a:p>
            <a:pPr marL="2171700" lvl="4"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79186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22E79-EC07-495C-BB38-68761F7AB6B7}"/>
              </a:ext>
            </a:extLst>
          </p:cNvPr>
          <p:cNvPicPr>
            <a:picLocks noChangeAspect="1"/>
          </p:cNvPicPr>
          <p:nvPr/>
        </p:nvPicPr>
        <p:blipFill>
          <a:blip r:embed="rId2"/>
          <a:stretch>
            <a:fillRect/>
          </a:stretch>
        </p:blipFill>
        <p:spPr>
          <a:xfrm>
            <a:off x="1580586" y="1251826"/>
            <a:ext cx="2201705" cy="2010076"/>
          </a:xfrm>
          <a:prstGeom prst="ellipse">
            <a:avLst/>
          </a:prstGeom>
          <a:ln>
            <a:noFill/>
          </a:ln>
          <a:effectLst>
            <a:softEdge rad="112500"/>
          </a:effectLst>
        </p:spPr>
      </p:pic>
      <p:pic>
        <p:nvPicPr>
          <p:cNvPr id="5" name="Picture 4">
            <a:extLst>
              <a:ext uri="{FF2B5EF4-FFF2-40B4-BE49-F238E27FC236}">
                <a16:creationId xmlns:a16="http://schemas.microsoft.com/office/drawing/2014/main" id="{481A51C5-D090-4127-935F-C41703816AE7}"/>
              </a:ext>
            </a:extLst>
          </p:cNvPr>
          <p:cNvPicPr>
            <a:picLocks noChangeAspect="1"/>
          </p:cNvPicPr>
          <p:nvPr/>
        </p:nvPicPr>
        <p:blipFill>
          <a:blip r:embed="rId3"/>
          <a:stretch>
            <a:fillRect/>
          </a:stretch>
        </p:blipFill>
        <p:spPr>
          <a:xfrm>
            <a:off x="3966669" y="1150134"/>
            <a:ext cx="2234094" cy="2298685"/>
          </a:xfrm>
          <a:prstGeom prst="ellipse">
            <a:avLst/>
          </a:prstGeom>
          <a:ln>
            <a:noFill/>
          </a:ln>
          <a:effectLst>
            <a:softEdge rad="112500"/>
          </a:effectLst>
        </p:spPr>
      </p:pic>
      <p:pic>
        <p:nvPicPr>
          <p:cNvPr id="6" name="Picture 5">
            <a:extLst>
              <a:ext uri="{FF2B5EF4-FFF2-40B4-BE49-F238E27FC236}">
                <a16:creationId xmlns:a16="http://schemas.microsoft.com/office/drawing/2014/main" id="{9A3B3B60-5F43-49C4-A571-63BE2088C0F2}"/>
              </a:ext>
            </a:extLst>
          </p:cNvPr>
          <p:cNvPicPr>
            <a:picLocks noChangeAspect="1"/>
          </p:cNvPicPr>
          <p:nvPr/>
        </p:nvPicPr>
        <p:blipFill>
          <a:blip r:embed="rId4"/>
          <a:stretch>
            <a:fillRect/>
          </a:stretch>
        </p:blipFill>
        <p:spPr>
          <a:xfrm>
            <a:off x="9723351" y="2912431"/>
            <a:ext cx="2217366" cy="2233947"/>
          </a:xfrm>
          <a:prstGeom prst="ellipse">
            <a:avLst/>
          </a:prstGeom>
          <a:ln>
            <a:noFill/>
          </a:ln>
          <a:effectLst>
            <a:softEdge rad="112500"/>
          </a:effectLst>
        </p:spPr>
      </p:pic>
      <p:pic>
        <p:nvPicPr>
          <p:cNvPr id="7" name="Picture 6">
            <a:extLst>
              <a:ext uri="{FF2B5EF4-FFF2-40B4-BE49-F238E27FC236}">
                <a16:creationId xmlns:a16="http://schemas.microsoft.com/office/drawing/2014/main" id="{E42647C2-4C1C-4605-B03F-D5D442DAC452}"/>
              </a:ext>
            </a:extLst>
          </p:cNvPr>
          <p:cNvPicPr>
            <a:picLocks noChangeAspect="1"/>
          </p:cNvPicPr>
          <p:nvPr/>
        </p:nvPicPr>
        <p:blipFill rotWithShape="1">
          <a:blip r:embed="rId5"/>
          <a:srcRect l="8370" t="13045" r="3065" b="12634"/>
          <a:stretch/>
        </p:blipFill>
        <p:spPr>
          <a:xfrm>
            <a:off x="4773885" y="3330852"/>
            <a:ext cx="2703964" cy="2693601"/>
          </a:xfrm>
          <a:prstGeom prst="ellipse">
            <a:avLst/>
          </a:prstGeom>
          <a:ln>
            <a:noFill/>
          </a:ln>
          <a:effectLst>
            <a:softEdge rad="112500"/>
          </a:effectLst>
        </p:spPr>
      </p:pic>
      <p:pic>
        <p:nvPicPr>
          <p:cNvPr id="8" name="Picture 7">
            <a:extLst>
              <a:ext uri="{FF2B5EF4-FFF2-40B4-BE49-F238E27FC236}">
                <a16:creationId xmlns:a16="http://schemas.microsoft.com/office/drawing/2014/main" id="{64EEE83D-14C4-41E2-8BC5-1542EC62B946}"/>
              </a:ext>
            </a:extLst>
          </p:cNvPr>
          <p:cNvPicPr>
            <a:picLocks noChangeAspect="1"/>
          </p:cNvPicPr>
          <p:nvPr/>
        </p:nvPicPr>
        <p:blipFill>
          <a:blip r:embed="rId6"/>
          <a:stretch>
            <a:fillRect/>
          </a:stretch>
        </p:blipFill>
        <p:spPr>
          <a:xfrm>
            <a:off x="1897918" y="3683204"/>
            <a:ext cx="2734285" cy="2341249"/>
          </a:xfrm>
          <a:prstGeom prst="ellipse">
            <a:avLst/>
          </a:prstGeom>
          <a:ln>
            <a:noFill/>
          </a:ln>
          <a:effectLst>
            <a:softEdge rad="112500"/>
          </a:effectLst>
        </p:spPr>
      </p:pic>
      <p:pic>
        <p:nvPicPr>
          <p:cNvPr id="11" name="Picture 10">
            <a:extLst>
              <a:ext uri="{FF2B5EF4-FFF2-40B4-BE49-F238E27FC236}">
                <a16:creationId xmlns:a16="http://schemas.microsoft.com/office/drawing/2014/main" id="{5F1CBBB6-87FB-4403-AA23-05D6865D0919}"/>
              </a:ext>
            </a:extLst>
          </p:cNvPr>
          <p:cNvPicPr>
            <a:picLocks noChangeAspect="1"/>
          </p:cNvPicPr>
          <p:nvPr/>
        </p:nvPicPr>
        <p:blipFill>
          <a:blip r:embed="rId7"/>
          <a:stretch>
            <a:fillRect/>
          </a:stretch>
        </p:blipFill>
        <p:spPr>
          <a:xfrm>
            <a:off x="6385141" y="1016634"/>
            <a:ext cx="2234094" cy="2314218"/>
          </a:xfrm>
          <a:prstGeom prst="ellipse">
            <a:avLst/>
          </a:prstGeom>
          <a:ln>
            <a:noFill/>
          </a:ln>
          <a:effectLst>
            <a:softEdge rad="112500"/>
          </a:effectLst>
        </p:spPr>
      </p:pic>
      <p:pic>
        <p:nvPicPr>
          <p:cNvPr id="12" name="Picture 11">
            <a:extLst>
              <a:ext uri="{FF2B5EF4-FFF2-40B4-BE49-F238E27FC236}">
                <a16:creationId xmlns:a16="http://schemas.microsoft.com/office/drawing/2014/main" id="{5AAEC8BE-B3CF-4132-B6CC-7092D3BE646B}"/>
              </a:ext>
            </a:extLst>
          </p:cNvPr>
          <p:cNvPicPr>
            <a:picLocks noChangeAspect="1"/>
          </p:cNvPicPr>
          <p:nvPr/>
        </p:nvPicPr>
        <p:blipFill>
          <a:blip r:embed="rId8"/>
          <a:stretch>
            <a:fillRect/>
          </a:stretch>
        </p:blipFill>
        <p:spPr>
          <a:xfrm>
            <a:off x="8537541" y="1150134"/>
            <a:ext cx="2217365" cy="2180718"/>
          </a:xfrm>
          <a:prstGeom prst="ellipse">
            <a:avLst/>
          </a:prstGeom>
          <a:ln>
            <a:noFill/>
          </a:ln>
          <a:effectLst>
            <a:softEdge rad="112500"/>
          </a:effectLst>
        </p:spPr>
      </p:pic>
      <p:pic>
        <p:nvPicPr>
          <p:cNvPr id="13" name="Picture 12">
            <a:extLst>
              <a:ext uri="{FF2B5EF4-FFF2-40B4-BE49-F238E27FC236}">
                <a16:creationId xmlns:a16="http://schemas.microsoft.com/office/drawing/2014/main" id="{126F4248-D6F1-4D0E-9BDD-4AE6D7BA05A0}"/>
              </a:ext>
            </a:extLst>
          </p:cNvPr>
          <p:cNvPicPr>
            <a:picLocks noChangeAspect="1"/>
          </p:cNvPicPr>
          <p:nvPr/>
        </p:nvPicPr>
        <p:blipFill>
          <a:blip r:embed="rId9"/>
          <a:stretch>
            <a:fillRect/>
          </a:stretch>
        </p:blipFill>
        <p:spPr>
          <a:xfrm>
            <a:off x="7510552" y="3683204"/>
            <a:ext cx="2217366" cy="2314218"/>
          </a:xfrm>
          <a:prstGeom prst="ellipse">
            <a:avLst/>
          </a:prstGeom>
          <a:ln>
            <a:noFill/>
          </a:ln>
          <a:effectLst>
            <a:softEdge rad="112500"/>
          </a:effectLst>
        </p:spPr>
      </p:pic>
      <p:sp>
        <p:nvSpPr>
          <p:cNvPr id="14" name="TextBox 13">
            <a:extLst>
              <a:ext uri="{FF2B5EF4-FFF2-40B4-BE49-F238E27FC236}">
                <a16:creationId xmlns:a16="http://schemas.microsoft.com/office/drawing/2014/main" id="{02F6B726-819E-46D1-AC46-AF2DCDC0710F}"/>
              </a:ext>
            </a:extLst>
          </p:cNvPr>
          <p:cNvSpPr txBox="1"/>
          <p:nvPr/>
        </p:nvSpPr>
        <p:spPr>
          <a:xfrm>
            <a:off x="2653099" y="484111"/>
            <a:ext cx="7219950" cy="369332"/>
          </a:xfrm>
          <a:prstGeom prst="rect">
            <a:avLst/>
          </a:prstGeom>
          <a:noFill/>
        </p:spPr>
        <p:txBody>
          <a:bodyPr wrap="square" rtlCol="0">
            <a:spAutoFit/>
          </a:bodyPr>
          <a:lstStyle/>
          <a:p>
            <a:r>
              <a:rPr lang="en-US" dirty="0"/>
              <a:t>With the end in mind…</a:t>
            </a:r>
          </a:p>
        </p:txBody>
      </p:sp>
      <p:sp>
        <p:nvSpPr>
          <p:cNvPr id="16" name="Title 15">
            <a:extLst>
              <a:ext uri="{FF2B5EF4-FFF2-40B4-BE49-F238E27FC236}">
                <a16:creationId xmlns:a16="http://schemas.microsoft.com/office/drawing/2014/main" id="{04F24292-679F-4373-B098-A7EC19BA6F9A}"/>
              </a:ext>
            </a:extLst>
          </p:cNvPr>
          <p:cNvSpPr>
            <a:spLocks noGrp="1"/>
          </p:cNvSpPr>
          <p:nvPr>
            <p:ph type="title"/>
          </p:nvPr>
        </p:nvSpPr>
        <p:spPr/>
        <p:txBody>
          <a:bodyPr>
            <a:noAutofit/>
          </a:bodyPr>
          <a:lstStyle/>
          <a:p>
            <a:r>
              <a:rPr lang="en-US" sz="4000" i="1" dirty="0"/>
              <a:t>          </a:t>
            </a:r>
            <a:r>
              <a:rPr lang="en-US" sz="4000" b="1" i="1" dirty="0"/>
              <a:t>“Begin With The End In Mind.” </a:t>
            </a:r>
            <a:r>
              <a:rPr lang="en-US" sz="2500" b="1" i="1" dirty="0"/>
              <a:t>Stephen Covey</a:t>
            </a:r>
          </a:p>
        </p:txBody>
      </p:sp>
    </p:spTree>
    <p:extLst>
      <p:ext uri="{BB962C8B-B14F-4D97-AF65-F5344CB8AC3E}">
        <p14:creationId xmlns:p14="http://schemas.microsoft.com/office/powerpoint/2010/main" val="223363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879" y="44256"/>
            <a:ext cx="9812215" cy="1325563"/>
          </a:xfrm>
        </p:spPr>
        <p:txBody>
          <a:bodyPr>
            <a:normAutofit/>
          </a:bodyPr>
          <a:lstStyle/>
          <a:p>
            <a:r>
              <a:rPr lang="en-US" sz="5000" b="1">
                <a:latin typeface="Calibri"/>
                <a:cs typeface="Calibri"/>
              </a:rPr>
              <a:t>Guided Pathways at Mt.SAC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185" y="1561580"/>
            <a:ext cx="8256299" cy="4848373"/>
          </a:xfrm>
          <a:prstGeom prst="rect">
            <a:avLst/>
          </a:prstGeom>
        </p:spPr>
      </p:pic>
    </p:spTree>
    <p:extLst>
      <p:ext uri="{BB962C8B-B14F-4D97-AF65-F5344CB8AC3E}">
        <p14:creationId xmlns:p14="http://schemas.microsoft.com/office/powerpoint/2010/main" val="117222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a16="http://schemas.microsoft.com/office/drawing/2014/main" id="{9A9B3849-8B9A-474F-9819-1986069F5206}"/>
              </a:ext>
            </a:extLst>
          </p:cNvPr>
          <p:cNvPicPr>
            <a:picLocks noChangeAspect="1"/>
          </p:cNvPicPr>
          <p:nvPr/>
        </p:nvPicPr>
        <p:blipFill>
          <a:blip r:embed="rId2"/>
          <a:stretch>
            <a:fillRect/>
          </a:stretch>
        </p:blipFill>
        <p:spPr>
          <a:xfrm>
            <a:off x="3024554" y="187673"/>
            <a:ext cx="6279661" cy="6629193"/>
          </a:xfrm>
          <a:prstGeom prst="rect">
            <a:avLst/>
          </a:prstGeom>
        </p:spPr>
      </p:pic>
    </p:spTree>
    <p:extLst>
      <p:ext uri="{BB962C8B-B14F-4D97-AF65-F5344CB8AC3E}">
        <p14:creationId xmlns:p14="http://schemas.microsoft.com/office/powerpoint/2010/main" val="2746939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E154-C7DC-4B04-BFC8-C104ADBB8F30}"/>
              </a:ext>
            </a:extLst>
          </p:cNvPr>
          <p:cNvSpPr>
            <a:spLocks noGrp="1"/>
          </p:cNvSpPr>
          <p:nvPr>
            <p:ph type="title"/>
          </p:nvPr>
        </p:nvSpPr>
        <p:spPr/>
        <p:txBody>
          <a:bodyPr>
            <a:noAutofit/>
          </a:bodyPr>
          <a:lstStyle/>
          <a:p>
            <a:r>
              <a:rPr lang="en-US" sz="4000" b="1" dirty="0" smtClean="0"/>
              <a:t>Signpost I</a:t>
            </a:r>
            <a:endParaRPr lang="en-US" sz="4000" b="1" dirty="0"/>
          </a:p>
        </p:txBody>
      </p:sp>
      <p:sp>
        <p:nvSpPr>
          <p:cNvPr id="3" name="TextBox 2">
            <a:extLst>
              <a:ext uri="{FF2B5EF4-FFF2-40B4-BE49-F238E27FC236}">
                <a16:creationId xmlns:a16="http://schemas.microsoft.com/office/drawing/2014/main" id="{58363F9D-5756-46C2-A639-181EAA7DFC1F}"/>
              </a:ext>
            </a:extLst>
          </p:cNvPr>
          <p:cNvSpPr txBox="1"/>
          <p:nvPr/>
        </p:nvSpPr>
        <p:spPr>
          <a:xfrm>
            <a:off x="4357315" y="1699337"/>
            <a:ext cx="6983047" cy="470898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smtClean="0"/>
              <a:t>The </a:t>
            </a:r>
            <a:r>
              <a:rPr lang="en-US" sz="2500" dirty="0"/>
              <a:t>purpose of this element is to make </a:t>
            </a:r>
            <a:r>
              <a:rPr lang="en-US" sz="2500" dirty="0" smtClean="0"/>
              <a:t>the </a:t>
            </a:r>
            <a:r>
              <a:rPr lang="en-US" sz="2500" dirty="0" smtClean="0"/>
              <a:t>pathway </a:t>
            </a:r>
            <a:r>
              <a:rPr lang="en-US" sz="2500" dirty="0"/>
              <a:t>for students to complete their education and employment </a:t>
            </a:r>
            <a:r>
              <a:rPr lang="en-US" sz="2500" dirty="0" smtClean="0"/>
              <a:t>goals clear </a:t>
            </a:r>
            <a:r>
              <a:rPr lang="en-US" sz="2500" dirty="0"/>
              <a:t>. </a:t>
            </a:r>
            <a:r>
              <a:rPr lang="en-US" sz="2500" dirty="0" smtClean="0"/>
              <a:t/>
            </a:r>
            <a:br>
              <a:rPr lang="en-US" sz="2500" dirty="0" smtClean="0"/>
            </a:br>
            <a:endParaRPr lang="en-US" sz="2500" dirty="0" smtClean="0"/>
          </a:p>
          <a:p>
            <a:r>
              <a:rPr lang="en-US" sz="2500" dirty="0" smtClean="0"/>
              <a:t>Faculty </a:t>
            </a:r>
            <a:r>
              <a:rPr lang="en-US" sz="2500" dirty="0"/>
              <a:t>have been hard at work to help clarify the path by creating </a:t>
            </a:r>
            <a:r>
              <a:rPr lang="en-US" sz="2500" b="1" dirty="0"/>
              <a:t>GPS maps </a:t>
            </a:r>
            <a:r>
              <a:rPr lang="en-US" sz="2500" dirty="0"/>
              <a:t>that provide </a:t>
            </a:r>
            <a:r>
              <a:rPr lang="en-US" sz="2500" b="1" dirty="0"/>
              <a:t>course sequence</a:t>
            </a:r>
            <a:r>
              <a:rPr lang="en-US" sz="2500" dirty="0"/>
              <a:t> recommendations for students. </a:t>
            </a:r>
            <a:endParaRPr lang="en-US" sz="2500" dirty="0" smtClean="0"/>
          </a:p>
          <a:p>
            <a:endParaRPr lang="en-US" sz="2500" dirty="0"/>
          </a:p>
          <a:p>
            <a:r>
              <a:rPr lang="en-US" sz="2500" dirty="0" smtClean="0"/>
              <a:t>Counseling </a:t>
            </a:r>
            <a:r>
              <a:rPr lang="en-US" sz="2500" dirty="0"/>
              <a:t>faculty have used these maps to create templates in Degree Works for students to use in creating academic plans or to modify these maps to fit the students’ diverse needs. </a:t>
            </a:r>
          </a:p>
        </p:txBody>
      </p:sp>
      <p:pic>
        <p:nvPicPr>
          <p:cNvPr id="4" name="Picture 4">
            <a:extLst>
              <a:ext uri="{FF2B5EF4-FFF2-40B4-BE49-F238E27FC236}">
                <a16:creationId xmlns:a16="http://schemas.microsoft.com/office/drawing/2014/main" id="{862F85C3-D838-4565-B8AF-C2F32718C66B}"/>
              </a:ext>
            </a:extLst>
          </p:cNvPr>
          <p:cNvPicPr>
            <a:picLocks noChangeAspect="1"/>
          </p:cNvPicPr>
          <p:nvPr/>
        </p:nvPicPr>
        <p:blipFill rotWithShape="1">
          <a:blip r:embed="rId2"/>
          <a:srcRect l="15444" t="14505" r="538" b="4687"/>
          <a:stretch/>
        </p:blipFill>
        <p:spPr>
          <a:xfrm>
            <a:off x="1626732" y="1470991"/>
            <a:ext cx="2523849" cy="3991555"/>
          </a:xfrm>
          <a:prstGeom prst="rect">
            <a:avLst/>
          </a:prstGeom>
        </p:spPr>
      </p:pic>
    </p:spTree>
    <p:extLst>
      <p:ext uri="{BB962C8B-B14F-4D97-AF65-F5344CB8AC3E}">
        <p14:creationId xmlns:p14="http://schemas.microsoft.com/office/powerpoint/2010/main" val="1160516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Signpost II</a:t>
            </a:r>
            <a:endParaRPr lang="en-US" sz="40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804" t="35360" r="49812"/>
          <a:stretch/>
        </p:blipFill>
        <p:spPr>
          <a:xfrm>
            <a:off x="1978429" y="1574357"/>
            <a:ext cx="2626821" cy="4788856"/>
          </a:xfrm>
          <a:prstGeom prst="rect">
            <a:avLst/>
          </a:prstGeom>
        </p:spPr>
      </p:pic>
      <p:sp>
        <p:nvSpPr>
          <p:cNvPr id="4" name="Rounded Rectangle 3"/>
          <p:cNvSpPr/>
          <p:nvPr/>
        </p:nvSpPr>
        <p:spPr>
          <a:xfrm rot="1024907">
            <a:off x="3500986" y="1468253"/>
            <a:ext cx="321265" cy="206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89335" y="1642062"/>
            <a:ext cx="6096000" cy="3785652"/>
          </a:xfrm>
          <a:prstGeom prst="rect">
            <a:avLst/>
          </a:prstGeom>
        </p:spPr>
        <p:txBody>
          <a:bodyPr>
            <a:spAutoFit/>
          </a:bodyPr>
          <a:lstStyle/>
          <a:p>
            <a:r>
              <a:rPr lang="en-US" sz="2400" dirty="0" smtClean="0"/>
              <a:t>The </a:t>
            </a:r>
            <a:r>
              <a:rPr lang="en-US" sz="2400" dirty="0"/>
              <a:t>focus of this element is to help students choose and enter their pathway of study. Counseling faculty are revising MAP Workshops and orientations to help students find the right career path and program of study. </a:t>
            </a:r>
            <a:endParaRPr lang="en-US" sz="2400" dirty="0" smtClean="0"/>
          </a:p>
          <a:p>
            <a:endParaRPr lang="en-US" sz="2400" dirty="0"/>
          </a:p>
          <a:p>
            <a:r>
              <a:rPr lang="en-US" sz="2400" dirty="0" smtClean="0"/>
              <a:t>Faculty </a:t>
            </a:r>
            <a:r>
              <a:rPr lang="en-US" sz="2400" dirty="0"/>
              <a:t>are considering ways to engage students in their programs, including providing work experience, internship, and independent study options. </a:t>
            </a:r>
          </a:p>
        </p:txBody>
      </p:sp>
    </p:spTree>
    <p:extLst>
      <p:ext uri="{BB962C8B-B14F-4D97-AF65-F5344CB8AC3E}">
        <p14:creationId xmlns:p14="http://schemas.microsoft.com/office/powerpoint/2010/main" val="245773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Signpost III</a:t>
            </a:r>
            <a:endParaRPr lang="en-US" sz="4000" b="1" dirty="0"/>
          </a:p>
        </p:txBody>
      </p:sp>
      <p:sp>
        <p:nvSpPr>
          <p:cNvPr id="4" name="Rounded Rectangle 3"/>
          <p:cNvSpPr/>
          <p:nvPr/>
        </p:nvSpPr>
        <p:spPr>
          <a:xfrm rot="1024907">
            <a:off x="3500986" y="1468253"/>
            <a:ext cx="321265" cy="206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0368" t="36373" r="27386" b="7464"/>
          <a:stretch/>
        </p:blipFill>
        <p:spPr>
          <a:xfrm>
            <a:off x="2072760" y="1571554"/>
            <a:ext cx="2301120" cy="4503467"/>
          </a:xfrm>
          <a:prstGeom prst="rect">
            <a:avLst/>
          </a:prstGeom>
        </p:spPr>
      </p:pic>
      <p:sp>
        <p:nvSpPr>
          <p:cNvPr id="7" name="Isosceles Triangle 6"/>
          <p:cNvSpPr/>
          <p:nvPr/>
        </p:nvSpPr>
        <p:spPr>
          <a:xfrm rot="20917405">
            <a:off x="2871873" y="1437267"/>
            <a:ext cx="120547" cy="1591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20086" y="1425626"/>
            <a:ext cx="6096000" cy="4832092"/>
          </a:xfrm>
          <a:prstGeom prst="rect">
            <a:avLst/>
          </a:prstGeom>
        </p:spPr>
        <p:txBody>
          <a:bodyPr>
            <a:spAutoFit/>
          </a:bodyPr>
          <a:lstStyle/>
          <a:p>
            <a:r>
              <a:rPr lang="en-US" sz="2200" dirty="0" smtClean="0"/>
              <a:t>Students </a:t>
            </a:r>
            <a:r>
              <a:rPr lang="en-US" sz="2200" dirty="0"/>
              <a:t>start academic programs and encounter many challenges along the way. </a:t>
            </a:r>
            <a:endParaRPr lang="en-US" sz="2200" dirty="0" smtClean="0"/>
          </a:p>
          <a:p>
            <a:endParaRPr lang="en-US" sz="2200" dirty="0" smtClean="0"/>
          </a:p>
          <a:p>
            <a:r>
              <a:rPr lang="en-US" sz="2200" dirty="0" smtClean="0"/>
              <a:t>Mt</a:t>
            </a:r>
            <a:r>
              <a:rPr lang="en-US" sz="2200" dirty="0"/>
              <a:t>. SAC has unparalleled academic and student services support programs such as tutoring centers, special programs, clubs, internships, work experience, special projects, project-based learning, clinical experiences, research opportunities, competitive teams, financial aid, and much more</a:t>
            </a:r>
            <a:r>
              <a:rPr lang="en-US" sz="2200" dirty="0" smtClean="0"/>
              <a:t>.</a:t>
            </a:r>
          </a:p>
          <a:p>
            <a:endParaRPr lang="en-US" sz="2200" dirty="0" smtClean="0"/>
          </a:p>
          <a:p>
            <a:r>
              <a:rPr lang="en-US" sz="2200" dirty="0" smtClean="0"/>
              <a:t> </a:t>
            </a:r>
            <a:r>
              <a:rPr lang="en-US" sz="2200" dirty="0"/>
              <a:t>Mt. SAC’s GPS is capitalizing on this robust infrastructure to create an even more supportive environment to help students stay on the path to meet their goals. </a:t>
            </a:r>
          </a:p>
        </p:txBody>
      </p:sp>
    </p:spTree>
    <p:extLst>
      <p:ext uri="{BB962C8B-B14F-4D97-AF65-F5344CB8AC3E}">
        <p14:creationId xmlns:p14="http://schemas.microsoft.com/office/powerpoint/2010/main" val="74883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Signpost IV</a:t>
            </a:r>
            <a:endParaRPr lang="en-US" sz="4000" b="1" dirty="0"/>
          </a:p>
        </p:txBody>
      </p:sp>
      <p:sp>
        <p:nvSpPr>
          <p:cNvPr id="4" name="Rounded Rectangle 3"/>
          <p:cNvSpPr/>
          <p:nvPr/>
        </p:nvSpPr>
        <p:spPr>
          <a:xfrm rot="1024907">
            <a:off x="3500986" y="1468253"/>
            <a:ext cx="321265" cy="206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2492" t="36180" r="3078"/>
          <a:stretch/>
        </p:blipFill>
        <p:spPr>
          <a:xfrm>
            <a:off x="2081087" y="1425626"/>
            <a:ext cx="3007748" cy="5181888"/>
          </a:xfrm>
          <a:prstGeom prst="rect">
            <a:avLst/>
          </a:prstGeom>
        </p:spPr>
      </p:pic>
      <p:sp>
        <p:nvSpPr>
          <p:cNvPr id="7" name="Rectangle 6"/>
          <p:cNvSpPr/>
          <p:nvPr/>
        </p:nvSpPr>
        <p:spPr>
          <a:xfrm>
            <a:off x="5250511" y="1344535"/>
            <a:ext cx="6096000" cy="5262979"/>
          </a:xfrm>
          <a:prstGeom prst="rect">
            <a:avLst/>
          </a:prstGeom>
        </p:spPr>
        <p:txBody>
          <a:bodyPr>
            <a:spAutoFit/>
          </a:bodyPr>
          <a:lstStyle/>
          <a:p>
            <a:r>
              <a:rPr lang="en-US" sz="2400" dirty="0"/>
              <a:t>Changes in delivery of services, outreach, placement, course scheduling, orientations, academic support, technical resources, and so many more activities are happening with student equity in mind. </a:t>
            </a:r>
            <a:endParaRPr lang="en-US" sz="2400" dirty="0" smtClean="0"/>
          </a:p>
          <a:p>
            <a:endParaRPr lang="en-US" sz="2400" dirty="0"/>
          </a:p>
          <a:p>
            <a:r>
              <a:rPr lang="en-US" sz="2400" dirty="0" smtClean="0"/>
              <a:t>This </a:t>
            </a:r>
            <a:r>
              <a:rPr lang="en-US" sz="2400" dirty="0"/>
              <a:t>element of Mt. SAC’s GPS centers on ensuring that learning is at the center of the work we are doing. </a:t>
            </a:r>
            <a:endParaRPr lang="en-US" sz="2400" dirty="0" smtClean="0"/>
          </a:p>
          <a:p>
            <a:endParaRPr lang="en-US" sz="2400" dirty="0"/>
          </a:p>
          <a:p>
            <a:r>
              <a:rPr lang="en-US" sz="2400" dirty="0" smtClean="0"/>
              <a:t>Researching </a:t>
            </a:r>
            <a:r>
              <a:rPr lang="en-US" sz="2400" dirty="0"/>
              <a:t>the impact of changes and improvements, using data to drive decision-making, and developing and assessing </a:t>
            </a:r>
            <a:r>
              <a:rPr lang="en-US" sz="2400" smtClean="0"/>
              <a:t>outcomes are critical </a:t>
            </a:r>
            <a:r>
              <a:rPr lang="en-US" sz="2400" dirty="0"/>
              <a:t>to student success.</a:t>
            </a:r>
          </a:p>
        </p:txBody>
      </p:sp>
    </p:spTree>
    <p:extLst>
      <p:ext uri="{BB962C8B-B14F-4D97-AF65-F5344CB8AC3E}">
        <p14:creationId xmlns:p14="http://schemas.microsoft.com/office/powerpoint/2010/main" val="398813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Proposal to Address…</a:t>
            </a:r>
            <a:endParaRPr lang="en-US" sz="4000" b="1" dirty="0"/>
          </a:p>
        </p:txBody>
      </p:sp>
      <p:sp>
        <p:nvSpPr>
          <p:cNvPr id="3" name="Rectangle 2"/>
          <p:cNvSpPr/>
          <p:nvPr/>
        </p:nvSpPr>
        <p:spPr>
          <a:xfrm>
            <a:off x="1860605" y="1958816"/>
            <a:ext cx="9597223" cy="3293209"/>
          </a:xfrm>
          <a:prstGeom prst="rect">
            <a:avLst/>
          </a:prstGeom>
        </p:spPr>
        <p:txBody>
          <a:bodyPr wrap="square">
            <a:spAutoFit/>
          </a:bodyPr>
          <a:lstStyle/>
          <a:p>
            <a:pPr marL="285750" indent="-285750">
              <a:buFont typeface="Arial" panose="020B0604020202020204" pitchFamily="34" charset="0"/>
              <a:buChar char="•"/>
            </a:pPr>
            <a:r>
              <a:rPr lang="en-US" sz="2600" dirty="0" smtClean="0"/>
              <a:t>Impact on Student Success based on one, two, three, or all four Signposts</a:t>
            </a:r>
            <a:br>
              <a:rPr lang="en-US" sz="2600" dirty="0" smtClean="0"/>
            </a:br>
            <a:endParaRPr lang="en-US" sz="2600" dirty="0" smtClean="0"/>
          </a:p>
          <a:p>
            <a:pPr marL="285750" indent="-285750">
              <a:buFont typeface="Arial" panose="020B0604020202020204" pitchFamily="34" charset="0"/>
              <a:buChar char="•"/>
            </a:pPr>
            <a:r>
              <a:rPr lang="en-US" sz="2600" dirty="0" smtClean="0"/>
              <a:t>Data:  Consult </a:t>
            </a:r>
            <a:r>
              <a:rPr lang="en-US" sz="2600" dirty="0"/>
              <a:t>and include our Research team if requesting data from them prior to submitting proposals. </a:t>
            </a:r>
            <a:r>
              <a:rPr lang="en-US" sz="2600" dirty="0" smtClean="0"/>
              <a:t/>
            </a:r>
            <a:br>
              <a:rPr lang="en-US" sz="2600" dirty="0" smtClean="0"/>
            </a:br>
            <a:endParaRPr lang="en-US" sz="2600" dirty="0" smtClean="0"/>
          </a:p>
          <a:p>
            <a:pPr marL="285750" indent="-285750">
              <a:buFont typeface="Arial" panose="020B0604020202020204" pitchFamily="34" charset="0"/>
              <a:buChar char="•"/>
            </a:pPr>
            <a:r>
              <a:rPr lang="en-US" sz="2600" dirty="0" smtClean="0"/>
              <a:t>Budget needs that are reasonable.  The workgroup may </a:t>
            </a:r>
            <a:r>
              <a:rPr lang="en-US" sz="2600" dirty="0"/>
              <a:t>provide additional clarification as needed. </a:t>
            </a:r>
          </a:p>
        </p:txBody>
      </p:sp>
    </p:spTree>
    <p:extLst>
      <p:ext uri="{BB962C8B-B14F-4D97-AF65-F5344CB8AC3E}">
        <p14:creationId xmlns:p14="http://schemas.microsoft.com/office/powerpoint/2010/main" val="318717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11484</TotalTime>
  <Words>392</Words>
  <Application>Microsoft Office PowerPoint</Application>
  <PresentationFormat>Widescreen</PresentationFormat>
  <Paragraphs>44</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Making Templates Accessible</vt:lpstr>
      <vt:lpstr>PowerPoint Presentation</vt:lpstr>
      <vt:lpstr>          “Begin With The End In Mind.” Stephen Covey</vt:lpstr>
      <vt:lpstr>Guided Pathways at Mt.SAC</vt:lpstr>
      <vt:lpstr>PowerPoint Presentation</vt:lpstr>
      <vt:lpstr>Signpost I</vt:lpstr>
      <vt:lpstr>Signpost II</vt:lpstr>
      <vt:lpstr>Signpost III</vt:lpstr>
      <vt:lpstr>Signpost IV</vt:lpstr>
      <vt:lpstr>Proposal to Address…</vt:lpstr>
      <vt:lpstr>Submission Information:</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Sampat, Michelle</cp:lastModifiedBy>
  <cp:revision>237</cp:revision>
  <cp:lastPrinted>2018-08-06T15:46:08Z</cp:lastPrinted>
  <dcterms:created xsi:type="dcterms:W3CDTF">2018-01-26T20:40:34Z</dcterms:created>
  <dcterms:modified xsi:type="dcterms:W3CDTF">2019-06-27T21:45:01Z</dcterms:modified>
  <cp:version/>
</cp:coreProperties>
</file>