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84" r:id="rId4"/>
    <p:sldId id="272" r:id="rId5"/>
    <p:sldId id="261" r:id="rId6"/>
    <p:sldId id="278" r:id="rId7"/>
    <p:sldId id="280" r:id="rId8"/>
    <p:sldId id="282" r:id="rId9"/>
    <p:sldId id="277" r:id="rId10"/>
    <p:sldId id="264" r:id="rId11"/>
    <p:sldId id="276" r:id="rId12"/>
    <p:sldId id="279" r:id="rId13"/>
    <p:sldId id="262" r:id="rId14"/>
    <p:sldId id="271" r:id="rId15"/>
    <p:sldId id="273" r:id="rId16"/>
    <p:sldId id="281" r:id="rId17"/>
    <p:sldId id="263" r:id="rId18"/>
    <p:sldId id="283" r:id="rId19"/>
    <p:sldId id="26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86A451-5D03-446A-9AF1-C12FF50804C7}" v="507" dt="2026-08-14T04:16:25.0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47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nostroza, Jennifer" userId="32f33d7f-1425-425d-a012-1f2d1eb92baf" providerId="ADAL" clId="{E878A781-E7BE-431B-AD74-84BA9B9E27F1}"/>
    <pc:docChg chg="custSel modSld">
      <pc:chgData name="Hinostroza, Jennifer" userId="32f33d7f-1425-425d-a012-1f2d1eb92baf" providerId="ADAL" clId="{E878A781-E7BE-431B-AD74-84BA9B9E27F1}" dt="2026-08-14T04:16:25.027" v="1007" actId="962"/>
      <pc:docMkLst>
        <pc:docMk/>
      </pc:docMkLst>
      <pc:sldChg chg="modSp mod">
        <pc:chgData name="Hinostroza, Jennifer" userId="32f33d7f-1425-425d-a012-1f2d1eb92baf" providerId="ADAL" clId="{E878A781-E7BE-431B-AD74-84BA9B9E27F1}" dt="2026-08-14T04:14:21.522" v="649" actId="962"/>
        <pc:sldMkLst>
          <pc:docMk/>
          <pc:sldMk cId="0" sldId="256"/>
        </pc:sldMkLst>
        <pc:spChg chg="mod">
          <ac:chgData name="Hinostroza, Jennifer" userId="32f33d7f-1425-425d-a012-1f2d1eb92baf" providerId="ADAL" clId="{E878A781-E7BE-431B-AD74-84BA9B9E27F1}" dt="2026-08-14T03:12:00.528" v="1" actId="20577"/>
          <ac:spMkLst>
            <pc:docMk/>
            <pc:sldMk cId="0" sldId="256"/>
            <ac:spMk id="15362" creationId="{00000000-0000-0000-0000-000000000000}"/>
          </ac:spMkLst>
        </pc:spChg>
        <pc:picChg chg="mod">
          <ac:chgData name="Hinostroza, Jennifer" userId="32f33d7f-1425-425d-a012-1f2d1eb92baf" providerId="ADAL" clId="{E878A781-E7BE-431B-AD74-84BA9B9E27F1}" dt="2026-08-14T04:14:21.522" v="649" actId="962"/>
          <ac:picMkLst>
            <pc:docMk/>
            <pc:sldMk cId="0" sldId="256"/>
            <ac:picMk id="10243" creationId="{00000000-0000-0000-0000-000000000000}"/>
          </ac:picMkLst>
        </pc:picChg>
      </pc:sldChg>
      <pc:sldChg chg="modSp mod">
        <pc:chgData name="Hinostroza, Jennifer" userId="32f33d7f-1425-425d-a012-1f2d1eb92baf" providerId="ADAL" clId="{E878A781-E7BE-431B-AD74-84BA9B9E27F1}" dt="2026-08-14T03:24:38.227" v="432" actId="20577"/>
        <pc:sldMkLst>
          <pc:docMk/>
          <pc:sldMk cId="0" sldId="257"/>
        </pc:sldMkLst>
        <pc:spChg chg="mod">
          <ac:chgData name="Hinostroza, Jennifer" userId="32f33d7f-1425-425d-a012-1f2d1eb92baf" providerId="ADAL" clId="{E878A781-E7BE-431B-AD74-84BA9B9E27F1}" dt="2026-08-14T03:24:38.227" v="432" actId="20577"/>
          <ac:spMkLst>
            <pc:docMk/>
            <pc:sldMk cId="0" sldId="257"/>
            <ac:spMk id="12291" creationId="{00000000-0000-0000-0000-000000000000}"/>
          </ac:spMkLst>
        </pc:spChg>
      </pc:sldChg>
      <pc:sldChg chg="modSp mod">
        <pc:chgData name="Hinostroza, Jennifer" userId="32f33d7f-1425-425d-a012-1f2d1eb92baf" providerId="ADAL" clId="{E878A781-E7BE-431B-AD74-84BA9B9E27F1}" dt="2026-08-14T04:05:06.448" v="446" actId="20577"/>
        <pc:sldMkLst>
          <pc:docMk/>
          <pc:sldMk cId="0" sldId="262"/>
        </pc:sldMkLst>
        <pc:spChg chg="mod">
          <ac:chgData name="Hinostroza, Jennifer" userId="32f33d7f-1425-425d-a012-1f2d1eb92baf" providerId="ADAL" clId="{E878A781-E7BE-431B-AD74-84BA9B9E27F1}" dt="2026-08-14T04:05:06.448" v="446" actId="20577"/>
          <ac:spMkLst>
            <pc:docMk/>
            <pc:sldMk cId="0" sldId="262"/>
            <ac:spMk id="26627" creationId="{00000000-0000-0000-0000-000000000000}"/>
          </ac:spMkLst>
        </pc:spChg>
      </pc:sldChg>
      <pc:sldChg chg="modSp">
        <pc:chgData name="Hinostroza, Jennifer" userId="32f33d7f-1425-425d-a012-1f2d1eb92baf" providerId="ADAL" clId="{E878A781-E7BE-431B-AD74-84BA9B9E27F1}" dt="2026-08-14T04:16:25.027" v="1007" actId="962"/>
        <pc:sldMkLst>
          <pc:docMk/>
          <pc:sldMk cId="0" sldId="263"/>
        </pc:sldMkLst>
        <pc:picChg chg="mod">
          <ac:chgData name="Hinostroza, Jennifer" userId="32f33d7f-1425-425d-a012-1f2d1eb92baf" providerId="ADAL" clId="{E878A781-E7BE-431B-AD74-84BA9B9E27F1}" dt="2026-08-14T04:16:25.027" v="1007" actId="962"/>
          <ac:picMkLst>
            <pc:docMk/>
            <pc:sldMk cId="0" sldId="263"/>
            <ac:picMk id="31748" creationId="{00000000-0000-0000-0000-000000000000}"/>
          </ac:picMkLst>
        </pc:picChg>
        <pc:picChg chg="mod">
          <ac:chgData name="Hinostroza, Jennifer" userId="32f33d7f-1425-425d-a012-1f2d1eb92baf" providerId="ADAL" clId="{E878A781-E7BE-431B-AD74-84BA9B9E27F1}" dt="2026-08-14T04:15:37.319" v="757" actId="962"/>
          <ac:picMkLst>
            <pc:docMk/>
            <pc:sldMk cId="0" sldId="263"/>
            <ac:picMk id="31749" creationId="{00000000-0000-0000-0000-000000000000}"/>
          </ac:picMkLst>
        </pc:picChg>
      </pc:sldChg>
      <pc:sldChg chg="modSp mod">
        <pc:chgData name="Hinostroza, Jennifer" userId="32f33d7f-1425-425d-a012-1f2d1eb92baf" providerId="ADAL" clId="{E878A781-E7BE-431B-AD74-84BA9B9E27F1}" dt="2026-08-14T04:09:40.475" v="491" actId="20577"/>
        <pc:sldMkLst>
          <pc:docMk/>
          <pc:sldMk cId="0" sldId="264"/>
        </pc:sldMkLst>
        <pc:spChg chg="mod">
          <ac:chgData name="Hinostroza, Jennifer" userId="32f33d7f-1425-425d-a012-1f2d1eb92baf" providerId="ADAL" clId="{E878A781-E7BE-431B-AD74-84BA9B9E27F1}" dt="2026-08-14T04:09:40.475" v="491" actId="20577"/>
          <ac:spMkLst>
            <pc:docMk/>
            <pc:sldMk cId="0" sldId="264"/>
            <ac:spMk id="22531" creationId="{00000000-0000-0000-0000-000000000000}"/>
          </ac:spMkLst>
        </pc:spChg>
      </pc:sldChg>
      <pc:sldChg chg="modSp">
        <pc:chgData name="Hinostroza, Jennifer" userId="32f33d7f-1425-425d-a012-1f2d1eb92baf" providerId="ADAL" clId="{E878A781-E7BE-431B-AD74-84BA9B9E27F1}" dt="2026-08-14T04:14:05.301" v="648" actId="962"/>
        <pc:sldMkLst>
          <pc:docMk/>
          <pc:sldMk cId="0" sldId="268"/>
        </pc:sldMkLst>
        <pc:picChg chg="mod">
          <ac:chgData name="Hinostroza, Jennifer" userId="32f33d7f-1425-425d-a012-1f2d1eb92baf" providerId="ADAL" clId="{E878A781-E7BE-431B-AD74-84BA9B9E27F1}" dt="2026-08-14T04:14:05.301" v="648" actId="962"/>
          <ac:picMkLst>
            <pc:docMk/>
            <pc:sldMk cId="0" sldId="268"/>
            <ac:picMk id="34819" creationId="{00000000-0000-0000-0000-000000000000}"/>
          </ac:picMkLst>
        </pc:picChg>
      </pc:sldChg>
      <pc:sldChg chg="addSp delSp modSp mod">
        <pc:chgData name="Hinostroza, Jennifer" userId="32f33d7f-1425-425d-a012-1f2d1eb92baf" providerId="ADAL" clId="{E878A781-E7BE-431B-AD74-84BA9B9E27F1}" dt="2026-08-14T03:16:56.343" v="231" actId="20577"/>
        <pc:sldMkLst>
          <pc:docMk/>
          <pc:sldMk cId="0" sldId="272"/>
        </pc:sldMkLst>
        <pc:spChg chg="mod">
          <ac:chgData name="Hinostroza, Jennifer" userId="32f33d7f-1425-425d-a012-1f2d1eb92baf" providerId="ADAL" clId="{E878A781-E7BE-431B-AD74-84BA9B9E27F1}" dt="2026-08-14T03:16:26.814" v="203" actId="20577"/>
          <ac:spMkLst>
            <pc:docMk/>
            <pc:sldMk cId="0" sldId="272"/>
            <ac:spMk id="15364" creationId="{00000000-0000-0000-0000-000000000000}"/>
          </ac:spMkLst>
        </pc:spChg>
        <pc:spChg chg="add del mod">
          <ac:chgData name="Hinostroza, Jennifer" userId="32f33d7f-1425-425d-a012-1f2d1eb92baf" providerId="ADAL" clId="{E878A781-E7BE-431B-AD74-84BA9B9E27F1}" dt="2026-08-14T03:16:56.343" v="231" actId="20577"/>
          <ac:spMkLst>
            <pc:docMk/>
            <pc:sldMk cId="0" sldId="272"/>
            <ac:spMk id="25604" creationId="{00000000-0000-0000-0000-000000000000}"/>
          </ac:spMkLst>
        </pc:spChg>
        <pc:graphicFrameChg chg="add mod">
          <ac:chgData name="Hinostroza, Jennifer" userId="32f33d7f-1425-425d-a012-1f2d1eb92baf" providerId="ADAL" clId="{E878A781-E7BE-431B-AD74-84BA9B9E27F1}" dt="2026-08-14T03:16:32.930" v="204" actId="12084"/>
          <ac:graphicFrameMkLst>
            <pc:docMk/>
            <pc:sldMk cId="0" sldId="272"/>
            <ac:graphicFrameMk id="2" creationId="{23A42AA0-A5D4-FED4-8E5E-B275693AC1E1}"/>
          </ac:graphicFrameMkLst>
        </pc:graphicFrameChg>
      </pc:sldChg>
      <pc:sldChg chg="modSp mod">
        <pc:chgData name="Hinostroza, Jennifer" userId="32f33d7f-1425-425d-a012-1f2d1eb92baf" providerId="ADAL" clId="{E878A781-E7BE-431B-AD74-84BA9B9E27F1}" dt="2026-08-14T04:10:30.917" v="505" actId="20577"/>
        <pc:sldMkLst>
          <pc:docMk/>
          <pc:sldMk cId="0" sldId="276"/>
        </pc:sldMkLst>
        <pc:spChg chg="mod">
          <ac:chgData name="Hinostroza, Jennifer" userId="32f33d7f-1425-425d-a012-1f2d1eb92baf" providerId="ADAL" clId="{E878A781-E7BE-431B-AD74-84BA9B9E27F1}" dt="2026-08-14T04:10:30.917" v="505" actId="20577"/>
          <ac:spMkLst>
            <pc:docMk/>
            <pc:sldMk cId="0" sldId="276"/>
            <ac:spMk id="24579" creationId="{00000000-0000-0000-0000-000000000000}"/>
          </ac:spMkLst>
        </pc:spChg>
      </pc:sldChg>
      <pc:sldChg chg="modSp mod">
        <pc:chgData name="Hinostroza, Jennifer" userId="32f33d7f-1425-425d-a012-1f2d1eb92baf" providerId="ADAL" clId="{E878A781-E7BE-431B-AD74-84BA9B9E27F1}" dt="2026-08-14T03:18:32.124" v="370" actId="20577"/>
        <pc:sldMkLst>
          <pc:docMk/>
          <pc:sldMk cId="0" sldId="277"/>
        </pc:sldMkLst>
        <pc:spChg chg="mod">
          <ac:chgData name="Hinostroza, Jennifer" userId="32f33d7f-1425-425d-a012-1f2d1eb92baf" providerId="ADAL" clId="{E878A781-E7BE-431B-AD74-84BA9B9E27F1}" dt="2026-08-14T03:18:32.124" v="370" actId="20577"/>
          <ac:spMkLst>
            <pc:docMk/>
            <pc:sldMk cId="0" sldId="277"/>
            <ac:spMk id="21507" creationId="{00000000-0000-0000-0000-000000000000}"/>
          </ac:spMkLst>
        </pc:spChg>
      </pc:sldChg>
      <pc:sldChg chg="modSp mod">
        <pc:chgData name="Hinostroza, Jennifer" userId="32f33d7f-1425-425d-a012-1f2d1eb92baf" providerId="ADAL" clId="{E878A781-E7BE-431B-AD74-84BA9B9E27F1}" dt="2026-08-14T03:24:21.305" v="414" actId="20577"/>
        <pc:sldMkLst>
          <pc:docMk/>
          <pc:sldMk cId="0" sldId="284"/>
        </pc:sldMkLst>
        <pc:spChg chg="mod">
          <ac:chgData name="Hinostroza, Jennifer" userId="32f33d7f-1425-425d-a012-1f2d1eb92baf" providerId="ADAL" clId="{E878A781-E7BE-431B-AD74-84BA9B9E27F1}" dt="2026-08-14T03:24:21.305" v="414" actId="20577"/>
          <ac:spMkLst>
            <pc:docMk/>
            <pc:sldMk cId="0" sldId="284"/>
            <ac:spMk id="1433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AD6F19-1FAF-45FE-B042-905BE2E5BE65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9B0FA65-49F4-4B46-9ED1-0809187CAE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8E6B82-7CDB-48A8-8677-E514CBA8129F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BD0C7AB-0556-41A3-8487-63FD210687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1100E5-E26E-4869-BDC8-F84AC0803524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9EAB08-721C-479F-A164-886642F3F89D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ADF270-389B-4168-9200-6A58BE5D3E5A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16D3CD-74A5-4E18-B850-CC7A5C194F9A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5B493A-086B-465E-B4C1-B1F47021BA2F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81276B-E145-45BC-9DBE-B004D106551A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988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988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39FA7-6E5F-481E-93FE-35C025FBC085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20F93B-AF97-4A81-93C9-1976B0741A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18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4EE75-9C8B-40C4-844B-F12855091852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90553-5B26-413B-B92E-AE162F07A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6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F4337-ABFA-40B3-A1ED-8B6D8756B1CB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61F0F-7CED-45F6-8BBE-1C2A68146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36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7696-C71B-4CA5-BA60-1F9068306DA9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4379-1E29-42F8-B10C-4FBB778E17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306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6658D-747A-45E6-B587-A3E887771DFD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B544C-A4AC-4847-8A27-93F148C078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7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4312D-34F9-4A5D-AEA4-14BA9E5DF335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92C7B-6190-46B4-8F78-BB221E6136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381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3C56-70E1-4597-8FA5-33B7305DDA71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4C82-FB66-4DA9-9AEC-BFC1C7603F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150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EA7FF-AC07-4202-8B58-994FF4A6231D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1BD6-DA8A-49DF-B254-0E2326AA08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936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9D3C-B121-4CA3-8CD4-B0ADF1D846E4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E61A3-D94B-49FB-A73E-F4BC6D40E6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1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8E79A-96A8-42EE-83A1-F0B9DADEE514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D7EAB-FF89-44F3-9AD4-07CABFEDDC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89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7D776-3D9C-4A84-9BC7-4B63B4C1B98D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90971-0E25-4CBC-AE81-BCEC40DCA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81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D2944EC-0AF6-480C-8677-7524C5B030F5}" type="datetimeFigureOut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0E0984F1-D486-445F-972E-F4C4424624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7232" y="1371600"/>
            <a:ext cx="6858000" cy="2209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altLang="en-US" dirty="0"/>
              <a:t>Mt. San Antonio College’s Horticulture Programs</a:t>
            </a: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/>
        <p:txBody>
          <a:bodyPr lIns="0" rIns="18288"/>
          <a:lstStyle/>
          <a:p>
            <a:pPr marL="0" indent="0" algn="r" eaLnBrk="1" hangingPunct="1">
              <a:buFont typeface="Wingdings" panose="05000000000000000000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Orientation</a:t>
            </a:r>
          </a:p>
          <a:p>
            <a:pPr marL="0" indent="0" algn="r" eaLnBrk="1" hangingPunct="1">
              <a:buFont typeface="Wingdings" panose="05000000000000000000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Fall, 2026</a:t>
            </a:r>
          </a:p>
        </p:txBody>
      </p:sp>
      <p:pic>
        <p:nvPicPr>
          <p:cNvPr id="10243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Graduation Checks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Associates degrees are not automatically conferred.  You must complete a graduation check.</a:t>
            </a:r>
          </a:p>
          <a:p>
            <a:pPr eaLnBrk="1" hangingPunct="1"/>
            <a:r>
              <a:rPr lang="en-US" altLang="en-US" dirty="0"/>
              <a:t>It is recommended that you complete your graduation check one year before your expected finish date.</a:t>
            </a:r>
          </a:p>
          <a:p>
            <a:pPr eaLnBrk="1" hangingPunct="1"/>
            <a:r>
              <a:rPr lang="en-US" altLang="en-US" dirty="0"/>
              <a:t>Grad Checks </a:t>
            </a:r>
            <a:r>
              <a:rPr lang="en-US" altLang="en-US" b="1" dirty="0"/>
              <a:t>must</a:t>
            </a:r>
            <a:r>
              <a:rPr lang="en-US" altLang="en-US" dirty="0"/>
              <a:t> be completed by the 7</a:t>
            </a:r>
            <a:r>
              <a:rPr lang="en-US" altLang="en-US" baseline="30000" dirty="0"/>
              <a:t>th</a:t>
            </a:r>
            <a:r>
              <a:rPr lang="en-US" altLang="en-US" dirty="0"/>
              <a:t> week of the semester when you plan to graduate.</a:t>
            </a:r>
          </a:p>
          <a:p>
            <a:pPr eaLnBrk="1" hangingPunct="1"/>
            <a:r>
              <a:rPr lang="en-US" altLang="en-US" dirty="0"/>
              <a:t>Application for graduation is available on the Portal - #45 under Student Self Service.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Associates of Science Degrees</a:t>
            </a:r>
          </a:p>
        </p:txBody>
      </p:sp>
      <p:sp>
        <p:nvSpPr>
          <p:cNvPr id="24579" name="Rectangle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Have a “grad check” performed by the Advising Center. </a:t>
            </a:r>
          </a:p>
          <a:p>
            <a:pPr eaLnBrk="1" hangingPunct="1"/>
            <a:r>
              <a:rPr lang="en-US" altLang="en-US" sz="2400" dirty="0"/>
              <a:t>Completely fill out a Graduation Petition form and submit it by the deadline for the semester in which you plan to graduate. </a:t>
            </a:r>
          </a:p>
          <a:p>
            <a:pPr eaLnBrk="1" hangingPunct="1"/>
            <a:r>
              <a:rPr lang="en-US" altLang="en-US" sz="2400" dirty="0"/>
              <a:t>If you are seeking to substitute a course completed at another school or one course for another, you need to petition for a variance with the appropriate department/division. </a:t>
            </a:r>
          </a:p>
          <a:p>
            <a:pPr eaLnBrk="1" hangingPunct="1"/>
            <a:r>
              <a:rPr lang="en-US" altLang="en-US" sz="2400" dirty="0"/>
              <a:t>All transcripts from other colleges or universities must be either included with the petition or on file in the Admissions Office. </a:t>
            </a:r>
          </a:p>
          <a:p>
            <a:pPr eaLnBrk="1" hangingPunct="1"/>
            <a:r>
              <a:rPr lang="en-US" altLang="en-US" sz="2400" dirty="0"/>
              <a:t>Submit the petition via the portal.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62000"/>
          </a:xfrm>
        </p:spPr>
        <p:txBody>
          <a:bodyPr lIns="0" rIns="0" bIns="0" anchor="b"/>
          <a:lstStyle/>
          <a:p>
            <a:pPr eaLnBrk="1" hangingPunct="1"/>
            <a:r>
              <a:rPr lang="en-US" altLang="en-US" dirty="0"/>
              <a:t>Course Offering Frequency</a:t>
            </a:r>
          </a:p>
        </p:txBody>
      </p:sp>
      <p:graphicFrame>
        <p:nvGraphicFramePr>
          <p:cNvPr id="6" name="Object 5" descr="Spreadsheet showing frequency and timing of course offerings." title="Course offering chart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332481"/>
              </p:ext>
            </p:extLst>
          </p:nvPr>
        </p:nvGraphicFramePr>
        <p:xfrm>
          <a:off x="1371600" y="1066800"/>
          <a:ext cx="5715000" cy="5630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39049" imgH="7248458" progId="Excel.Sheet.12">
                  <p:embed/>
                </p:oleObj>
              </mc:Choice>
              <mc:Fallback>
                <p:oleObj name="Worksheet" r:id="rId2" imgW="7439049" imgH="7248458" progId="Excel.Sheet.12">
                  <p:embed/>
                  <p:pic>
                    <p:nvPicPr>
                      <p:cNvPr id="6" name="Object 5" descr="Spreadsheet showing frequency and timing of course offerings." title="Course offering chart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1600" y="1066800"/>
                        <a:ext cx="5715000" cy="56306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Educational Plans</a:t>
            </a:r>
          </a:p>
        </p:txBody>
      </p:sp>
      <p:sp>
        <p:nvSpPr>
          <p:cNvPr id="26627" name="Rectangle 5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do not require you to create a formal education plan, but we do recommend that you have one.</a:t>
            </a:r>
          </a:p>
          <a:p>
            <a:pPr eaLnBrk="1" hangingPunct="1"/>
            <a:r>
              <a:rPr lang="en-US" altLang="en-US" dirty="0"/>
              <a:t>Department faculty can help you with planning for core courses and basic general education information.</a:t>
            </a:r>
          </a:p>
          <a:p>
            <a:pPr eaLnBrk="1" hangingPunct="1"/>
            <a:r>
              <a:rPr lang="en-US" altLang="en-US" dirty="0"/>
              <a:t>For transfer information, see Traci </a:t>
            </a:r>
            <a:r>
              <a:rPr lang="en-US" altLang="en-US" dirty="0" err="1"/>
              <a:t>Ebue</a:t>
            </a:r>
            <a:r>
              <a:rPr lang="en-US" altLang="en-US" dirty="0"/>
              <a:t> or one of the academic counselors.</a:t>
            </a:r>
          </a:p>
          <a:p>
            <a:pPr lvl="1" eaLnBrk="1" hangingPunct="1"/>
            <a:r>
              <a:rPr lang="en-US" altLang="en-US" dirty="0"/>
              <a:t>Traci </a:t>
            </a:r>
            <a:r>
              <a:rPr lang="en-US" altLang="en-US" dirty="0" err="1"/>
              <a:t>Ebue</a:t>
            </a:r>
            <a:r>
              <a:rPr lang="en-US" altLang="en-US" dirty="0"/>
              <a:t>, Counselor</a:t>
            </a:r>
          </a:p>
          <a:p>
            <a:pPr lvl="2" eaLnBrk="1" hangingPunct="1"/>
            <a:r>
              <a:rPr lang="en-US" altLang="en-US" dirty="0"/>
              <a:t>Extension 5304</a:t>
            </a:r>
          </a:p>
          <a:p>
            <a:pPr lvl="2" eaLnBrk="1" hangingPunct="1"/>
            <a:r>
              <a:rPr lang="en-US" altLang="en-US" dirty="0"/>
              <a:t>tebue@mtsac.edu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 descr="Example of a blank Education Plan form" title="Example Ed Pla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1315"/>
              </p:ext>
            </p:extLst>
          </p:nvPr>
        </p:nvGraphicFramePr>
        <p:xfrm>
          <a:off x="762000" y="304800"/>
          <a:ext cx="7924799" cy="6324608"/>
        </p:xfrm>
        <a:graphic>
          <a:graphicData uri="http://schemas.openxmlformats.org/drawingml/2006/table">
            <a:tbl>
              <a:tblPr firstRow="1"/>
              <a:tblGrid>
                <a:gridCol w="327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5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4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16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52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45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45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9834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Education Plan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APPROVED BY: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NAME:  BRIAN SCOTT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Student:  _____________________________________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TITLE:  AGRICULTURAL SCIENCES DEPARTMENT CHAIR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Date:  ________________________________________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SIGNATURE: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Freestyle Script"/>
                        </a:rPr>
                        <a:t> 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83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Courses Needed for A.S. in Integrated Pest Management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(Major # S0311)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UNITS: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 20___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Required courses: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1 Horticulture Science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24 Integrated Pest Management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29 Ornamental Plants - Herbaceous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30 Ornamental PlantsTrees&amp;Shrub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39 Turfgrass Production&amp;Mgmt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50 Soil Science and Management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62 Landscape IrrigationDesign&amp;Install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63 Landscape Irrigation SystemsMgmt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91 Work Experience in Nursery  Ops3.0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PLUS-Select (6) units from following: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BIOL 1, 2, 3, 4, 4H, 6, 6L, 8, 20, 21, 34, 50; BTNY 3;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CHEM 10, 20, 40 50, 50H, 51, 60, 80, 81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PLUS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Student must take 9 units from the following list: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2 Plant Propagation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15 Interior Landscaping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32 Landscaping&amp;Nursery Mgmt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40 Sports Turf Management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AGOR 75 Urban Arboriculture 3.0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9834"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UNITS: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 Units 42.0</a:t>
                      </a:r>
                    </a:p>
                  </a:txBody>
                  <a:tcPr marL="5456" marR="5456" marT="5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UNITS: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456" marR="5456" marT="54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13494"/>
            <a:ext cx="2819400" cy="636587"/>
          </a:xfrm>
        </p:spPr>
        <p:txBody>
          <a:bodyPr/>
          <a:lstStyle/>
          <a:p>
            <a:r>
              <a:rPr lang="en-US" sz="2000" dirty="0"/>
              <a:t>Example Education Plan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>
          <a:xfrm>
            <a:off x="609600" y="334963"/>
            <a:ext cx="8305800" cy="838200"/>
          </a:xfrm>
        </p:spPr>
        <p:txBody>
          <a:bodyPr lIns="0" rIns="0" bIns="0" anchor="b"/>
          <a:lstStyle/>
          <a:p>
            <a:pPr eaLnBrk="1" hangingPunct="1"/>
            <a:r>
              <a:rPr lang="en-US" altLang="en-US" sz="3600" dirty="0"/>
              <a:t>Recommendations – Courses to Begin With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Horticultural Science : AGOR 1</a:t>
            </a:r>
          </a:p>
          <a:p>
            <a:pPr eaLnBrk="1" hangingPunct="1"/>
            <a:r>
              <a:rPr lang="en-US" altLang="en-US" sz="2400" dirty="0"/>
              <a:t>Soil Science:  AGOR 50</a:t>
            </a:r>
          </a:p>
          <a:p>
            <a:pPr eaLnBrk="1" hangingPunct="1"/>
            <a:r>
              <a:rPr lang="en-US" altLang="en-US" sz="2400" dirty="0" err="1"/>
              <a:t>Turfgrass</a:t>
            </a:r>
            <a:r>
              <a:rPr lang="en-US" altLang="en-US" sz="2400" dirty="0"/>
              <a:t> Management: AGOR 39</a:t>
            </a:r>
          </a:p>
          <a:p>
            <a:pPr eaLnBrk="1" hangingPunct="1"/>
            <a:r>
              <a:rPr lang="en-US" altLang="en-US" sz="2400" dirty="0"/>
              <a:t>Plant ID - AGOR 29, 30, and 35</a:t>
            </a:r>
          </a:p>
          <a:p>
            <a:pPr eaLnBrk="1" hangingPunct="1"/>
            <a:r>
              <a:rPr lang="en-US" altLang="en-US" sz="2400" dirty="0"/>
              <a:t>Landscape Construction Fundamentals: AGOR 71</a:t>
            </a:r>
          </a:p>
          <a:p>
            <a:pPr eaLnBrk="1" hangingPunct="1"/>
            <a:r>
              <a:rPr lang="en-US" altLang="en-US" sz="2400" dirty="0"/>
              <a:t>Tractor and Landscape Equipment Operations: AGOR 51</a:t>
            </a:r>
          </a:p>
          <a:p>
            <a:pPr eaLnBrk="1" hangingPunct="1"/>
            <a:r>
              <a:rPr lang="en-US" altLang="en-US" sz="2400" dirty="0"/>
              <a:t>Plant Propagation: AGOR 2</a:t>
            </a:r>
          </a:p>
          <a:p>
            <a:pPr eaLnBrk="1" hangingPunct="1"/>
            <a:r>
              <a:rPr lang="en-US" altLang="en-US" sz="2400" dirty="0"/>
              <a:t>Landscape and Nursery Management: AGOR 32</a:t>
            </a:r>
          </a:p>
          <a:p>
            <a:pPr eaLnBrk="1" hangingPunct="1"/>
            <a:r>
              <a:rPr lang="en-US" altLang="en-US" sz="2400" dirty="0"/>
              <a:t>Irrigation Design and Installation: AGOR 62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762000" y="304800"/>
            <a:ext cx="7924800" cy="838200"/>
          </a:xfrm>
        </p:spPr>
        <p:txBody>
          <a:bodyPr lIns="0" rIns="0" bIns="0" anchor="b"/>
          <a:lstStyle/>
          <a:p>
            <a:pPr eaLnBrk="1" hangingPunct="1"/>
            <a:r>
              <a:rPr lang="en-US" altLang="en-US" sz="3600" dirty="0"/>
              <a:t>Recommendations:  Courses to End With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Landscape Design: AGOR 13</a:t>
            </a:r>
          </a:p>
          <a:p>
            <a:pPr eaLnBrk="1" hangingPunct="1"/>
            <a:r>
              <a:rPr lang="en-US" altLang="en-US" dirty="0"/>
              <a:t>Integrated Pest Management: AGOR 24</a:t>
            </a:r>
          </a:p>
          <a:p>
            <a:pPr eaLnBrk="1" hangingPunct="1"/>
            <a:r>
              <a:rPr lang="en-US" altLang="en-US" dirty="0"/>
              <a:t>Sports Turf Management: AGOR 40</a:t>
            </a:r>
          </a:p>
          <a:p>
            <a:pPr eaLnBrk="1" hangingPunct="1"/>
            <a:r>
              <a:rPr lang="en-US" altLang="en-US" dirty="0"/>
              <a:t>Landscape Hardscape Applications: AGOR 72</a:t>
            </a:r>
          </a:p>
          <a:p>
            <a:pPr eaLnBrk="1" hangingPunct="1"/>
            <a:r>
              <a:rPr lang="en-US" altLang="en-US" dirty="0"/>
              <a:t>Urban Arboriculture: AGOR 75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Work Experience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76400"/>
            <a:ext cx="8229600" cy="4953000"/>
          </a:xfrm>
        </p:spPr>
        <p:txBody>
          <a:bodyPr/>
          <a:lstStyle/>
          <a:p>
            <a:pPr eaLnBrk="1" hangingPunct="1"/>
            <a:r>
              <a:rPr lang="en-US" altLang="en-US"/>
              <a:t>1-4 Units available, repeatable up to 4 times.</a:t>
            </a:r>
          </a:p>
          <a:p>
            <a:pPr eaLnBrk="1" hangingPunct="1"/>
            <a:r>
              <a:rPr lang="en-US" altLang="en-US"/>
              <a:t>Possibilities:</a:t>
            </a:r>
          </a:p>
          <a:p>
            <a:pPr lvl="1" eaLnBrk="1" hangingPunct="1"/>
            <a:r>
              <a:rPr lang="en-US" altLang="en-US"/>
              <a:t>Work at the Horticulture Unit</a:t>
            </a:r>
          </a:p>
          <a:p>
            <a:pPr lvl="1" eaLnBrk="1" hangingPunct="1"/>
            <a:r>
              <a:rPr lang="en-US" altLang="en-US"/>
              <a:t>Work on special projects</a:t>
            </a:r>
          </a:p>
          <a:p>
            <a:pPr lvl="1" eaLnBrk="1" hangingPunct="1"/>
            <a:r>
              <a:rPr lang="en-US" altLang="en-US"/>
              <a:t>Work for an off-campus employer</a:t>
            </a:r>
          </a:p>
          <a:p>
            <a:pPr eaLnBrk="1" hangingPunct="1"/>
            <a:r>
              <a:rPr lang="en-US" altLang="en-US"/>
              <a:t>No Experience Necessary.  We will train you.</a:t>
            </a:r>
          </a:p>
        </p:txBody>
      </p:sp>
      <p:pic>
        <p:nvPicPr>
          <p:cNvPr id="31748" name="Picture 4" descr="two female students smiling as they prepare plants for a plant s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24400"/>
            <a:ext cx="289560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student repotting plants at a nursery benc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10715"/>
          <a:stretch>
            <a:fillRect/>
          </a:stretch>
        </p:blipFill>
        <p:spPr bwMode="auto">
          <a:xfrm>
            <a:off x="6858000" y="2133600"/>
            <a:ext cx="16716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1"/>
          <p:cNvSpPr txBox="1">
            <a:spLocks noChangeArrowheads="1"/>
          </p:cNvSpPr>
          <p:nvPr/>
        </p:nvSpPr>
        <p:spPr bwMode="auto">
          <a:xfrm>
            <a:off x="4038600" y="4724400"/>
            <a:ext cx="4343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SzTx/>
              <a:buFont typeface="Wingdings" panose="05000000000000000000" pitchFamily="2" charset="2"/>
              <a:buChar char="q"/>
            </a:pPr>
            <a:r>
              <a:rPr lang="en-US" altLang="en-US" sz="2400"/>
              <a:t>You Must complete 9 units of Horticulture Classes and attend an orientation before you are eligible for work experience.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Student Involvement Opportunities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Competitive Teams - Turf Team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Horticulture Club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Ag Ambassadors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Volunteer Opportunities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Descanso Plant Sales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Mother’s Day Sale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Farm Day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Work Days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Attend Department Events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End of year Banquet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2971800"/>
            <a:ext cx="6477000" cy="1143000"/>
          </a:xfrm>
        </p:spPr>
        <p:txBody>
          <a:bodyPr/>
          <a:lstStyle/>
          <a:p>
            <a:pPr eaLnBrk="1" hangingPunct="1"/>
            <a:r>
              <a:rPr lang="en-US" altLang="en-US"/>
              <a:t>Any Questions?</a:t>
            </a:r>
          </a:p>
        </p:txBody>
      </p:sp>
      <p:pic>
        <p:nvPicPr>
          <p:cNvPr id="34819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763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Introduction of Staff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914400" y="1600200"/>
            <a:ext cx="7924800" cy="4530725"/>
          </a:xfrm>
        </p:spPr>
        <p:txBody>
          <a:bodyPr/>
          <a:lstStyle/>
          <a:p>
            <a:pPr eaLnBrk="1" hangingPunct="1"/>
            <a:r>
              <a:rPr lang="en-US" altLang="en-US" dirty="0"/>
              <a:t>Chaz Perea - Department Chair, Hort. Science, IPM, Turf, Parks, ID, Irrigation</a:t>
            </a:r>
          </a:p>
          <a:p>
            <a:pPr eaLnBrk="1" hangingPunct="1"/>
            <a:r>
              <a:rPr lang="en-US" altLang="en-US" dirty="0"/>
              <a:t>Jennifer Hinostroza – Hort. Science, ID, Arboriculture, Interiors, etc.</a:t>
            </a:r>
          </a:p>
          <a:p>
            <a:pPr eaLnBrk="1" hangingPunct="1"/>
            <a:r>
              <a:rPr lang="en-US" altLang="en-US" dirty="0"/>
              <a:t>Duncan McKee – Soils, Landscape Design, Cannabis, etc.</a:t>
            </a:r>
          </a:p>
          <a:p>
            <a:pPr eaLnBrk="1" hangingPunct="1"/>
            <a:r>
              <a:rPr lang="en-US" altLang="en-US" dirty="0"/>
              <a:t>Jesus Ramirez – Horticulture Unit Supervisor</a:t>
            </a:r>
          </a:p>
          <a:p>
            <a:pPr eaLnBrk="1" hangingPunct="1"/>
            <a:r>
              <a:rPr lang="en-US" altLang="en-US" dirty="0"/>
              <a:t>Brad Foyil – Farm Manager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 descr="Introduction of Staff&#10;" title="Introduction of Staff"/>
          <p:cNvSpPr txBox="1">
            <a:spLocks/>
          </p:cNvSpPr>
          <p:nvPr/>
        </p:nvSpPr>
        <p:spPr bwMode="auto">
          <a:xfrm>
            <a:off x="381000" y="46457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42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Content Placeholder 2"/>
          <p:cNvSpPr txBox="1">
            <a:spLocks/>
          </p:cNvSpPr>
          <p:nvPr/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Bill Millward - Irrigation</a:t>
            </a:r>
          </a:p>
          <a:p>
            <a:pPr eaLnBrk="1" hangingPunct="1"/>
            <a:r>
              <a:rPr lang="en-US" altLang="en-US" dirty="0"/>
              <a:t>Gretchen Heimlich– IPM</a:t>
            </a:r>
          </a:p>
          <a:p>
            <a:pPr eaLnBrk="1" hangingPunct="1"/>
            <a:r>
              <a:rPr lang="en-US" altLang="en-US" dirty="0"/>
              <a:t>Alicia Baugh– Nursery Management,  Design</a:t>
            </a:r>
          </a:p>
          <a:p>
            <a:pPr eaLnBrk="1" hangingPunct="1"/>
            <a:r>
              <a:rPr lang="en-US" altLang="en-US" dirty="0"/>
              <a:t>Will Harrison - Propagation</a:t>
            </a:r>
          </a:p>
          <a:p>
            <a:pPr eaLnBrk="1" hangingPunct="1"/>
            <a:r>
              <a:rPr lang="en-US" altLang="en-US" dirty="0"/>
              <a:t>Eduardo Gutierrez– Construction </a:t>
            </a:r>
          </a:p>
          <a:p>
            <a:pPr eaLnBrk="1" hangingPunct="1"/>
            <a:r>
              <a:rPr lang="en-US" altLang="en-US" dirty="0"/>
              <a:t>Robyn Tom – Irrigation</a:t>
            </a:r>
          </a:p>
          <a:p>
            <a:pPr eaLnBrk="1" hangingPunct="1"/>
            <a:r>
              <a:rPr lang="en-US" altLang="en-US" dirty="0"/>
              <a:t>Edward </a:t>
            </a:r>
            <a:r>
              <a:rPr lang="en-US" altLang="en-US" dirty="0" err="1"/>
              <a:t>Kardish</a:t>
            </a:r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Introduction of Staff - continued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Program Declaration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600200"/>
            <a:ext cx="7772400" cy="1069975"/>
          </a:xfrm>
        </p:spPr>
        <p:txBody>
          <a:bodyPr/>
          <a:lstStyle/>
          <a:p>
            <a:pPr eaLnBrk="1" hangingPunct="1"/>
            <a:r>
              <a:rPr lang="en-US" altLang="en-US"/>
              <a:t>Make sure to declare your goal (Certificate or Degree)!!!!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62000" y="2667000"/>
            <a:ext cx="350520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u="sng" dirty="0"/>
              <a:t>Associates Degrees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Ornamental Horticulture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Park and Sports Turf Management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Integrated Pest Management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Plant Science AS-T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Agriculture Science and Technology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1800" dirty="0"/>
              <a:t>Cannabis</a:t>
            </a: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4413250" y="2667000"/>
            <a:ext cx="4343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u="sng" dirty="0"/>
              <a:t>Certificates of Achievement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Horticulture Science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Interior Landscaping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Landscape Design 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Landscape Irrigation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Landscape Construction</a:t>
            </a:r>
            <a:endParaRPr lang="en-US" altLang="en-US" sz="1400" dirty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Landscape and Park Maintenance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Nursery Management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Tree Care and Maintenance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Sports Turf Management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Park Management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Cannabis 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Cannabis 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Associates Degree Programs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Students will receive an Associates of Science Degree (A.S. Degree)</a:t>
            </a:r>
          </a:p>
          <a:p>
            <a:pPr eaLnBrk="1" hangingPunct="1"/>
            <a:r>
              <a:rPr lang="en-US" altLang="en-US"/>
              <a:t>Requires completion of General Education classes in addition to the core classes.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Certificate Programs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Only require completion of specified Core Courses</a:t>
            </a:r>
          </a:p>
          <a:p>
            <a:pPr eaLnBrk="1" hangingPunct="1"/>
            <a:r>
              <a:rPr lang="en-US" altLang="en-US"/>
              <a:t>6 courses – 18 Units</a:t>
            </a:r>
          </a:p>
          <a:p>
            <a:pPr eaLnBrk="1" hangingPunct="1"/>
            <a:r>
              <a:rPr lang="en-US" altLang="en-US"/>
              <a:t>Often used for job advancement within a company or to prove job skills.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algn="ctr" eaLnBrk="1" hangingPunct="1"/>
            <a:r>
              <a:rPr lang="en-US" altLang="en-US" sz="3800"/>
              <a:t>Completion of Certificates and Degrees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You can earn Certificates and Degrees at the same time.</a:t>
            </a:r>
          </a:p>
          <a:p>
            <a:pPr eaLnBrk="1" hangingPunct="1"/>
            <a:r>
              <a:rPr lang="en-US" altLang="en-US"/>
              <a:t>Double Major – You can complete a second A.S. degree with the completion of 18 additional units.</a:t>
            </a:r>
          </a:p>
          <a:p>
            <a:pPr eaLnBrk="1" hangingPunct="1"/>
            <a:r>
              <a:rPr lang="en-US" altLang="en-US"/>
              <a:t>Certificates and Degrees are not automatically given to you when you have completed your required classes.</a:t>
            </a:r>
          </a:p>
          <a:p>
            <a:pPr eaLnBrk="1" hangingPunct="1"/>
            <a:r>
              <a:rPr lang="en-US" altLang="en-US"/>
              <a:t>You must submit the required paperwork to request them from the Admissions and Records office.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Catalog Rights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You have “Catalog Rights” for the year that you started the program</a:t>
            </a:r>
          </a:p>
          <a:p>
            <a:pPr lvl="1" eaLnBrk="1" hangingPunct="1"/>
            <a:r>
              <a:rPr lang="en-US" altLang="en-US" sz="2200" dirty="0"/>
              <a:t>You must be a continuous student, and may not miss more than 1 semester (Fall or Spring) or your catalog rights start from when you return.</a:t>
            </a:r>
          </a:p>
          <a:p>
            <a:pPr lvl="1" eaLnBrk="1" hangingPunct="1"/>
            <a:r>
              <a:rPr lang="en-US" altLang="en-US" sz="2200" dirty="0"/>
              <a:t>There is an exception if you miss more than one semester because you are in the military.</a:t>
            </a:r>
          </a:p>
          <a:p>
            <a:pPr eaLnBrk="1" hangingPunct="1"/>
            <a:r>
              <a:rPr lang="en-US" altLang="en-US" sz="2400" dirty="0"/>
              <a:t>Catalog rights means that if your degree or certificate requirements change while you are attending school, you are held to the original requirement.</a:t>
            </a:r>
          </a:p>
          <a:p>
            <a:pPr eaLnBrk="1" hangingPunct="1"/>
            <a:r>
              <a:rPr lang="en-US" altLang="en-US" sz="2400" dirty="0"/>
              <a:t>Refer to the catalog from the year you started!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pPr eaLnBrk="1" hangingPunct="1"/>
            <a:r>
              <a:rPr lang="en-US" altLang="en-US"/>
              <a:t>Applying for Certificates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You must fill out an “Application for Certificate” available in the Student Self Service part of the portal.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All transcripts from other colleges or universities must be submitted either before or at the time of filing the application.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At least half of the units for the certificate must have been completed at Mt. SAC.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16099</TotalTime>
  <Words>1340</Words>
  <Application>Microsoft Office PowerPoint</Application>
  <PresentationFormat>On-screen Show (4:3)</PresentationFormat>
  <Paragraphs>383</Paragraphs>
  <Slides>19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Freestyle Script</vt:lpstr>
      <vt:lpstr>Times New Roman</vt:lpstr>
      <vt:lpstr>Wingdings</vt:lpstr>
      <vt:lpstr>Layers</vt:lpstr>
      <vt:lpstr>Worksheet</vt:lpstr>
      <vt:lpstr>Mt. San Antonio College’s Horticulture Programs</vt:lpstr>
      <vt:lpstr>Introduction of Staff</vt:lpstr>
      <vt:lpstr>Introduction of Staff - continued</vt:lpstr>
      <vt:lpstr>Program Declaration</vt:lpstr>
      <vt:lpstr>Associates Degree Programs</vt:lpstr>
      <vt:lpstr>Certificate Programs</vt:lpstr>
      <vt:lpstr>Completion of Certificates and Degrees</vt:lpstr>
      <vt:lpstr>Catalog Rights</vt:lpstr>
      <vt:lpstr>Applying for Certificates</vt:lpstr>
      <vt:lpstr>Graduation Checks</vt:lpstr>
      <vt:lpstr>Associates of Science Degrees</vt:lpstr>
      <vt:lpstr>Course Offering Frequency</vt:lpstr>
      <vt:lpstr>Educational Plans</vt:lpstr>
      <vt:lpstr>Example Education Plan</vt:lpstr>
      <vt:lpstr>Recommendations – Courses to Begin With</vt:lpstr>
      <vt:lpstr>Recommendations:  Courses to End With</vt:lpstr>
      <vt:lpstr>Work Experience</vt:lpstr>
      <vt:lpstr>Student Involvement Opportunities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Mt. San Antonio College’s Registered Veterinary Program</dc:title>
  <dc:creator>Dawn</dc:creator>
  <cp:lastModifiedBy>Hinostroza, Jennifer</cp:lastModifiedBy>
  <cp:revision>78</cp:revision>
  <dcterms:created xsi:type="dcterms:W3CDTF">2009-07-26T18:37:32Z</dcterms:created>
  <dcterms:modified xsi:type="dcterms:W3CDTF">2026-08-14T04:16:35Z</dcterms:modified>
</cp:coreProperties>
</file>