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9" r:id="rId3"/>
    <p:sldId id="270" r:id="rId4"/>
    <p:sldId id="268" r:id="rId5"/>
    <p:sldId id="272" r:id="rId6"/>
    <p:sldId id="273" r:id="rId7"/>
    <p:sldId id="279" r:id="rId8"/>
    <p:sldId id="297" r:id="rId9"/>
    <p:sldId id="298" r:id="rId10"/>
    <p:sldId id="258" r:id="rId11"/>
    <p:sldId id="285" r:id="rId12"/>
    <p:sldId id="283" r:id="rId13"/>
    <p:sldId id="291" r:id="rId14"/>
    <p:sldId id="284" r:id="rId15"/>
    <p:sldId id="259" r:id="rId16"/>
    <p:sldId id="275" r:id="rId17"/>
    <p:sldId id="280" r:id="rId18"/>
    <p:sldId id="265" r:id="rId19"/>
    <p:sldId id="293" r:id="rId20"/>
    <p:sldId id="294" r:id="rId21"/>
    <p:sldId id="292" r:id="rId22"/>
    <p:sldId id="287" r:id="rId23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kinson, Scott" initials="AS" lastIdx="1" clrIdx="0">
    <p:extLst>
      <p:ext uri="{19B8F6BF-5375-455C-9EA6-DF929625EA0E}">
        <p15:presenceInfo xmlns:p15="http://schemas.microsoft.com/office/powerpoint/2012/main" userId="S-1-5-21-3103666036-478339142-1459999382-798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140" autoAdjust="0"/>
  </p:normalViewPr>
  <p:slideViewPr>
    <p:cSldViewPr>
      <p:cViewPr varScale="1">
        <p:scale>
          <a:sx n="90" d="100"/>
          <a:sy n="90" d="100"/>
        </p:scale>
        <p:origin x="1332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7" Type="http://schemas.openxmlformats.org/officeDocument/2006/relationships/image" Target="../media/image41.png"/><Relationship Id="rId12" Type="http://schemas.openxmlformats.org/officeDocument/2006/relationships/image" Target="../media/image26.svg"/><Relationship Id="rId1" Type="http://schemas.openxmlformats.org/officeDocument/2006/relationships/image" Target="../media/image39.png"/><Relationship Id="rId6" Type="http://schemas.openxmlformats.org/officeDocument/2006/relationships/image" Target="../media/image20.svg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7" Type="http://schemas.openxmlformats.org/officeDocument/2006/relationships/image" Target="../media/image41.png"/><Relationship Id="rId12" Type="http://schemas.openxmlformats.org/officeDocument/2006/relationships/image" Target="../media/image26.svg"/><Relationship Id="rId1" Type="http://schemas.openxmlformats.org/officeDocument/2006/relationships/image" Target="../media/image39.png"/><Relationship Id="rId6" Type="http://schemas.openxmlformats.org/officeDocument/2006/relationships/image" Target="../media/image20.svg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44780-4580-4653-841A-27BE0E72BA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72AB2F-A7C4-4749-81A8-E79C950EDE63}">
      <dgm:prSet/>
      <dgm:spPr/>
      <dgm:t>
        <a:bodyPr/>
        <a:lstStyle/>
        <a:p>
          <a:r>
            <a:rPr lang="en-US"/>
            <a:t>Mandatory Course</a:t>
          </a:r>
        </a:p>
      </dgm:t>
    </dgm:pt>
    <dgm:pt modelId="{AF6C0C63-93DE-4FB6-BFBE-868B2360078A}" type="parTrans" cxnId="{227178F0-C447-416A-B679-56F4F006F5C3}">
      <dgm:prSet/>
      <dgm:spPr/>
      <dgm:t>
        <a:bodyPr/>
        <a:lstStyle/>
        <a:p>
          <a:endParaRPr lang="en-US"/>
        </a:p>
      </dgm:t>
    </dgm:pt>
    <dgm:pt modelId="{53381710-FD2F-442E-9B6C-74EC5578AF89}" type="sibTrans" cxnId="{227178F0-C447-416A-B679-56F4F006F5C3}">
      <dgm:prSet/>
      <dgm:spPr/>
      <dgm:t>
        <a:bodyPr/>
        <a:lstStyle/>
        <a:p>
          <a:endParaRPr lang="en-US"/>
        </a:p>
      </dgm:t>
    </dgm:pt>
    <dgm:pt modelId="{D205B723-F218-4A18-A2A6-D895FE04C9D7}">
      <dgm:prSet/>
      <dgm:spPr/>
      <dgm:t>
        <a:bodyPr/>
        <a:lstStyle/>
        <a:p>
          <a:r>
            <a:rPr lang="en-US" dirty="0"/>
            <a:t>Winter or Summer Intersession</a:t>
          </a:r>
        </a:p>
      </dgm:t>
    </dgm:pt>
    <dgm:pt modelId="{B4261913-BCD0-445B-BC7E-256CB0C47DCB}" type="parTrans" cxnId="{94940EC2-87A8-4173-8F0D-783FAF55D243}">
      <dgm:prSet/>
      <dgm:spPr/>
      <dgm:t>
        <a:bodyPr/>
        <a:lstStyle/>
        <a:p>
          <a:endParaRPr lang="en-US"/>
        </a:p>
      </dgm:t>
    </dgm:pt>
    <dgm:pt modelId="{C8D18178-1002-46DF-94DB-7DA7F55ED275}" type="sibTrans" cxnId="{94940EC2-87A8-4173-8F0D-783FAF55D243}">
      <dgm:prSet/>
      <dgm:spPr/>
      <dgm:t>
        <a:bodyPr/>
        <a:lstStyle/>
        <a:p>
          <a:endParaRPr lang="en-US"/>
        </a:p>
      </dgm:t>
    </dgm:pt>
    <dgm:pt modelId="{82C12CC1-6D6C-404B-8C57-8C0BBD95FBFA}">
      <dgm:prSet/>
      <dgm:spPr/>
      <dgm:t>
        <a:bodyPr/>
        <a:lstStyle/>
        <a:p>
          <a:r>
            <a:rPr lang="en-US" dirty="0"/>
            <a:t>Written &amp; Scenario Final Exam</a:t>
          </a:r>
        </a:p>
      </dgm:t>
    </dgm:pt>
    <dgm:pt modelId="{27F64521-81CE-4EA7-80EA-D6E1DAA5E7BD}" type="parTrans" cxnId="{2A94F889-713C-4F62-970E-9AB5DFCC34F8}">
      <dgm:prSet/>
      <dgm:spPr/>
      <dgm:t>
        <a:bodyPr/>
        <a:lstStyle/>
        <a:p>
          <a:endParaRPr lang="en-US"/>
        </a:p>
      </dgm:t>
    </dgm:pt>
    <dgm:pt modelId="{F559F83A-74E5-4E83-91FC-A0438BA0D1C0}" type="sibTrans" cxnId="{2A94F889-713C-4F62-970E-9AB5DFCC34F8}">
      <dgm:prSet/>
      <dgm:spPr/>
      <dgm:t>
        <a:bodyPr/>
        <a:lstStyle/>
        <a:p>
          <a:endParaRPr lang="en-US"/>
        </a:p>
      </dgm:t>
    </dgm:pt>
    <dgm:pt modelId="{BB86AC56-4DFD-4F35-B2FA-67EF2C717018}">
      <dgm:prSet/>
      <dgm:spPr/>
      <dgm:t>
        <a:bodyPr/>
        <a:lstStyle/>
        <a:p>
          <a:r>
            <a:rPr lang="en-US" dirty="0"/>
            <a:t>Uniform:</a:t>
          </a:r>
        </a:p>
      </dgm:t>
    </dgm:pt>
    <dgm:pt modelId="{8E1068FF-1E10-4777-9D9A-80226D14984F}" type="parTrans" cxnId="{F7576D68-1410-462E-B10E-62F54CB56A4B}">
      <dgm:prSet/>
      <dgm:spPr/>
      <dgm:t>
        <a:bodyPr/>
        <a:lstStyle/>
        <a:p>
          <a:endParaRPr lang="en-US"/>
        </a:p>
      </dgm:t>
    </dgm:pt>
    <dgm:pt modelId="{B620F480-3976-438B-877C-F9F635BFE223}" type="sibTrans" cxnId="{F7576D68-1410-462E-B10E-62F54CB56A4B}">
      <dgm:prSet/>
      <dgm:spPr/>
      <dgm:t>
        <a:bodyPr/>
        <a:lstStyle/>
        <a:p>
          <a:endParaRPr lang="en-US"/>
        </a:p>
      </dgm:t>
    </dgm:pt>
    <dgm:pt modelId="{6FB715C1-03C4-4D25-A66D-E554BEB1FB57}">
      <dgm:prSet/>
      <dgm:spPr/>
      <dgm:t>
        <a:bodyPr/>
        <a:lstStyle/>
        <a:p>
          <a:r>
            <a:rPr lang="en-US"/>
            <a:t>Mt. SAC Paramedic T-shirt</a:t>
          </a:r>
        </a:p>
      </dgm:t>
    </dgm:pt>
    <dgm:pt modelId="{B164F77F-6391-48C1-9825-F5373EF18767}" type="parTrans" cxnId="{C6E2D5B8-F9C2-41B2-9C4E-087939AF0EBD}">
      <dgm:prSet/>
      <dgm:spPr/>
      <dgm:t>
        <a:bodyPr/>
        <a:lstStyle/>
        <a:p>
          <a:endParaRPr lang="en-US"/>
        </a:p>
      </dgm:t>
    </dgm:pt>
    <dgm:pt modelId="{56534115-33E7-4EC3-A80B-8FB6522CF684}" type="sibTrans" cxnId="{C6E2D5B8-F9C2-41B2-9C4E-087939AF0EBD}">
      <dgm:prSet/>
      <dgm:spPr/>
      <dgm:t>
        <a:bodyPr/>
        <a:lstStyle/>
        <a:p>
          <a:endParaRPr lang="en-US"/>
        </a:p>
      </dgm:t>
    </dgm:pt>
    <dgm:pt modelId="{5CDA0724-1EF4-4E59-A2BE-91C852039A34}">
      <dgm:prSet/>
      <dgm:spPr/>
      <dgm:t>
        <a:bodyPr/>
        <a:lstStyle/>
        <a:p>
          <a:r>
            <a:rPr lang="en-US"/>
            <a:t>Black BDU Pant (Tactical)</a:t>
          </a:r>
        </a:p>
      </dgm:t>
    </dgm:pt>
    <dgm:pt modelId="{D860BC74-BA05-42D0-9709-AFF759EB26C3}" type="parTrans" cxnId="{46259C01-818C-496A-ABC5-7209EFB040D4}">
      <dgm:prSet/>
      <dgm:spPr/>
      <dgm:t>
        <a:bodyPr/>
        <a:lstStyle/>
        <a:p>
          <a:endParaRPr lang="en-US"/>
        </a:p>
      </dgm:t>
    </dgm:pt>
    <dgm:pt modelId="{E301EC31-506F-4D48-9B4E-2C31B2CF0715}" type="sibTrans" cxnId="{46259C01-818C-496A-ABC5-7209EFB040D4}">
      <dgm:prSet/>
      <dgm:spPr/>
      <dgm:t>
        <a:bodyPr/>
        <a:lstStyle/>
        <a:p>
          <a:endParaRPr lang="en-US"/>
        </a:p>
      </dgm:t>
    </dgm:pt>
    <dgm:pt modelId="{98BCC04B-74AC-43AE-82D0-1856C6257FF2}">
      <dgm:prSet/>
      <dgm:spPr/>
      <dgm:t>
        <a:bodyPr/>
        <a:lstStyle/>
        <a:p>
          <a:r>
            <a:rPr lang="en-US"/>
            <a:t>Black Belt</a:t>
          </a:r>
        </a:p>
      </dgm:t>
    </dgm:pt>
    <dgm:pt modelId="{AA81FE6F-4B31-4384-A1DD-05C747DCF0C1}" type="parTrans" cxnId="{4E5828CD-EA75-4B1C-A499-154BD6545C52}">
      <dgm:prSet/>
      <dgm:spPr/>
      <dgm:t>
        <a:bodyPr/>
        <a:lstStyle/>
        <a:p>
          <a:endParaRPr lang="en-US"/>
        </a:p>
      </dgm:t>
    </dgm:pt>
    <dgm:pt modelId="{A7A13648-59DE-4F15-A78B-36D76B49FC72}" type="sibTrans" cxnId="{4E5828CD-EA75-4B1C-A499-154BD6545C52}">
      <dgm:prSet/>
      <dgm:spPr/>
      <dgm:t>
        <a:bodyPr/>
        <a:lstStyle/>
        <a:p>
          <a:endParaRPr lang="en-US"/>
        </a:p>
      </dgm:t>
    </dgm:pt>
    <dgm:pt modelId="{8A354563-26E0-4F9E-AF10-AC2A2A339E3B}">
      <dgm:prSet/>
      <dgm:spPr/>
      <dgm:t>
        <a:bodyPr/>
        <a:lstStyle/>
        <a:p>
          <a:r>
            <a:rPr lang="en-US" dirty="0"/>
            <a:t>Black Boots or </a:t>
          </a:r>
          <a:r>
            <a:rPr lang="en-US" dirty="0" smtClean="0"/>
            <a:t>Black Tennis Shoes (Only EMS 1) </a:t>
          </a:r>
          <a:endParaRPr lang="en-US" dirty="0"/>
        </a:p>
      </dgm:t>
    </dgm:pt>
    <dgm:pt modelId="{990C1767-973D-4E7F-BC03-575990585641}" type="parTrans" cxnId="{942F5032-B565-4A5A-AA9F-808A55475B40}">
      <dgm:prSet/>
      <dgm:spPr/>
      <dgm:t>
        <a:bodyPr/>
        <a:lstStyle/>
        <a:p>
          <a:endParaRPr lang="en-US"/>
        </a:p>
      </dgm:t>
    </dgm:pt>
    <dgm:pt modelId="{9A002120-D5A8-489E-BB0A-ABCDA61E943E}" type="sibTrans" cxnId="{942F5032-B565-4A5A-AA9F-808A55475B40}">
      <dgm:prSet/>
      <dgm:spPr/>
      <dgm:t>
        <a:bodyPr/>
        <a:lstStyle/>
        <a:p>
          <a:endParaRPr lang="en-US"/>
        </a:p>
      </dgm:t>
    </dgm:pt>
    <dgm:pt modelId="{0EBF1E4E-5852-8D49-90DE-63453E2DC268}" type="pres">
      <dgm:prSet presAssocID="{32E44780-4580-4653-841A-27BE0E72BA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84A18-E28C-2B43-AE5F-96F488FC1499}" type="pres">
      <dgm:prSet presAssocID="{4372AB2F-A7C4-4749-81A8-E79C950EDE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44D79-D58A-8641-8F69-C38529F3B274}" type="pres">
      <dgm:prSet presAssocID="{53381710-FD2F-442E-9B6C-74EC5578AF89}" presName="spacer" presStyleCnt="0"/>
      <dgm:spPr/>
    </dgm:pt>
    <dgm:pt modelId="{2994A87B-02C6-6A4A-ACB6-14E13FE76B88}" type="pres">
      <dgm:prSet presAssocID="{D205B723-F218-4A18-A2A6-D895FE04C9D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E1AE9-9ACA-3F4A-B471-DBFD35A79F13}" type="pres">
      <dgm:prSet presAssocID="{C8D18178-1002-46DF-94DB-7DA7F55ED275}" presName="spacer" presStyleCnt="0"/>
      <dgm:spPr/>
    </dgm:pt>
    <dgm:pt modelId="{1BFB1C77-43ED-6845-9655-4FB14434C37E}" type="pres">
      <dgm:prSet presAssocID="{82C12CC1-6D6C-404B-8C57-8C0BBD95FBFA}" presName="parentText" presStyleLbl="node1" presStyleIdx="2" presStyleCnt="4" custLinFactNeighborX="-738" custLinFactNeighborY="31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98D81-ACA5-5446-90B7-E278D2869320}" type="pres">
      <dgm:prSet presAssocID="{F559F83A-74E5-4E83-91FC-A0438BA0D1C0}" presName="spacer" presStyleCnt="0"/>
      <dgm:spPr/>
    </dgm:pt>
    <dgm:pt modelId="{E01AE926-5183-2F47-9C50-AACAAB55CCE7}" type="pres">
      <dgm:prSet presAssocID="{BB86AC56-4DFD-4F35-B2FA-67EF2C71701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8530D-9285-9745-B242-7F1933E1EED4}" type="pres">
      <dgm:prSet presAssocID="{BB86AC56-4DFD-4F35-B2FA-67EF2C71701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42F3E-2D43-3947-8B96-E95CFFF997D5}" type="presOf" srcId="{5CDA0724-1EF4-4E59-A2BE-91C852039A34}" destId="{FFC8530D-9285-9745-B242-7F1933E1EED4}" srcOrd="0" destOrd="1" presId="urn:microsoft.com/office/officeart/2005/8/layout/vList2"/>
    <dgm:cxn modelId="{3560468C-4EFA-A045-AF13-8ABA967CBF7C}" type="presOf" srcId="{32E44780-4580-4653-841A-27BE0E72BAB9}" destId="{0EBF1E4E-5852-8D49-90DE-63453E2DC268}" srcOrd="0" destOrd="0" presId="urn:microsoft.com/office/officeart/2005/8/layout/vList2"/>
    <dgm:cxn modelId="{94940EC2-87A8-4173-8F0D-783FAF55D243}" srcId="{32E44780-4580-4653-841A-27BE0E72BAB9}" destId="{D205B723-F218-4A18-A2A6-D895FE04C9D7}" srcOrd="1" destOrd="0" parTransId="{B4261913-BCD0-445B-BC7E-256CB0C47DCB}" sibTransId="{C8D18178-1002-46DF-94DB-7DA7F55ED275}"/>
    <dgm:cxn modelId="{46259C01-818C-496A-ABC5-7209EFB040D4}" srcId="{BB86AC56-4DFD-4F35-B2FA-67EF2C717018}" destId="{5CDA0724-1EF4-4E59-A2BE-91C852039A34}" srcOrd="1" destOrd="0" parTransId="{D860BC74-BA05-42D0-9709-AFF759EB26C3}" sibTransId="{E301EC31-506F-4D48-9B4E-2C31B2CF0715}"/>
    <dgm:cxn modelId="{227178F0-C447-416A-B679-56F4F006F5C3}" srcId="{32E44780-4580-4653-841A-27BE0E72BAB9}" destId="{4372AB2F-A7C4-4749-81A8-E79C950EDE63}" srcOrd="0" destOrd="0" parTransId="{AF6C0C63-93DE-4FB6-BFBE-868B2360078A}" sibTransId="{53381710-FD2F-442E-9B6C-74EC5578AF89}"/>
    <dgm:cxn modelId="{942F5032-B565-4A5A-AA9F-808A55475B40}" srcId="{BB86AC56-4DFD-4F35-B2FA-67EF2C717018}" destId="{8A354563-26E0-4F9E-AF10-AC2A2A339E3B}" srcOrd="3" destOrd="0" parTransId="{990C1767-973D-4E7F-BC03-575990585641}" sibTransId="{9A002120-D5A8-489E-BB0A-ABCDA61E943E}"/>
    <dgm:cxn modelId="{49111AC9-13AC-8241-AE93-72AF6E62688D}" type="presOf" srcId="{6FB715C1-03C4-4D25-A66D-E554BEB1FB57}" destId="{FFC8530D-9285-9745-B242-7F1933E1EED4}" srcOrd="0" destOrd="0" presId="urn:microsoft.com/office/officeart/2005/8/layout/vList2"/>
    <dgm:cxn modelId="{F7576D68-1410-462E-B10E-62F54CB56A4B}" srcId="{32E44780-4580-4653-841A-27BE0E72BAB9}" destId="{BB86AC56-4DFD-4F35-B2FA-67EF2C717018}" srcOrd="3" destOrd="0" parTransId="{8E1068FF-1E10-4777-9D9A-80226D14984F}" sibTransId="{B620F480-3976-438B-877C-F9F635BFE223}"/>
    <dgm:cxn modelId="{A227FAF2-A845-264F-A29A-A495C96D1355}" type="presOf" srcId="{82C12CC1-6D6C-404B-8C57-8C0BBD95FBFA}" destId="{1BFB1C77-43ED-6845-9655-4FB14434C37E}" srcOrd="0" destOrd="0" presId="urn:microsoft.com/office/officeart/2005/8/layout/vList2"/>
    <dgm:cxn modelId="{C6E2D5B8-F9C2-41B2-9C4E-087939AF0EBD}" srcId="{BB86AC56-4DFD-4F35-B2FA-67EF2C717018}" destId="{6FB715C1-03C4-4D25-A66D-E554BEB1FB57}" srcOrd="0" destOrd="0" parTransId="{B164F77F-6391-48C1-9825-F5373EF18767}" sibTransId="{56534115-33E7-4EC3-A80B-8FB6522CF684}"/>
    <dgm:cxn modelId="{61050490-3FB1-B049-822E-A070CC9D784E}" type="presOf" srcId="{98BCC04B-74AC-43AE-82D0-1856C6257FF2}" destId="{FFC8530D-9285-9745-B242-7F1933E1EED4}" srcOrd="0" destOrd="2" presId="urn:microsoft.com/office/officeart/2005/8/layout/vList2"/>
    <dgm:cxn modelId="{4E5828CD-EA75-4B1C-A499-154BD6545C52}" srcId="{BB86AC56-4DFD-4F35-B2FA-67EF2C717018}" destId="{98BCC04B-74AC-43AE-82D0-1856C6257FF2}" srcOrd="2" destOrd="0" parTransId="{AA81FE6F-4B31-4384-A1DD-05C747DCF0C1}" sibTransId="{A7A13648-59DE-4F15-A78B-36D76B49FC72}"/>
    <dgm:cxn modelId="{C18B1644-0EC9-4F43-8C45-9333FF0ED007}" type="presOf" srcId="{BB86AC56-4DFD-4F35-B2FA-67EF2C717018}" destId="{E01AE926-5183-2F47-9C50-AACAAB55CCE7}" srcOrd="0" destOrd="0" presId="urn:microsoft.com/office/officeart/2005/8/layout/vList2"/>
    <dgm:cxn modelId="{2A94F889-713C-4F62-970E-9AB5DFCC34F8}" srcId="{32E44780-4580-4653-841A-27BE0E72BAB9}" destId="{82C12CC1-6D6C-404B-8C57-8C0BBD95FBFA}" srcOrd="2" destOrd="0" parTransId="{27F64521-81CE-4EA7-80EA-D6E1DAA5E7BD}" sibTransId="{F559F83A-74E5-4E83-91FC-A0438BA0D1C0}"/>
    <dgm:cxn modelId="{DE0E8DBC-97F5-BE40-9102-89B2651E50BA}" type="presOf" srcId="{8A354563-26E0-4F9E-AF10-AC2A2A339E3B}" destId="{FFC8530D-9285-9745-B242-7F1933E1EED4}" srcOrd="0" destOrd="3" presId="urn:microsoft.com/office/officeart/2005/8/layout/vList2"/>
    <dgm:cxn modelId="{5100E0E7-58E8-A14F-B2C0-4D1608286342}" type="presOf" srcId="{4372AB2F-A7C4-4749-81A8-E79C950EDE63}" destId="{E1984A18-E28C-2B43-AE5F-96F488FC1499}" srcOrd="0" destOrd="0" presId="urn:microsoft.com/office/officeart/2005/8/layout/vList2"/>
    <dgm:cxn modelId="{4BA73856-7033-914E-A7AD-E8F83A9DE402}" type="presOf" srcId="{D205B723-F218-4A18-A2A6-D895FE04C9D7}" destId="{2994A87B-02C6-6A4A-ACB6-14E13FE76B88}" srcOrd="0" destOrd="0" presId="urn:microsoft.com/office/officeart/2005/8/layout/vList2"/>
    <dgm:cxn modelId="{9202A217-6A5A-0F4D-BBF0-333FAAA64333}" type="presParOf" srcId="{0EBF1E4E-5852-8D49-90DE-63453E2DC268}" destId="{E1984A18-E28C-2B43-AE5F-96F488FC1499}" srcOrd="0" destOrd="0" presId="urn:microsoft.com/office/officeart/2005/8/layout/vList2"/>
    <dgm:cxn modelId="{3318F510-2758-C249-8E55-1672F46C155D}" type="presParOf" srcId="{0EBF1E4E-5852-8D49-90DE-63453E2DC268}" destId="{FE644D79-D58A-8641-8F69-C38529F3B274}" srcOrd="1" destOrd="0" presId="urn:microsoft.com/office/officeart/2005/8/layout/vList2"/>
    <dgm:cxn modelId="{A48C6C37-6FA5-8548-8AFD-EA3BE96864BC}" type="presParOf" srcId="{0EBF1E4E-5852-8D49-90DE-63453E2DC268}" destId="{2994A87B-02C6-6A4A-ACB6-14E13FE76B88}" srcOrd="2" destOrd="0" presId="urn:microsoft.com/office/officeart/2005/8/layout/vList2"/>
    <dgm:cxn modelId="{B598813F-2B9F-3F43-8B5F-E80EC43B5573}" type="presParOf" srcId="{0EBF1E4E-5852-8D49-90DE-63453E2DC268}" destId="{FC5E1AE9-9ACA-3F4A-B471-DBFD35A79F13}" srcOrd="3" destOrd="0" presId="urn:microsoft.com/office/officeart/2005/8/layout/vList2"/>
    <dgm:cxn modelId="{B9022C37-CD05-6340-9BA0-E1000C7715AB}" type="presParOf" srcId="{0EBF1E4E-5852-8D49-90DE-63453E2DC268}" destId="{1BFB1C77-43ED-6845-9655-4FB14434C37E}" srcOrd="4" destOrd="0" presId="urn:microsoft.com/office/officeart/2005/8/layout/vList2"/>
    <dgm:cxn modelId="{0134DAD9-4498-4045-B303-8C3EB25D5930}" type="presParOf" srcId="{0EBF1E4E-5852-8D49-90DE-63453E2DC268}" destId="{7CC98D81-ACA5-5446-90B7-E278D2869320}" srcOrd="5" destOrd="0" presId="urn:microsoft.com/office/officeart/2005/8/layout/vList2"/>
    <dgm:cxn modelId="{E10467AD-C3D3-6A47-ADEE-42D510155A77}" type="presParOf" srcId="{0EBF1E4E-5852-8D49-90DE-63453E2DC268}" destId="{E01AE926-5183-2F47-9C50-AACAAB55CCE7}" srcOrd="6" destOrd="0" presId="urn:microsoft.com/office/officeart/2005/8/layout/vList2"/>
    <dgm:cxn modelId="{73D515FD-0279-034A-A661-FBEF5AF9B416}" type="presParOf" srcId="{0EBF1E4E-5852-8D49-90DE-63453E2DC268}" destId="{FFC8530D-9285-9745-B242-7F1933E1EED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65D9FC-0D28-47B6-93C1-F74E8FCC091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76AF64-ED13-48C7-84AE-6FA6293CDEF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F69A2983-B7D5-4576-9828-6A3370013D2B}" type="parTrans" cxnId="{0D227D83-0A54-40AE-8C7F-9BA48721D686}">
      <dgm:prSet/>
      <dgm:spPr/>
      <dgm:t>
        <a:bodyPr/>
        <a:lstStyle/>
        <a:p>
          <a:endParaRPr lang="en-US"/>
        </a:p>
      </dgm:t>
    </dgm:pt>
    <dgm:pt modelId="{70AB5AFA-421C-4B09-9F4E-FCD4E546502E}" type="sibTrans" cxnId="{0D227D83-0A54-40AE-8C7F-9BA48721D686}">
      <dgm:prSet/>
      <dgm:spPr/>
      <dgm:t>
        <a:bodyPr/>
        <a:lstStyle/>
        <a:p>
          <a:endParaRPr lang="en-US"/>
        </a:p>
      </dgm:t>
    </dgm:pt>
    <dgm:pt modelId="{E062F32D-FAC0-4371-BE34-6CA49B2857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EMS 10- Anatomy, Pathophysiology, &amp; Pharmacology</a:t>
          </a:r>
        </a:p>
      </dgm:t>
    </dgm:pt>
    <dgm:pt modelId="{393E2985-B2D4-4B22-A436-451A79A4B650}" type="parTrans" cxnId="{B287C7E8-9E09-4D6B-B152-FDC78CB2C78D}">
      <dgm:prSet/>
      <dgm:spPr/>
      <dgm:t>
        <a:bodyPr/>
        <a:lstStyle/>
        <a:p>
          <a:endParaRPr lang="en-US"/>
        </a:p>
      </dgm:t>
    </dgm:pt>
    <dgm:pt modelId="{AB87F671-1A10-43C6-B070-2BE636F72093}" type="sibTrans" cxnId="{B287C7E8-9E09-4D6B-B152-FDC78CB2C78D}">
      <dgm:prSet/>
      <dgm:spPr/>
      <dgm:t>
        <a:bodyPr/>
        <a:lstStyle/>
        <a:p>
          <a:endParaRPr lang="en-US"/>
        </a:p>
      </dgm:t>
    </dgm:pt>
    <dgm:pt modelId="{D1E1497B-6E44-4CD3-B0AC-331897CD4D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EMS 40-Cardiology and ACLS/PALS</a:t>
          </a:r>
        </a:p>
      </dgm:t>
    </dgm:pt>
    <dgm:pt modelId="{DC0301D0-A715-4A43-A722-7E89C5830A72}" type="parTrans" cxnId="{13657B56-4E86-4EB6-AAEB-D409B9396CE6}">
      <dgm:prSet/>
      <dgm:spPr/>
      <dgm:t>
        <a:bodyPr/>
        <a:lstStyle/>
        <a:p>
          <a:endParaRPr lang="en-US"/>
        </a:p>
      </dgm:t>
    </dgm:pt>
    <dgm:pt modelId="{97476145-4A5F-4FC9-AE59-E68C67AB69C9}" type="sibTrans" cxnId="{13657B56-4E86-4EB6-AAEB-D409B9396CE6}">
      <dgm:prSet/>
      <dgm:spPr/>
      <dgm:t>
        <a:bodyPr/>
        <a:lstStyle/>
        <a:p>
          <a:endParaRPr lang="en-US"/>
        </a:p>
      </dgm:t>
    </dgm:pt>
    <dgm:pt modelId="{183DABB1-A97E-47B4-85A9-71C6AAD572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EMS 50-Paramedic Skills-Scenario Training</a:t>
          </a:r>
        </a:p>
      </dgm:t>
    </dgm:pt>
    <dgm:pt modelId="{13D4133A-82FB-4062-9250-54A2EA3B5A27}" type="parTrans" cxnId="{BD5A2747-2AEF-4C7A-BFA4-6765A276BFEB}">
      <dgm:prSet/>
      <dgm:spPr/>
      <dgm:t>
        <a:bodyPr/>
        <a:lstStyle/>
        <a:p>
          <a:endParaRPr lang="en-US"/>
        </a:p>
      </dgm:t>
    </dgm:pt>
    <dgm:pt modelId="{871EEBA2-DB8D-4802-812A-4BCA839F5F7D}" type="sibTrans" cxnId="{BD5A2747-2AEF-4C7A-BFA4-6765A276BFEB}">
      <dgm:prSet/>
      <dgm:spPr/>
      <dgm:t>
        <a:bodyPr/>
        <a:lstStyle/>
        <a:p>
          <a:endParaRPr lang="en-US"/>
        </a:p>
      </dgm:t>
    </dgm:pt>
    <dgm:pt modelId="{6B203427-A359-4758-875A-9229BAA10D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Morning Lecture</a:t>
          </a:r>
        </a:p>
      </dgm:t>
    </dgm:pt>
    <dgm:pt modelId="{C2FD8BED-1594-4F0D-AFA6-08CA3A9F11DE}" type="parTrans" cxnId="{9E20B5B1-20FB-4AAE-BB47-4E7E4CC95A58}">
      <dgm:prSet/>
      <dgm:spPr/>
      <dgm:t>
        <a:bodyPr/>
        <a:lstStyle/>
        <a:p>
          <a:endParaRPr lang="en-US"/>
        </a:p>
      </dgm:t>
    </dgm:pt>
    <dgm:pt modelId="{DCC58B49-249A-4DF6-8D5B-483D5162C775}" type="sibTrans" cxnId="{9E20B5B1-20FB-4AAE-BB47-4E7E4CC95A58}">
      <dgm:prSet/>
      <dgm:spPr/>
      <dgm:t>
        <a:bodyPr/>
        <a:lstStyle/>
        <a:p>
          <a:endParaRPr lang="en-US"/>
        </a:p>
      </dgm:t>
    </dgm:pt>
    <dgm:pt modelId="{2B4F2ECF-F161-4886-8D9F-6CFE8BA440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Afternoon LAB</a:t>
          </a:r>
        </a:p>
      </dgm:t>
    </dgm:pt>
    <dgm:pt modelId="{A336DFC9-E400-4CC6-BF6A-86A11D934573}" type="parTrans" cxnId="{887C05AF-79FC-4153-AE3B-15430B8F4AC6}">
      <dgm:prSet/>
      <dgm:spPr/>
      <dgm:t>
        <a:bodyPr/>
        <a:lstStyle/>
        <a:p>
          <a:endParaRPr lang="en-US"/>
        </a:p>
      </dgm:t>
    </dgm:pt>
    <dgm:pt modelId="{BE13A050-D11D-431A-8D3A-B86DB90A001A}" type="sibTrans" cxnId="{887C05AF-79FC-4153-AE3B-15430B8F4AC6}">
      <dgm:prSet/>
      <dgm:spPr/>
      <dgm:t>
        <a:bodyPr/>
        <a:lstStyle/>
        <a:p>
          <a:endParaRPr lang="en-US"/>
        </a:p>
      </dgm:t>
    </dgm:pt>
    <dgm:pt modelId="{E564F450-C8DD-4CCA-8EC2-F14AAE55F79E}" type="pres">
      <dgm:prSet presAssocID="{A565D9FC-0D28-47B6-93C1-F74E8FCC091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F332D-1C23-43D9-B508-61477CEF9187}" type="pres">
      <dgm:prSet presAssocID="{E576AF64-ED13-48C7-84AE-6FA6293CDEFE}" presName="compNode" presStyleCnt="0"/>
      <dgm:spPr/>
    </dgm:pt>
    <dgm:pt modelId="{E151DB0B-7D4E-48A2-8FA9-C397166F7C87}" type="pres">
      <dgm:prSet presAssocID="{E576AF64-ED13-48C7-84AE-6FA6293CDEFE}" presName="iconRect" presStyleLbl="node1" presStyleIdx="0" presStyleCnt="6"/>
      <dgm:spPr>
        <a:noFill/>
        <a:ln>
          <a:noFill/>
        </a:ln>
      </dgm:spPr>
      <dgm:t>
        <a:bodyPr/>
        <a:lstStyle/>
        <a:p>
          <a:endParaRPr lang="en-US"/>
        </a:p>
      </dgm:t>
      <dgm:extLst/>
    </dgm:pt>
    <dgm:pt modelId="{B4B4B6E2-F51A-4F1E-9B05-454313579F59}" type="pres">
      <dgm:prSet presAssocID="{E576AF64-ED13-48C7-84AE-6FA6293CDEFE}" presName="spaceRect" presStyleCnt="0"/>
      <dgm:spPr/>
    </dgm:pt>
    <dgm:pt modelId="{3C0985B7-8DAA-4E43-A126-DD14B19D3E25}" type="pres">
      <dgm:prSet presAssocID="{E576AF64-ED13-48C7-84AE-6FA6293CDEFE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90CEC5F-DF1F-4E52-AE1E-FB42590F1217}" type="pres">
      <dgm:prSet presAssocID="{70AB5AFA-421C-4B09-9F4E-FCD4E546502E}" presName="sibTrans" presStyleCnt="0"/>
      <dgm:spPr/>
    </dgm:pt>
    <dgm:pt modelId="{04996265-F0B7-4916-A606-15E674F95FA4}" type="pres">
      <dgm:prSet presAssocID="{E062F32D-FAC0-4371-BE34-6CA49B2857CD}" presName="compNode" presStyleCnt="0"/>
      <dgm:spPr/>
    </dgm:pt>
    <dgm:pt modelId="{54CE8BC5-7C8A-4CAC-B841-4941E7DE87EF}" type="pres">
      <dgm:prSet presAssocID="{E062F32D-FAC0-4371-BE34-6CA49B2857CD}" presName="iconRect" presStyleLbl="nod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1637DF7F-5001-4AA4-B28C-16A32CE10A57}" type="pres">
      <dgm:prSet presAssocID="{E062F32D-FAC0-4371-BE34-6CA49B2857CD}" presName="spaceRect" presStyleCnt="0"/>
      <dgm:spPr/>
    </dgm:pt>
    <dgm:pt modelId="{5C4F7DA1-54B4-489E-B8E7-7372BA06E42D}" type="pres">
      <dgm:prSet presAssocID="{E062F32D-FAC0-4371-BE34-6CA49B2857CD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E5FC48D-7702-40EC-B804-54DA3EA7B1EE}" type="pres">
      <dgm:prSet presAssocID="{AB87F671-1A10-43C6-B070-2BE636F72093}" presName="sibTrans" presStyleCnt="0"/>
      <dgm:spPr/>
    </dgm:pt>
    <dgm:pt modelId="{5CD6B38E-623E-4355-A987-10EF9AA4C75D}" type="pres">
      <dgm:prSet presAssocID="{D1E1497B-6E44-4CD3-B0AC-331897CD4DE9}" presName="compNode" presStyleCnt="0"/>
      <dgm:spPr/>
    </dgm:pt>
    <dgm:pt modelId="{77C16790-D32D-49FD-BB6E-3F101F2B3A78}" type="pres">
      <dgm:prSet presAssocID="{D1E1497B-6E44-4CD3-B0AC-331897CD4DE9}" presName="iconRect" presStyleLbl="node1" presStyleIdx="2" presStyleCnt="6" custLinFactNeighborX="-351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2201909-B0D8-4873-B033-591AC07C0B1E}" type="pres">
      <dgm:prSet presAssocID="{D1E1497B-6E44-4CD3-B0AC-331897CD4DE9}" presName="spaceRect" presStyleCnt="0"/>
      <dgm:spPr/>
    </dgm:pt>
    <dgm:pt modelId="{89EC1CC6-1439-4EE4-A958-A5631FE6D786}" type="pres">
      <dgm:prSet presAssocID="{D1E1497B-6E44-4CD3-B0AC-331897CD4DE9}" presName="textRect" presStyleLbl="revTx" presStyleIdx="2" presStyleCnt="6" custLinFactNeighborX="-1581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4EF1C50-DEFF-475E-8F49-E12688C66768}" type="pres">
      <dgm:prSet presAssocID="{97476145-4A5F-4FC9-AE59-E68C67AB69C9}" presName="sibTrans" presStyleCnt="0"/>
      <dgm:spPr/>
    </dgm:pt>
    <dgm:pt modelId="{283F84BB-97BE-4281-92E1-97B03F40E7F1}" type="pres">
      <dgm:prSet presAssocID="{183DABB1-A97E-47B4-85A9-71C6AAD57275}" presName="compNode" presStyleCnt="0"/>
      <dgm:spPr/>
    </dgm:pt>
    <dgm:pt modelId="{0B868D57-26F0-4428-88CE-22DA01F5609F}" type="pres">
      <dgm:prSet presAssocID="{183DABB1-A97E-47B4-85A9-71C6AAD57275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FD37410-31BE-4ECC-9855-E9CA24C92165}" type="pres">
      <dgm:prSet presAssocID="{183DABB1-A97E-47B4-85A9-71C6AAD57275}" presName="spaceRect" presStyleCnt="0"/>
      <dgm:spPr/>
    </dgm:pt>
    <dgm:pt modelId="{6C4E4103-F479-4A29-B374-340099649B12}" type="pres">
      <dgm:prSet presAssocID="{183DABB1-A97E-47B4-85A9-71C6AAD57275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B6246D6-D200-4C66-ABF7-49D1F64A1284}" type="pres">
      <dgm:prSet presAssocID="{871EEBA2-DB8D-4802-812A-4BCA839F5F7D}" presName="sibTrans" presStyleCnt="0"/>
      <dgm:spPr/>
    </dgm:pt>
    <dgm:pt modelId="{0F8BFE7A-7FBA-4287-9B49-946DE5AC6BBA}" type="pres">
      <dgm:prSet presAssocID="{6B203427-A359-4758-875A-9229BAA10D48}" presName="compNode" presStyleCnt="0"/>
      <dgm:spPr/>
    </dgm:pt>
    <dgm:pt modelId="{70A41F0D-47DC-41FE-858B-6FC8FCEACCD3}" type="pres">
      <dgm:prSet presAssocID="{6B203427-A359-4758-875A-9229BAA10D48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6789C91-1D3B-4957-9265-EF65831CE16D}" type="pres">
      <dgm:prSet presAssocID="{6B203427-A359-4758-875A-9229BAA10D48}" presName="spaceRect" presStyleCnt="0"/>
      <dgm:spPr/>
    </dgm:pt>
    <dgm:pt modelId="{A425D51B-5A07-4B71-BFF8-2803E7A8C127}" type="pres">
      <dgm:prSet presAssocID="{6B203427-A359-4758-875A-9229BAA10D48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FBF8A8A-091F-4414-8E54-36BA8161399E}" type="pres">
      <dgm:prSet presAssocID="{DCC58B49-249A-4DF6-8D5B-483D5162C775}" presName="sibTrans" presStyleCnt="0"/>
      <dgm:spPr/>
    </dgm:pt>
    <dgm:pt modelId="{CE9A60D3-8319-459B-8900-263343465120}" type="pres">
      <dgm:prSet presAssocID="{2B4F2ECF-F161-4886-8D9F-6CFE8BA440DE}" presName="compNode" presStyleCnt="0"/>
      <dgm:spPr/>
    </dgm:pt>
    <dgm:pt modelId="{BE7B4793-AF21-4663-B927-088FC7EB3A2A}" type="pres">
      <dgm:prSet presAssocID="{2B4F2ECF-F161-4886-8D9F-6CFE8BA440DE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68EE0C42-B66D-412D-94DD-72911229C455}" type="pres">
      <dgm:prSet presAssocID="{2B4F2ECF-F161-4886-8D9F-6CFE8BA440DE}" presName="spaceRect" presStyleCnt="0"/>
      <dgm:spPr/>
    </dgm:pt>
    <dgm:pt modelId="{D96E2AAB-04E7-4D71-B61A-898F41239BC6}" type="pres">
      <dgm:prSet presAssocID="{2B4F2ECF-F161-4886-8D9F-6CFE8BA440DE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5A2747-2AEF-4C7A-BFA4-6765A276BFEB}" srcId="{A565D9FC-0D28-47B6-93C1-F74E8FCC0910}" destId="{183DABB1-A97E-47B4-85A9-71C6AAD57275}" srcOrd="3" destOrd="0" parTransId="{13D4133A-82FB-4062-9250-54A2EA3B5A27}" sibTransId="{871EEBA2-DB8D-4802-812A-4BCA839F5F7D}"/>
    <dgm:cxn modelId="{887C05AF-79FC-4153-AE3B-15430B8F4AC6}" srcId="{A565D9FC-0D28-47B6-93C1-F74E8FCC0910}" destId="{2B4F2ECF-F161-4886-8D9F-6CFE8BA440DE}" srcOrd="5" destOrd="0" parTransId="{A336DFC9-E400-4CC6-BF6A-86A11D934573}" sibTransId="{BE13A050-D11D-431A-8D3A-B86DB90A001A}"/>
    <dgm:cxn modelId="{13657B56-4E86-4EB6-AAEB-D409B9396CE6}" srcId="{A565D9FC-0D28-47B6-93C1-F74E8FCC0910}" destId="{D1E1497B-6E44-4CD3-B0AC-331897CD4DE9}" srcOrd="2" destOrd="0" parTransId="{DC0301D0-A715-4A43-A722-7E89C5830A72}" sibTransId="{97476145-4A5F-4FC9-AE59-E68C67AB69C9}"/>
    <dgm:cxn modelId="{9E20B5B1-20FB-4AAE-BB47-4E7E4CC95A58}" srcId="{A565D9FC-0D28-47B6-93C1-F74E8FCC0910}" destId="{6B203427-A359-4758-875A-9229BAA10D48}" srcOrd="4" destOrd="0" parTransId="{C2FD8BED-1594-4F0D-AFA6-08CA3A9F11DE}" sibTransId="{DCC58B49-249A-4DF6-8D5B-483D5162C775}"/>
    <dgm:cxn modelId="{85322AE8-674F-4A72-AAB8-A6DFE25A7411}" type="presOf" srcId="{E062F32D-FAC0-4371-BE34-6CA49B2857CD}" destId="{5C4F7DA1-54B4-489E-B8E7-7372BA06E42D}" srcOrd="0" destOrd="0" presId="urn:microsoft.com/office/officeart/2018/2/layout/IconLabelList"/>
    <dgm:cxn modelId="{9F279058-1EA1-47E9-BDCE-F9C0A828C6AF}" type="presOf" srcId="{E576AF64-ED13-48C7-84AE-6FA6293CDEFE}" destId="{3C0985B7-8DAA-4E43-A126-DD14B19D3E25}" srcOrd="0" destOrd="0" presId="urn:microsoft.com/office/officeart/2018/2/layout/IconLabelList"/>
    <dgm:cxn modelId="{B287C7E8-9E09-4D6B-B152-FDC78CB2C78D}" srcId="{A565D9FC-0D28-47B6-93C1-F74E8FCC0910}" destId="{E062F32D-FAC0-4371-BE34-6CA49B2857CD}" srcOrd="1" destOrd="0" parTransId="{393E2985-B2D4-4B22-A436-451A79A4B650}" sibTransId="{AB87F671-1A10-43C6-B070-2BE636F72093}"/>
    <dgm:cxn modelId="{D36ADA5D-A17D-4F48-B1AF-400AD529A7D2}" type="presOf" srcId="{6B203427-A359-4758-875A-9229BAA10D48}" destId="{A425D51B-5A07-4B71-BFF8-2803E7A8C127}" srcOrd="0" destOrd="0" presId="urn:microsoft.com/office/officeart/2018/2/layout/IconLabelList"/>
    <dgm:cxn modelId="{3622A86A-FDA2-4D22-9485-564350D40F0A}" type="presOf" srcId="{A565D9FC-0D28-47B6-93C1-F74E8FCC0910}" destId="{E564F450-C8DD-4CCA-8EC2-F14AAE55F79E}" srcOrd="0" destOrd="0" presId="urn:microsoft.com/office/officeart/2018/2/layout/IconLabelList"/>
    <dgm:cxn modelId="{45B22AAE-F8D6-4D7D-A338-F65D46142197}" type="presOf" srcId="{D1E1497B-6E44-4CD3-B0AC-331897CD4DE9}" destId="{89EC1CC6-1439-4EE4-A958-A5631FE6D786}" srcOrd="0" destOrd="0" presId="urn:microsoft.com/office/officeart/2018/2/layout/IconLabelList"/>
    <dgm:cxn modelId="{FF498D2D-C6B3-40CE-B02A-ECF65477424E}" type="presOf" srcId="{2B4F2ECF-F161-4886-8D9F-6CFE8BA440DE}" destId="{D96E2AAB-04E7-4D71-B61A-898F41239BC6}" srcOrd="0" destOrd="0" presId="urn:microsoft.com/office/officeart/2018/2/layout/IconLabelList"/>
    <dgm:cxn modelId="{09660389-EAC7-4C2F-AAA2-B7CFACB9BC8D}" type="presOf" srcId="{183DABB1-A97E-47B4-85A9-71C6AAD57275}" destId="{6C4E4103-F479-4A29-B374-340099649B12}" srcOrd="0" destOrd="0" presId="urn:microsoft.com/office/officeart/2018/2/layout/IconLabelList"/>
    <dgm:cxn modelId="{0D227D83-0A54-40AE-8C7F-9BA48721D686}" srcId="{A565D9FC-0D28-47B6-93C1-F74E8FCC0910}" destId="{E576AF64-ED13-48C7-84AE-6FA6293CDEFE}" srcOrd="0" destOrd="0" parTransId="{F69A2983-B7D5-4576-9828-6A3370013D2B}" sibTransId="{70AB5AFA-421C-4B09-9F4E-FCD4E546502E}"/>
    <dgm:cxn modelId="{266622A8-241C-451A-B5AC-1C0E18B5B2B2}" type="presParOf" srcId="{E564F450-C8DD-4CCA-8EC2-F14AAE55F79E}" destId="{70DF332D-1C23-43D9-B508-61477CEF9187}" srcOrd="0" destOrd="0" presId="urn:microsoft.com/office/officeart/2018/2/layout/IconLabelList"/>
    <dgm:cxn modelId="{6DB7F822-2245-4AED-A555-94648AB96E3D}" type="presParOf" srcId="{70DF332D-1C23-43D9-B508-61477CEF9187}" destId="{E151DB0B-7D4E-48A2-8FA9-C397166F7C87}" srcOrd="0" destOrd="0" presId="urn:microsoft.com/office/officeart/2018/2/layout/IconLabelList"/>
    <dgm:cxn modelId="{A9D32BBF-14AB-4D76-A702-A1FC4124FD5F}" type="presParOf" srcId="{70DF332D-1C23-43D9-B508-61477CEF9187}" destId="{B4B4B6E2-F51A-4F1E-9B05-454313579F59}" srcOrd="1" destOrd="0" presId="urn:microsoft.com/office/officeart/2018/2/layout/IconLabelList"/>
    <dgm:cxn modelId="{B1D608BD-102E-486A-B977-0634949C72CF}" type="presParOf" srcId="{70DF332D-1C23-43D9-B508-61477CEF9187}" destId="{3C0985B7-8DAA-4E43-A126-DD14B19D3E25}" srcOrd="2" destOrd="0" presId="urn:microsoft.com/office/officeart/2018/2/layout/IconLabelList"/>
    <dgm:cxn modelId="{3E673F0C-3BAB-4562-9829-23A234031C2E}" type="presParOf" srcId="{E564F450-C8DD-4CCA-8EC2-F14AAE55F79E}" destId="{C90CEC5F-DF1F-4E52-AE1E-FB42590F1217}" srcOrd="1" destOrd="0" presId="urn:microsoft.com/office/officeart/2018/2/layout/IconLabelList"/>
    <dgm:cxn modelId="{71C31693-D207-4820-B5A4-DEE4F7E6C204}" type="presParOf" srcId="{E564F450-C8DD-4CCA-8EC2-F14AAE55F79E}" destId="{04996265-F0B7-4916-A606-15E674F95FA4}" srcOrd="2" destOrd="0" presId="urn:microsoft.com/office/officeart/2018/2/layout/IconLabelList"/>
    <dgm:cxn modelId="{E43B7BE0-44B5-4873-88BA-A6B6FAB5C106}" type="presParOf" srcId="{04996265-F0B7-4916-A606-15E674F95FA4}" destId="{54CE8BC5-7C8A-4CAC-B841-4941E7DE87EF}" srcOrd="0" destOrd="0" presId="urn:microsoft.com/office/officeart/2018/2/layout/IconLabelList"/>
    <dgm:cxn modelId="{9B03AAE1-8E70-4E33-8745-81ACBE19F6A7}" type="presParOf" srcId="{04996265-F0B7-4916-A606-15E674F95FA4}" destId="{1637DF7F-5001-4AA4-B28C-16A32CE10A57}" srcOrd="1" destOrd="0" presId="urn:microsoft.com/office/officeart/2018/2/layout/IconLabelList"/>
    <dgm:cxn modelId="{AE82B345-6572-45D8-A268-8D2BC4BB0D07}" type="presParOf" srcId="{04996265-F0B7-4916-A606-15E674F95FA4}" destId="{5C4F7DA1-54B4-489E-B8E7-7372BA06E42D}" srcOrd="2" destOrd="0" presId="urn:microsoft.com/office/officeart/2018/2/layout/IconLabelList"/>
    <dgm:cxn modelId="{C50EE3E5-30AF-4C17-9DD4-858AB7B47235}" type="presParOf" srcId="{E564F450-C8DD-4CCA-8EC2-F14AAE55F79E}" destId="{FE5FC48D-7702-40EC-B804-54DA3EA7B1EE}" srcOrd="3" destOrd="0" presId="urn:microsoft.com/office/officeart/2018/2/layout/IconLabelList"/>
    <dgm:cxn modelId="{453071EB-6688-40C3-8FF4-B37D2AA1A3D8}" type="presParOf" srcId="{E564F450-C8DD-4CCA-8EC2-F14AAE55F79E}" destId="{5CD6B38E-623E-4355-A987-10EF9AA4C75D}" srcOrd="4" destOrd="0" presId="urn:microsoft.com/office/officeart/2018/2/layout/IconLabelList"/>
    <dgm:cxn modelId="{12E0AA9A-608D-4AEB-B604-1792722C51DC}" type="presParOf" srcId="{5CD6B38E-623E-4355-A987-10EF9AA4C75D}" destId="{77C16790-D32D-49FD-BB6E-3F101F2B3A78}" srcOrd="0" destOrd="0" presId="urn:microsoft.com/office/officeart/2018/2/layout/IconLabelList"/>
    <dgm:cxn modelId="{EED8E7CF-5F8D-44C7-83F2-DD81F463008D}" type="presParOf" srcId="{5CD6B38E-623E-4355-A987-10EF9AA4C75D}" destId="{F2201909-B0D8-4873-B033-591AC07C0B1E}" srcOrd="1" destOrd="0" presId="urn:microsoft.com/office/officeart/2018/2/layout/IconLabelList"/>
    <dgm:cxn modelId="{2FFF4E00-EA70-4E1A-B0CE-2B192278B00E}" type="presParOf" srcId="{5CD6B38E-623E-4355-A987-10EF9AA4C75D}" destId="{89EC1CC6-1439-4EE4-A958-A5631FE6D786}" srcOrd="2" destOrd="0" presId="urn:microsoft.com/office/officeart/2018/2/layout/IconLabelList"/>
    <dgm:cxn modelId="{74A952C1-7AB4-493E-B9FB-9A1563DE102D}" type="presParOf" srcId="{E564F450-C8DD-4CCA-8EC2-F14AAE55F79E}" destId="{44EF1C50-DEFF-475E-8F49-E12688C66768}" srcOrd="5" destOrd="0" presId="urn:microsoft.com/office/officeart/2018/2/layout/IconLabelList"/>
    <dgm:cxn modelId="{B96A3A48-4207-4262-B58C-26D69D21412A}" type="presParOf" srcId="{E564F450-C8DD-4CCA-8EC2-F14AAE55F79E}" destId="{283F84BB-97BE-4281-92E1-97B03F40E7F1}" srcOrd="6" destOrd="0" presId="urn:microsoft.com/office/officeart/2018/2/layout/IconLabelList"/>
    <dgm:cxn modelId="{13651265-69BB-4F4C-8A08-F4180B19FF45}" type="presParOf" srcId="{283F84BB-97BE-4281-92E1-97B03F40E7F1}" destId="{0B868D57-26F0-4428-88CE-22DA01F5609F}" srcOrd="0" destOrd="0" presId="urn:microsoft.com/office/officeart/2018/2/layout/IconLabelList"/>
    <dgm:cxn modelId="{02157FD8-784F-4822-9312-5C37BDE22F52}" type="presParOf" srcId="{283F84BB-97BE-4281-92E1-97B03F40E7F1}" destId="{9FD37410-31BE-4ECC-9855-E9CA24C92165}" srcOrd="1" destOrd="0" presId="urn:microsoft.com/office/officeart/2018/2/layout/IconLabelList"/>
    <dgm:cxn modelId="{32BB3A3D-6F41-42C9-BFBF-5DBD29E16FBD}" type="presParOf" srcId="{283F84BB-97BE-4281-92E1-97B03F40E7F1}" destId="{6C4E4103-F479-4A29-B374-340099649B12}" srcOrd="2" destOrd="0" presId="urn:microsoft.com/office/officeart/2018/2/layout/IconLabelList"/>
    <dgm:cxn modelId="{0657805F-5D61-447A-8881-986B28262E91}" type="presParOf" srcId="{E564F450-C8DD-4CCA-8EC2-F14AAE55F79E}" destId="{1B6246D6-D200-4C66-ABF7-49D1F64A1284}" srcOrd="7" destOrd="0" presId="urn:microsoft.com/office/officeart/2018/2/layout/IconLabelList"/>
    <dgm:cxn modelId="{E39C0568-E34C-483A-8797-DAF3A152CB40}" type="presParOf" srcId="{E564F450-C8DD-4CCA-8EC2-F14AAE55F79E}" destId="{0F8BFE7A-7FBA-4287-9B49-946DE5AC6BBA}" srcOrd="8" destOrd="0" presId="urn:microsoft.com/office/officeart/2018/2/layout/IconLabelList"/>
    <dgm:cxn modelId="{8CC05CCC-8749-4148-AAF0-CA8A9A56A944}" type="presParOf" srcId="{0F8BFE7A-7FBA-4287-9B49-946DE5AC6BBA}" destId="{70A41F0D-47DC-41FE-858B-6FC8FCEACCD3}" srcOrd="0" destOrd="0" presId="urn:microsoft.com/office/officeart/2018/2/layout/IconLabelList"/>
    <dgm:cxn modelId="{6C879E52-7129-41A4-A060-1D1A7E45F531}" type="presParOf" srcId="{0F8BFE7A-7FBA-4287-9B49-946DE5AC6BBA}" destId="{56789C91-1D3B-4957-9265-EF65831CE16D}" srcOrd="1" destOrd="0" presId="urn:microsoft.com/office/officeart/2018/2/layout/IconLabelList"/>
    <dgm:cxn modelId="{EA523B21-4614-4E84-82D1-356EED5F00E9}" type="presParOf" srcId="{0F8BFE7A-7FBA-4287-9B49-946DE5AC6BBA}" destId="{A425D51B-5A07-4B71-BFF8-2803E7A8C127}" srcOrd="2" destOrd="0" presId="urn:microsoft.com/office/officeart/2018/2/layout/IconLabelList"/>
    <dgm:cxn modelId="{62532ED1-6255-471F-8C98-64F2E3C14A11}" type="presParOf" srcId="{E564F450-C8DD-4CCA-8EC2-F14AAE55F79E}" destId="{8FBF8A8A-091F-4414-8E54-36BA8161399E}" srcOrd="9" destOrd="0" presId="urn:microsoft.com/office/officeart/2018/2/layout/IconLabelList"/>
    <dgm:cxn modelId="{DF5EEBDD-167F-414B-8681-36321DC5730C}" type="presParOf" srcId="{E564F450-C8DD-4CCA-8EC2-F14AAE55F79E}" destId="{CE9A60D3-8319-459B-8900-263343465120}" srcOrd="10" destOrd="0" presId="urn:microsoft.com/office/officeart/2018/2/layout/IconLabelList"/>
    <dgm:cxn modelId="{4B63165A-0C4A-4AFE-BB48-E6041F3CB39F}" type="presParOf" srcId="{CE9A60D3-8319-459B-8900-263343465120}" destId="{BE7B4793-AF21-4663-B927-088FC7EB3A2A}" srcOrd="0" destOrd="0" presId="urn:microsoft.com/office/officeart/2018/2/layout/IconLabelList"/>
    <dgm:cxn modelId="{EF715D3B-CB5D-42D6-A498-56F4E8025FE3}" type="presParOf" srcId="{CE9A60D3-8319-459B-8900-263343465120}" destId="{68EE0C42-B66D-412D-94DD-72911229C455}" srcOrd="1" destOrd="0" presId="urn:microsoft.com/office/officeart/2018/2/layout/IconLabelList"/>
    <dgm:cxn modelId="{3FC5E30E-ABE9-4D82-A93E-A04B4040445F}" type="presParOf" srcId="{CE9A60D3-8319-459B-8900-263343465120}" destId="{D96E2AAB-04E7-4D71-B61A-898F41239B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90B5A-C639-4B7C-87BB-42A3C6B221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04F910-1C02-4609-852D-26D385A20395}">
      <dgm:prSet/>
      <dgm:spPr/>
      <dgm:t>
        <a:bodyPr/>
        <a:lstStyle/>
        <a:p>
          <a:r>
            <a:rPr lang="en-US" dirty="0"/>
            <a:t>480 hours (</a:t>
          </a:r>
          <a:r>
            <a:rPr lang="en-US" dirty="0" smtClean="0"/>
            <a:t>24-hr </a:t>
          </a:r>
          <a:r>
            <a:rPr lang="en-US" dirty="0"/>
            <a:t>shifts)</a:t>
          </a:r>
        </a:p>
      </dgm:t>
    </dgm:pt>
    <dgm:pt modelId="{0AEB8F53-D364-4C5B-A1B6-662F908F5972}" type="parTrans" cxnId="{14C78C91-344C-46A4-A62C-3AE35A3DDCBC}">
      <dgm:prSet/>
      <dgm:spPr/>
      <dgm:t>
        <a:bodyPr/>
        <a:lstStyle/>
        <a:p>
          <a:endParaRPr lang="en-US"/>
        </a:p>
      </dgm:t>
    </dgm:pt>
    <dgm:pt modelId="{D5CFE046-6487-4FB9-9559-A79E69322D2E}" type="sibTrans" cxnId="{14C78C91-344C-46A4-A62C-3AE35A3DDCBC}">
      <dgm:prSet/>
      <dgm:spPr/>
      <dgm:t>
        <a:bodyPr/>
        <a:lstStyle/>
        <a:p>
          <a:endParaRPr lang="en-US"/>
        </a:p>
      </dgm:t>
    </dgm:pt>
    <dgm:pt modelId="{4332D412-A6E5-4E72-B470-C22D7ACD22D7}">
      <dgm:prSet/>
      <dgm:spPr/>
      <dgm:t>
        <a:bodyPr/>
        <a:lstStyle/>
        <a:p>
          <a:r>
            <a:rPr lang="en-US" dirty="0"/>
            <a:t>Affiliated </a:t>
          </a:r>
          <a:r>
            <a:rPr lang="en-US" dirty="0" smtClean="0"/>
            <a:t>Agencies:</a:t>
          </a:r>
          <a:endParaRPr lang="en-US" dirty="0"/>
        </a:p>
      </dgm:t>
    </dgm:pt>
    <dgm:pt modelId="{FA6309FA-E9E0-490C-B67A-73DE42CFF2B6}" type="parTrans" cxnId="{1A599EFF-D47C-4162-94FE-5CC47E0AEC35}">
      <dgm:prSet/>
      <dgm:spPr/>
      <dgm:t>
        <a:bodyPr/>
        <a:lstStyle/>
        <a:p>
          <a:endParaRPr lang="en-US"/>
        </a:p>
      </dgm:t>
    </dgm:pt>
    <dgm:pt modelId="{F17457CD-00DC-4CDA-B119-1CFB1F0DC014}" type="sibTrans" cxnId="{1A599EFF-D47C-4162-94FE-5CC47E0AEC35}">
      <dgm:prSet/>
      <dgm:spPr/>
      <dgm:t>
        <a:bodyPr/>
        <a:lstStyle/>
        <a:p>
          <a:endParaRPr lang="en-US"/>
        </a:p>
      </dgm:t>
    </dgm:pt>
    <dgm:pt modelId="{75BDCA18-EABD-4631-AA61-FE8C3C903227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LA County: LAFD, Pasadena, Alhambra, West Covina, San </a:t>
          </a:r>
          <a:r>
            <a:rPr lang="en-US" dirty="0" smtClean="0">
              <a:solidFill>
                <a:srgbClr val="FF0000"/>
              </a:solidFill>
            </a:rPr>
            <a:t>Gabriel, Arcadia, Monterey Park, </a:t>
          </a:r>
          <a:r>
            <a:rPr lang="en-US" dirty="0" smtClean="0">
              <a:solidFill>
                <a:srgbClr val="00B0F0"/>
              </a:solidFill>
            </a:rPr>
            <a:t>Lynch Ambulance </a:t>
          </a:r>
          <a:endParaRPr lang="en-US" dirty="0">
            <a:solidFill>
              <a:srgbClr val="FF0000"/>
            </a:solidFill>
          </a:endParaRPr>
        </a:p>
      </dgm:t>
    </dgm:pt>
    <dgm:pt modelId="{60298416-9BBD-4E62-84F7-6D14D0D3AA2D}" type="parTrans" cxnId="{BEE9525E-4797-4BFC-892A-020958192B73}">
      <dgm:prSet/>
      <dgm:spPr/>
      <dgm:t>
        <a:bodyPr/>
        <a:lstStyle/>
        <a:p>
          <a:endParaRPr lang="en-US"/>
        </a:p>
      </dgm:t>
    </dgm:pt>
    <dgm:pt modelId="{0CB89E96-16FE-4591-9A0E-B7C5C71C0BD6}" type="sibTrans" cxnId="{BEE9525E-4797-4BFC-892A-020958192B73}">
      <dgm:prSet/>
      <dgm:spPr/>
      <dgm:t>
        <a:bodyPr/>
        <a:lstStyle/>
        <a:p>
          <a:endParaRPr lang="en-US"/>
        </a:p>
      </dgm:t>
    </dgm:pt>
    <dgm:pt modelId="{2015CA4D-64B0-4463-A694-49E2EA17739C}">
      <dgm:prSet/>
      <dgm:spPr/>
      <dgm:t>
        <a:bodyPr/>
        <a:lstStyle/>
        <a:p>
          <a:r>
            <a:rPr lang="en-US" dirty="0" smtClean="0">
              <a:solidFill>
                <a:srgbClr val="FFA300"/>
              </a:solidFill>
            </a:rPr>
            <a:t>Orange County: </a:t>
          </a:r>
          <a:r>
            <a:rPr lang="en-US" dirty="0">
              <a:solidFill>
                <a:srgbClr val="FFA300"/>
              </a:solidFill>
            </a:rPr>
            <a:t>Anaheim, Orange, OCFA, Fountain Valley</a:t>
          </a:r>
        </a:p>
      </dgm:t>
    </dgm:pt>
    <dgm:pt modelId="{75AE70B5-C675-412E-B9B0-14D7328A02ED}" type="parTrans" cxnId="{926D69D4-F81D-4F1F-AF68-8C673A918A86}">
      <dgm:prSet/>
      <dgm:spPr/>
      <dgm:t>
        <a:bodyPr/>
        <a:lstStyle/>
        <a:p>
          <a:endParaRPr lang="en-US"/>
        </a:p>
      </dgm:t>
    </dgm:pt>
    <dgm:pt modelId="{428E425D-C5A5-42D8-B31C-55B091C97B69}" type="sibTrans" cxnId="{926D69D4-F81D-4F1F-AF68-8C673A918A86}">
      <dgm:prSet/>
      <dgm:spPr/>
      <dgm:t>
        <a:bodyPr/>
        <a:lstStyle/>
        <a:p>
          <a:endParaRPr lang="en-US"/>
        </a:p>
      </dgm:t>
    </dgm:pt>
    <dgm:pt modelId="{6BE8A563-0175-460C-8069-A89AC39C0093}">
      <dgm:prSet/>
      <dgm:spPr/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San Bernardino County:  </a:t>
          </a:r>
          <a:r>
            <a:rPr lang="en-US" dirty="0">
              <a:solidFill>
                <a:srgbClr val="00B050"/>
              </a:solidFill>
            </a:rPr>
            <a:t>Montclair, </a:t>
          </a:r>
          <a:r>
            <a:rPr lang="en-US" dirty="0">
              <a:solidFill>
                <a:srgbClr val="00B0F0"/>
              </a:solidFill>
            </a:rPr>
            <a:t>AMR</a:t>
          </a:r>
          <a:r>
            <a:rPr lang="en-US" dirty="0">
              <a:solidFill>
                <a:srgbClr val="00B050"/>
              </a:solidFill>
            </a:rPr>
            <a:t>, Chino Valley Fire District </a:t>
          </a:r>
        </a:p>
      </dgm:t>
    </dgm:pt>
    <dgm:pt modelId="{F4B7A5B0-EA7F-4AA6-B411-9FC329176C97}" type="parTrans" cxnId="{18E74661-6AC1-4773-9E55-24B4F802ED1A}">
      <dgm:prSet/>
      <dgm:spPr/>
      <dgm:t>
        <a:bodyPr/>
        <a:lstStyle/>
        <a:p>
          <a:endParaRPr lang="en-US"/>
        </a:p>
      </dgm:t>
    </dgm:pt>
    <dgm:pt modelId="{A54B813E-FAEA-4892-98AD-C0BAB0E5F2F4}" type="sibTrans" cxnId="{18E74661-6AC1-4773-9E55-24B4F802ED1A}">
      <dgm:prSet/>
      <dgm:spPr/>
      <dgm:t>
        <a:bodyPr/>
        <a:lstStyle/>
        <a:p>
          <a:endParaRPr lang="en-US"/>
        </a:p>
      </dgm:t>
    </dgm:pt>
    <dgm:pt modelId="{7F816249-B884-E24C-8314-28F28C318694}" type="pres">
      <dgm:prSet presAssocID="{E5590B5A-C639-4B7C-87BB-42A3C6B221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8DBCC4-4815-4273-85F9-B33666515102}" type="pres">
      <dgm:prSet presAssocID="{7104F910-1C02-4609-852D-26D385A203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36166-CF63-447B-AF7F-E5C5FBC8C5F1}" type="pres">
      <dgm:prSet presAssocID="{7104F910-1C02-4609-852D-26D385A2039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E9525E-4797-4BFC-892A-020958192B73}" srcId="{4332D412-A6E5-4E72-B470-C22D7ACD22D7}" destId="{75BDCA18-EABD-4631-AA61-FE8C3C903227}" srcOrd="0" destOrd="0" parTransId="{60298416-9BBD-4E62-84F7-6D14D0D3AA2D}" sibTransId="{0CB89E96-16FE-4591-9A0E-B7C5C71C0BD6}"/>
    <dgm:cxn modelId="{0FE2947E-35EF-4F08-AD67-945B7E886A7C}" type="presOf" srcId="{4332D412-A6E5-4E72-B470-C22D7ACD22D7}" destId="{31F36166-CF63-447B-AF7F-E5C5FBC8C5F1}" srcOrd="0" destOrd="0" presId="urn:microsoft.com/office/officeart/2005/8/layout/vList2"/>
    <dgm:cxn modelId="{14C78C91-344C-46A4-A62C-3AE35A3DDCBC}" srcId="{E5590B5A-C639-4B7C-87BB-42A3C6B221C6}" destId="{7104F910-1C02-4609-852D-26D385A20395}" srcOrd="0" destOrd="0" parTransId="{0AEB8F53-D364-4C5B-A1B6-662F908F5972}" sibTransId="{D5CFE046-6487-4FB9-9559-A79E69322D2E}"/>
    <dgm:cxn modelId="{1A599EFF-D47C-4162-94FE-5CC47E0AEC35}" srcId="{7104F910-1C02-4609-852D-26D385A20395}" destId="{4332D412-A6E5-4E72-B470-C22D7ACD22D7}" srcOrd="0" destOrd="0" parTransId="{FA6309FA-E9E0-490C-B67A-73DE42CFF2B6}" sibTransId="{F17457CD-00DC-4CDA-B119-1CFB1F0DC014}"/>
    <dgm:cxn modelId="{762B4309-B245-4C0D-9547-7DF7EDB70E60}" type="presOf" srcId="{7104F910-1C02-4609-852D-26D385A20395}" destId="{3F8DBCC4-4815-4273-85F9-B33666515102}" srcOrd="0" destOrd="0" presId="urn:microsoft.com/office/officeart/2005/8/layout/vList2"/>
    <dgm:cxn modelId="{28D7721C-6E50-4317-AB6B-2C813054D9F3}" type="presOf" srcId="{75BDCA18-EABD-4631-AA61-FE8C3C903227}" destId="{31F36166-CF63-447B-AF7F-E5C5FBC8C5F1}" srcOrd="0" destOrd="1" presId="urn:microsoft.com/office/officeart/2005/8/layout/vList2"/>
    <dgm:cxn modelId="{318AD7AA-159E-4B31-B4E4-8759977FE668}" type="presOf" srcId="{2015CA4D-64B0-4463-A694-49E2EA17739C}" destId="{31F36166-CF63-447B-AF7F-E5C5FBC8C5F1}" srcOrd="0" destOrd="2" presId="urn:microsoft.com/office/officeart/2005/8/layout/vList2"/>
    <dgm:cxn modelId="{6F43268F-AAAD-4943-AE7A-BB4CB80CE09C}" type="presOf" srcId="{E5590B5A-C639-4B7C-87BB-42A3C6B221C6}" destId="{7F816249-B884-E24C-8314-28F28C318694}" srcOrd="0" destOrd="0" presId="urn:microsoft.com/office/officeart/2005/8/layout/vList2"/>
    <dgm:cxn modelId="{779D7ECF-B3B1-49C6-BDB3-8997837E822C}" type="presOf" srcId="{6BE8A563-0175-460C-8069-A89AC39C0093}" destId="{31F36166-CF63-447B-AF7F-E5C5FBC8C5F1}" srcOrd="0" destOrd="3" presId="urn:microsoft.com/office/officeart/2005/8/layout/vList2"/>
    <dgm:cxn modelId="{926D69D4-F81D-4F1F-AF68-8C673A918A86}" srcId="{4332D412-A6E5-4E72-B470-C22D7ACD22D7}" destId="{2015CA4D-64B0-4463-A694-49E2EA17739C}" srcOrd="1" destOrd="0" parTransId="{75AE70B5-C675-412E-B9B0-14D7328A02ED}" sibTransId="{428E425D-C5A5-42D8-B31C-55B091C97B69}"/>
    <dgm:cxn modelId="{18E74661-6AC1-4773-9E55-24B4F802ED1A}" srcId="{4332D412-A6E5-4E72-B470-C22D7ACD22D7}" destId="{6BE8A563-0175-460C-8069-A89AC39C0093}" srcOrd="2" destOrd="0" parTransId="{F4B7A5B0-EA7F-4AA6-B411-9FC329176C97}" sibTransId="{A54B813E-FAEA-4892-98AD-C0BAB0E5F2F4}"/>
    <dgm:cxn modelId="{3F543E38-40DA-46F9-A3CC-9B6E631E05C0}" type="presParOf" srcId="{7F816249-B884-E24C-8314-28F28C318694}" destId="{3F8DBCC4-4815-4273-85F9-B33666515102}" srcOrd="0" destOrd="0" presId="urn:microsoft.com/office/officeart/2005/8/layout/vList2"/>
    <dgm:cxn modelId="{DC3753C2-B502-41CF-82AC-47B3DD62308C}" type="presParOf" srcId="{7F816249-B884-E24C-8314-28F28C318694}" destId="{31F36166-CF63-447B-AF7F-E5C5FBC8C5F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874988-0992-467A-8D2E-0FB81DACA11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1C5EF8-9212-4DC9-9ABD-1A9227F87B37}">
      <dgm:prSet/>
      <dgm:spPr/>
      <dgm:t>
        <a:bodyPr/>
        <a:lstStyle/>
        <a:p>
          <a:r>
            <a:rPr lang="en-US" dirty="0"/>
            <a:t>Tuition 36 Units X $46:  			$1,656.00</a:t>
          </a:r>
        </a:p>
      </dgm:t>
    </dgm:pt>
    <dgm:pt modelId="{249A0501-0E1C-4DEE-B91E-F55616C8F78B}" type="parTrans" cxnId="{7E9B2AAC-224A-441D-BE9F-908A089E1823}">
      <dgm:prSet/>
      <dgm:spPr/>
      <dgm:t>
        <a:bodyPr/>
        <a:lstStyle/>
        <a:p>
          <a:endParaRPr lang="en-US"/>
        </a:p>
      </dgm:t>
    </dgm:pt>
    <dgm:pt modelId="{6E54F8F6-0FEE-418E-9754-945815837F57}" type="sibTrans" cxnId="{7E9B2AAC-224A-441D-BE9F-908A089E1823}">
      <dgm:prSet/>
      <dgm:spPr/>
      <dgm:t>
        <a:bodyPr/>
        <a:lstStyle/>
        <a:p>
          <a:endParaRPr lang="en-US"/>
        </a:p>
      </dgm:t>
    </dgm:pt>
    <dgm:pt modelId="{A0EC7B10-6FA9-4875-85B4-0E1A499A5E7F}">
      <dgm:prSet/>
      <dgm:spPr/>
      <dgm:t>
        <a:bodyPr/>
        <a:lstStyle/>
        <a:p>
          <a:r>
            <a:rPr lang="en-US" dirty="0"/>
            <a:t>Uniforms:   				$337.00</a:t>
          </a:r>
        </a:p>
      </dgm:t>
    </dgm:pt>
    <dgm:pt modelId="{05EF99AE-969E-4E9D-B070-98A6D0236E06}" type="parTrans" cxnId="{529DB372-3B1F-4A74-85CE-6929428FB7B7}">
      <dgm:prSet/>
      <dgm:spPr/>
      <dgm:t>
        <a:bodyPr/>
        <a:lstStyle/>
        <a:p>
          <a:endParaRPr lang="en-US"/>
        </a:p>
      </dgm:t>
    </dgm:pt>
    <dgm:pt modelId="{C8B74B71-AAFF-488F-9D04-87EAE8F09E37}" type="sibTrans" cxnId="{529DB372-3B1F-4A74-85CE-6929428FB7B7}">
      <dgm:prSet/>
      <dgm:spPr/>
      <dgm:t>
        <a:bodyPr/>
        <a:lstStyle/>
        <a:p>
          <a:endParaRPr lang="en-US"/>
        </a:p>
      </dgm:t>
    </dgm:pt>
    <dgm:pt modelId="{FE97867A-6DC0-4A10-91DC-AB42555A89FA}">
      <dgm:prSet/>
      <dgm:spPr/>
      <dgm:t>
        <a:bodyPr/>
        <a:lstStyle/>
        <a:p>
          <a:r>
            <a:rPr lang="en-US" dirty="0"/>
            <a:t>Boots : 					$155.00</a:t>
          </a:r>
        </a:p>
      </dgm:t>
    </dgm:pt>
    <dgm:pt modelId="{9FC30872-9703-4509-AE30-2832E4500F55}" type="parTrans" cxnId="{6C6F2C5B-3706-4CA7-92F8-0A09D149DF37}">
      <dgm:prSet/>
      <dgm:spPr/>
      <dgm:t>
        <a:bodyPr/>
        <a:lstStyle/>
        <a:p>
          <a:endParaRPr lang="en-US"/>
        </a:p>
      </dgm:t>
    </dgm:pt>
    <dgm:pt modelId="{16815B98-69B6-406D-A056-D0F0D446DF1F}" type="sibTrans" cxnId="{6C6F2C5B-3706-4CA7-92F8-0A09D149DF37}">
      <dgm:prSet/>
      <dgm:spPr/>
      <dgm:t>
        <a:bodyPr/>
        <a:lstStyle/>
        <a:p>
          <a:endParaRPr lang="en-US"/>
        </a:p>
      </dgm:t>
    </dgm:pt>
    <dgm:pt modelId="{552CE53D-0ED0-46BF-996A-9520B0AABE4B}">
      <dgm:prSet/>
      <dgm:spPr/>
      <dgm:t>
        <a:bodyPr/>
        <a:lstStyle/>
        <a:p>
          <a:r>
            <a:rPr lang="en-US" dirty="0"/>
            <a:t>Simulated Medication Kit:    		$200.00</a:t>
          </a:r>
        </a:p>
      </dgm:t>
    </dgm:pt>
    <dgm:pt modelId="{CE0E57E6-2B94-423A-8824-73943CD4F9C0}" type="parTrans" cxnId="{BA69343B-A524-41BB-B4A0-14C779A47523}">
      <dgm:prSet/>
      <dgm:spPr/>
      <dgm:t>
        <a:bodyPr/>
        <a:lstStyle/>
        <a:p>
          <a:endParaRPr lang="en-US"/>
        </a:p>
      </dgm:t>
    </dgm:pt>
    <dgm:pt modelId="{879D3015-6815-443C-99F7-B24EF3181FE5}" type="sibTrans" cxnId="{BA69343B-A524-41BB-B4A0-14C779A47523}">
      <dgm:prSet/>
      <dgm:spPr/>
      <dgm:t>
        <a:bodyPr/>
        <a:lstStyle/>
        <a:p>
          <a:endParaRPr lang="en-US"/>
        </a:p>
      </dgm:t>
    </dgm:pt>
    <dgm:pt modelId="{09B56900-D968-4F94-B2F1-349A6F19CC03}">
      <dgm:prSet/>
      <dgm:spPr/>
      <dgm:t>
        <a:bodyPr/>
        <a:lstStyle/>
        <a:p>
          <a:r>
            <a:rPr lang="en-US" dirty="0"/>
            <a:t>Books:      				$800.00</a:t>
          </a:r>
        </a:p>
      </dgm:t>
    </dgm:pt>
    <dgm:pt modelId="{F545C1BA-ABB5-41BE-92C1-3DD4DA846F6E}" type="parTrans" cxnId="{53BEA3E0-8473-4C99-A71F-802018675729}">
      <dgm:prSet/>
      <dgm:spPr/>
      <dgm:t>
        <a:bodyPr/>
        <a:lstStyle/>
        <a:p>
          <a:endParaRPr lang="en-US"/>
        </a:p>
      </dgm:t>
    </dgm:pt>
    <dgm:pt modelId="{C7260F1E-E631-421E-A1B6-C49B9C2CD7C2}" type="sibTrans" cxnId="{53BEA3E0-8473-4C99-A71F-802018675729}">
      <dgm:prSet/>
      <dgm:spPr/>
      <dgm:t>
        <a:bodyPr/>
        <a:lstStyle/>
        <a:p>
          <a:endParaRPr lang="en-US"/>
        </a:p>
      </dgm:t>
    </dgm:pt>
    <dgm:pt modelId="{62EB2933-DB1F-4E16-A6A8-F84E59923B24}">
      <dgm:prSet/>
      <dgm:spPr/>
      <dgm:t>
        <a:bodyPr/>
        <a:lstStyle/>
        <a:p>
          <a:r>
            <a:rPr lang="en-US"/>
            <a:t>Apps and Miscellaneous Items:		$200.00</a:t>
          </a:r>
        </a:p>
      </dgm:t>
    </dgm:pt>
    <dgm:pt modelId="{4F08A8E8-6C77-4826-967D-9177C9617DA2}" type="parTrans" cxnId="{53ABB18D-F156-498F-AA44-F3EAFB1C0204}">
      <dgm:prSet/>
      <dgm:spPr/>
      <dgm:t>
        <a:bodyPr/>
        <a:lstStyle/>
        <a:p>
          <a:endParaRPr lang="en-US"/>
        </a:p>
      </dgm:t>
    </dgm:pt>
    <dgm:pt modelId="{CBDC63C8-134C-4D75-8932-CC2FA9479AED}" type="sibTrans" cxnId="{53ABB18D-F156-498F-AA44-F3EAFB1C0204}">
      <dgm:prSet/>
      <dgm:spPr/>
      <dgm:t>
        <a:bodyPr/>
        <a:lstStyle/>
        <a:p>
          <a:endParaRPr lang="en-US"/>
        </a:p>
      </dgm:t>
    </dgm:pt>
    <dgm:pt modelId="{19962327-AE13-400B-95BC-BE2B82731E4A}">
      <dgm:prSet/>
      <dgm:spPr/>
      <dgm:t>
        <a:bodyPr/>
        <a:lstStyle/>
        <a:p>
          <a:r>
            <a:rPr lang="en-US"/>
            <a:t>Health/Parking Fees:    			$90.00</a:t>
          </a:r>
        </a:p>
      </dgm:t>
    </dgm:pt>
    <dgm:pt modelId="{793A86C7-CEB6-49E3-9375-A18E74C6574A}" type="parTrans" cxnId="{1C8AB187-7ACD-40F0-B378-EB2907015666}">
      <dgm:prSet/>
      <dgm:spPr/>
      <dgm:t>
        <a:bodyPr/>
        <a:lstStyle/>
        <a:p>
          <a:endParaRPr lang="en-US"/>
        </a:p>
      </dgm:t>
    </dgm:pt>
    <dgm:pt modelId="{CA7345C8-0501-47BF-89F9-5696E3F91B33}" type="sibTrans" cxnId="{1C8AB187-7ACD-40F0-B378-EB2907015666}">
      <dgm:prSet/>
      <dgm:spPr/>
      <dgm:t>
        <a:bodyPr/>
        <a:lstStyle/>
        <a:p>
          <a:endParaRPr lang="en-US"/>
        </a:p>
      </dgm:t>
    </dgm:pt>
    <dgm:pt modelId="{B392B7F9-6869-402E-AB98-284B52775598}">
      <dgm:prSet/>
      <dgm:spPr/>
      <dgm:t>
        <a:bodyPr/>
        <a:lstStyle/>
        <a:p>
          <a:r>
            <a:rPr lang="en-US" dirty="0"/>
            <a:t>PALS/ACLS Books/Cards:		</a:t>
          </a:r>
          <a:r>
            <a:rPr lang="en-US" dirty="0" smtClean="0"/>
            <a:t>$</a:t>
          </a:r>
          <a:r>
            <a:rPr lang="en-US" dirty="0"/>
            <a:t>100.00</a:t>
          </a:r>
        </a:p>
      </dgm:t>
    </dgm:pt>
    <dgm:pt modelId="{DDE6B122-C542-45A3-A6E2-62653C3A8CD7}" type="parTrans" cxnId="{A71D9399-69EE-4591-9ED9-DA96FF102DCA}">
      <dgm:prSet/>
      <dgm:spPr/>
      <dgm:t>
        <a:bodyPr/>
        <a:lstStyle/>
        <a:p>
          <a:endParaRPr lang="en-US"/>
        </a:p>
      </dgm:t>
    </dgm:pt>
    <dgm:pt modelId="{9CB7783D-23FD-4D21-8CAD-F6130B248359}" type="sibTrans" cxnId="{A71D9399-69EE-4591-9ED9-DA96FF102DCA}">
      <dgm:prSet/>
      <dgm:spPr/>
      <dgm:t>
        <a:bodyPr/>
        <a:lstStyle/>
        <a:p>
          <a:endParaRPr lang="en-US"/>
        </a:p>
      </dgm:t>
    </dgm:pt>
    <dgm:pt modelId="{3C4E4F40-0593-4119-9601-E53F17B50F3B}">
      <dgm:prSet/>
      <dgm:spPr/>
      <dgm:t>
        <a:bodyPr/>
        <a:lstStyle/>
        <a:p>
          <a:r>
            <a:rPr lang="en-US" dirty="0"/>
            <a:t>Total:    Approximate:  			$4,000.00</a:t>
          </a:r>
        </a:p>
      </dgm:t>
    </dgm:pt>
    <dgm:pt modelId="{D4989FDA-BD0A-4651-8B5D-D93F04139CAE}" type="parTrans" cxnId="{558E3EEE-9C5E-45FD-BA25-EEC6EC1C93BB}">
      <dgm:prSet/>
      <dgm:spPr/>
      <dgm:t>
        <a:bodyPr/>
        <a:lstStyle/>
        <a:p>
          <a:endParaRPr lang="en-US"/>
        </a:p>
      </dgm:t>
    </dgm:pt>
    <dgm:pt modelId="{77FB1276-9731-48F1-97C4-195ED827DCBD}" type="sibTrans" cxnId="{558E3EEE-9C5E-45FD-BA25-EEC6EC1C93BB}">
      <dgm:prSet/>
      <dgm:spPr/>
      <dgm:t>
        <a:bodyPr/>
        <a:lstStyle/>
        <a:p>
          <a:endParaRPr lang="en-US"/>
        </a:p>
      </dgm:t>
    </dgm:pt>
    <dgm:pt modelId="{C648D9A3-8359-4AB3-8126-26E9C1BFEBA1}">
      <dgm:prSet/>
      <dgm:spPr/>
      <dgm:t>
        <a:bodyPr/>
        <a:lstStyle/>
        <a:p>
          <a:r>
            <a:rPr lang="en-US"/>
            <a:t>BOG Waiver- Tuition / Scholarships</a:t>
          </a:r>
        </a:p>
      </dgm:t>
    </dgm:pt>
    <dgm:pt modelId="{C0B0E09F-B9E5-4C97-8716-11DF6FF6C311}" type="parTrans" cxnId="{98E953D2-7C0A-4CB2-BEA5-8CE178E90AAB}">
      <dgm:prSet/>
      <dgm:spPr/>
      <dgm:t>
        <a:bodyPr/>
        <a:lstStyle/>
        <a:p>
          <a:endParaRPr lang="en-US"/>
        </a:p>
      </dgm:t>
    </dgm:pt>
    <dgm:pt modelId="{48458444-735B-4A94-A0A8-634C44B9F4B3}" type="sibTrans" cxnId="{98E953D2-7C0A-4CB2-BEA5-8CE178E90AAB}">
      <dgm:prSet/>
      <dgm:spPr/>
      <dgm:t>
        <a:bodyPr/>
        <a:lstStyle/>
        <a:p>
          <a:endParaRPr lang="en-US"/>
        </a:p>
      </dgm:t>
    </dgm:pt>
    <dgm:pt modelId="{03E63A5C-383A-0847-98FD-7AE30AF6FB68}" type="pres">
      <dgm:prSet presAssocID="{1E874988-0992-467A-8D2E-0FB81DACA1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8F861B-94D4-0D4E-A9C9-619087A307C8}" type="pres">
      <dgm:prSet presAssocID="{F61C5EF8-9212-4DC9-9ABD-1A9227F87B37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3ED37-1899-B241-9282-87B57971589E}" type="pres">
      <dgm:prSet presAssocID="{6E54F8F6-0FEE-418E-9754-945815837F57}" presName="spacer" presStyleCnt="0"/>
      <dgm:spPr/>
    </dgm:pt>
    <dgm:pt modelId="{6B7FA86E-4568-6C45-AB65-8232DD5CFF80}" type="pres">
      <dgm:prSet presAssocID="{A0EC7B10-6FA9-4875-85B4-0E1A499A5E7F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1EC25-AF22-B549-AA39-129D40BC9BCA}" type="pres">
      <dgm:prSet presAssocID="{C8B74B71-AAFF-488F-9D04-87EAE8F09E37}" presName="spacer" presStyleCnt="0"/>
      <dgm:spPr/>
    </dgm:pt>
    <dgm:pt modelId="{62B50C31-01CE-2144-B5D0-FEFBE12D3BFE}" type="pres">
      <dgm:prSet presAssocID="{FE97867A-6DC0-4A10-91DC-AB42555A89FA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EA011-4C2C-E341-A7AE-75C2826D5821}" type="pres">
      <dgm:prSet presAssocID="{16815B98-69B6-406D-A056-D0F0D446DF1F}" presName="spacer" presStyleCnt="0"/>
      <dgm:spPr/>
    </dgm:pt>
    <dgm:pt modelId="{32CD3F6F-118C-2947-B502-4B5447A1F5A0}" type="pres">
      <dgm:prSet presAssocID="{552CE53D-0ED0-46BF-996A-9520B0AABE4B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4FD65-DE1E-5341-A465-3155ED7DF9AB}" type="pres">
      <dgm:prSet presAssocID="{879D3015-6815-443C-99F7-B24EF3181FE5}" presName="spacer" presStyleCnt="0"/>
      <dgm:spPr/>
    </dgm:pt>
    <dgm:pt modelId="{F95F3095-C322-2243-AC08-5F4E236F98E5}" type="pres">
      <dgm:prSet presAssocID="{09B56900-D968-4F94-B2F1-349A6F19CC03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A72E7-7BDA-A94D-B2E8-90D724ADC5D9}" type="pres">
      <dgm:prSet presAssocID="{C7260F1E-E631-421E-A1B6-C49B9C2CD7C2}" presName="spacer" presStyleCnt="0"/>
      <dgm:spPr/>
    </dgm:pt>
    <dgm:pt modelId="{4B38D59E-EA98-8E40-A393-C4C921807E2C}" type="pres">
      <dgm:prSet presAssocID="{62EB2933-DB1F-4E16-A6A8-F84E59923B2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F1FB1-8FDD-C542-AF6E-29F6D08C6E44}" type="pres">
      <dgm:prSet presAssocID="{CBDC63C8-134C-4D75-8932-CC2FA9479AED}" presName="spacer" presStyleCnt="0"/>
      <dgm:spPr/>
    </dgm:pt>
    <dgm:pt modelId="{6EA37C1B-AA8B-834C-ADB6-EFA4B5DD4A83}" type="pres">
      <dgm:prSet presAssocID="{19962327-AE13-400B-95BC-BE2B82731E4A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C5F7D-0CCE-3541-B735-1686F4CB6276}" type="pres">
      <dgm:prSet presAssocID="{CA7345C8-0501-47BF-89F9-5696E3F91B33}" presName="spacer" presStyleCnt="0"/>
      <dgm:spPr/>
    </dgm:pt>
    <dgm:pt modelId="{98BA4E24-96B8-234A-AA14-852C0D6B4B98}" type="pres">
      <dgm:prSet presAssocID="{B392B7F9-6869-402E-AB98-284B52775598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98C60-C15E-084C-A59A-8BB0743A1FA6}" type="pres">
      <dgm:prSet presAssocID="{9CB7783D-23FD-4D21-8CAD-F6130B248359}" presName="spacer" presStyleCnt="0"/>
      <dgm:spPr/>
    </dgm:pt>
    <dgm:pt modelId="{4C21070B-7706-744F-A878-481F5994EEBD}" type="pres">
      <dgm:prSet presAssocID="{3C4E4F40-0593-4119-9601-E53F17B50F3B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2D4F8-D63A-8242-AC44-1F3231A99FE3}" type="pres">
      <dgm:prSet presAssocID="{77FB1276-9731-48F1-97C4-195ED827DCBD}" presName="spacer" presStyleCnt="0"/>
      <dgm:spPr/>
    </dgm:pt>
    <dgm:pt modelId="{159A2C31-340F-8043-9F7B-29FAE215096E}" type="pres">
      <dgm:prSet presAssocID="{C648D9A3-8359-4AB3-8126-26E9C1BFEBA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45F07-E5B1-7744-AC9B-6C8D3EA1A2B5}" type="presOf" srcId="{B392B7F9-6869-402E-AB98-284B52775598}" destId="{98BA4E24-96B8-234A-AA14-852C0D6B4B98}" srcOrd="0" destOrd="0" presId="urn:microsoft.com/office/officeart/2005/8/layout/vList2"/>
    <dgm:cxn modelId="{9354884A-6540-CF4B-9B7B-C1639D673245}" type="presOf" srcId="{1E874988-0992-467A-8D2E-0FB81DACA119}" destId="{03E63A5C-383A-0847-98FD-7AE30AF6FB68}" srcOrd="0" destOrd="0" presId="urn:microsoft.com/office/officeart/2005/8/layout/vList2"/>
    <dgm:cxn modelId="{53ABB18D-F156-498F-AA44-F3EAFB1C0204}" srcId="{1E874988-0992-467A-8D2E-0FB81DACA119}" destId="{62EB2933-DB1F-4E16-A6A8-F84E59923B24}" srcOrd="5" destOrd="0" parTransId="{4F08A8E8-6C77-4826-967D-9177C9617DA2}" sibTransId="{CBDC63C8-134C-4D75-8932-CC2FA9479AED}"/>
    <dgm:cxn modelId="{2F3C8EE9-45FF-EA43-B798-08E3295569D6}" type="presOf" srcId="{FE97867A-6DC0-4A10-91DC-AB42555A89FA}" destId="{62B50C31-01CE-2144-B5D0-FEFBE12D3BFE}" srcOrd="0" destOrd="0" presId="urn:microsoft.com/office/officeart/2005/8/layout/vList2"/>
    <dgm:cxn modelId="{98E953D2-7C0A-4CB2-BEA5-8CE178E90AAB}" srcId="{1E874988-0992-467A-8D2E-0FB81DACA119}" destId="{C648D9A3-8359-4AB3-8126-26E9C1BFEBA1}" srcOrd="9" destOrd="0" parTransId="{C0B0E09F-B9E5-4C97-8716-11DF6FF6C311}" sibTransId="{48458444-735B-4A94-A0A8-634C44B9F4B3}"/>
    <dgm:cxn modelId="{7E9B2AAC-224A-441D-BE9F-908A089E1823}" srcId="{1E874988-0992-467A-8D2E-0FB81DACA119}" destId="{F61C5EF8-9212-4DC9-9ABD-1A9227F87B37}" srcOrd="0" destOrd="0" parTransId="{249A0501-0E1C-4DEE-B91E-F55616C8F78B}" sibTransId="{6E54F8F6-0FEE-418E-9754-945815837F57}"/>
    <dgm:cxn modelId="{558E3EEE-9C5E-45FD-BA25-EEC6EC1C93BB}" srcId="{1E874988-0992-467A-8D2E-0FB81DACA119}" destId="{3C4E4F40-0593-4119-9601-E53F17B50F3B}" srcOrd="8" destOrd="0" parTransId="{D4989FDA-BD0A-4651-8B5D-D93F04139CAE}" sibTransId="{77FB1276-9731-48F1-97C4-195ED827DCBD}"/>
    <dgm:cxn modelId="{BB9F8AF1-671A-8F41-8050-50A975B7E6E0}" type="presOf" srcId="{F61C5EF8-9212-4DC9-9ABD-1A9227F87B37}" destId="{FB8F861B-94D4-0D4E-A9C9-619087A307C8}" srcOrd="0" destOrd="0" presId="urn:microsoft.com/office/officeart/2005/8/layout/vList2"/>
    <dgm:cxn modelId="{F7F7B573-D3A9-BC44-B350-E99F00726302}" type="presOf" srcId="{19962327-AE13-400B-95BC-BE2B82731E4A}" destId="{6EA37C1B-AA8B-834C-ADB6-EFA4B5DD4A83}" srcOrd="0" destOrd="0" presId="urn:microsoft.com/office/officeart/2005/8/layout/vList2"/>
    <dgm:cxn modelId="{529DB372-3B1F-4A74-85CE-6929428FB7B7}" srcId="{1E874988-0992-467A-8D2E-0FB81DACA119}" destId="{A0EC7B10-6FA9-4875-85B4-0E1A499A5E7F}" srcOrd="1" destOrd="0" parTransId="{05EF99AE-969E-4E9D-B070-98A6D0236E06}" sibTransId="{C8B74B71-AAFF-488F-9D04-87EAE8F09E37}"/>
    <dgm:cxn modelId="{BA69343B-A524-41BB-B4A0-14C779A47523}" srcId="{1E874988-0992-467A-8D2E-0FB81DACA119}" destId="{552CE53D-0ED0-46BF-996A-9520B0AABE4B}" srcOrd="3" destOrd="0" parTransId="{CE0E57E6-2B94-423A-8824-73943CD4F9C0}" sibTransId="{879D3015-6815-443C-99F7-B24EF3181FE5}"/>
    <dgm:cxn modelId="{53BEA3E0-8473-4C99-A71F-802018675729}" srcId="{1E874988-0992-467A-8D2E-0FB81DACA119}" destId="{09B56900-D968-4F94-B2F1-349A6F19CC03}" srcOrd="4" destOrd="0" parTransId="{F545C1BA-ABB5-41BE-92C1-3DD4DA846F6E}" sibTransId="{C7260F1E-E631-421E-A1B6-C49B9C2CD7C2}"/>
    <dgm:cxn modelId="{B8CCF06A-6F19-3B48-8205-0AB022F150C0}" type="presOf" srcId="{A0EC7B10-6FA9-4875-85B4-0E1A499A5E7F}" destId="{6B7FA86E-4568-6C45-AB65-8232DD5CFF80}" srcOrd="0" destOrd="0" presId="urn:microsoft.com/office/officeart/2005/8/layout/vList2"/>
    <dgm:cxn modelId="{1C8AB187-7ACD-40F0-B378-EB2907015666}" srcId="{1E874988-0992-467A-8D2E-0FB81DACA119}" destId="{19962327-AE13-400B-95BC-BE2B82731E4A}" srcOrd="6" destOrd="0" parTransId="{793A86C7-CEB6-49E3-9375-A18E74C6574A}" sibTransId="{CA7345C8-0501-47BF-89F9-5696E3F91B33}"/>
    <dgm:cxn modelId="{1E36C389-6C4A-1941-8465-C4349240AF3C}" type="presOf" srcId="{62EB2933-DB1F-4E16-A6A8-F84E59923B24}" destId="{4B38D59E-EA98-8E40-A393-C4C921807E2C}" srcOrd="0" destOrd="0" presId="urn:microsoft.com/office/officeart/2005/8/layout/vList2"/>
    <dgm:cxn modelId="{A71D9399-69EE-4591-9ED9-DA96FF102DCA}" srcId="{1E874988-0992-467A-8D2E-0FB81DACA119}" destId="{B392B7F9-6869-402E-AB98-284B52775598}" srcOrd="7" destOrd="0" parTransId="{DDE6B122-C542-45A3-A6E2-62653C3A8CD7}" sibTransId="{9CB7783D-23FD-4D21-8CAD-F6130B248359}"/>
    <dgm:cxn modelId="{6C6F2C5B-3706-4CA7-92F8-0A09D149DF37}" srcId="{1E874988-0992-467A-8D2E-0FB81DACA119}" destId="{FE97867A-6DC0-4A10-91DC-AB42555A89FA}" srcOrd="2" destOrd="0" parTransId="{9FC30872-9703-4509-AE30-2832E4500F55}" sibTransId="{16815B98-69B6-406D-A056-D0F0D446DF1F}"/>
    <dgm:cxn modelId="{A1C360D2-F4B7-5B4A-BD87-192ED38AEE38}" type="presOf" srcId="{552CE53D-0ED0-46BF-996A-9520B0AABE4B}" destId="{32CD3F6F-118C-2947-B502-4B5447A1F5A0}" srcOrd="0" destOrd="0" presId="urn:microsoft.com/office/officeart/2005/8/layout/vList2"/>
    <dgm:cxn modelId="{2349673B-5002-9648-ABBD-F87F2C1891CA}" type="presOf" srcId="{3C4E4F40-0593-4119-9601-E53F17B50F3B}" destId="{4C21070B-7706-744F-A878-481F5994EEBD}" srcOrd="0" destOrd="0" presId="urn:microsoft.com/office/officeart/2005/8/layout/vList2"/>
    <dgm:cxn modelId="{15E6D4BD-9655-4344-AA9E-FE273C958791}" type="presOf" srcId="{C648D9A3-8359-4AB3-8126-26E9C1BFEBA1}" destId="{159A2C31-340F-8043-9F7B-29FAE215096E}" srcOrd="0" destOrd="0" presId="urn:microsoft.com/office/officeart/2005/8/layout/vList2"/>
    <dgm:cxn modelId="{688A33E9-1A26-4748-ADC7-26DD353DB3AE}" type="presOf" srcId="{09B56900-D968-4F94-B2F1-349A6F19CC03}" destId="{F95F3095-C322-2243-AC08-5F4E236F98E5}" srcOrd="0" destOrd="0" presId="urn:microsoft.com/office/officeart/2005/8/layout/vList2"/>
    <dgm:cxn modelId="{3980E75B-69E0-3F45-AA8E-D024E441C6BA}" type="presParOf" srcId="{03E63A5C-383A-0847-98FD-7AE30AF6FB68}" destId="{FB8F861B-94D4-0D4E-A9C9-619087A307C8}" srcOrd="0" destOrd="0" presId="urn:microsoft.com/office/officeart/2005/8/layout/vList2"/>
    <dgm:cxn modelId="{3D0E573B-08C6-2947-BC36-358DF2B9F2A9}" type="presParOf" srcId="{03E63A5C-383A-0847-98FD-7AE30AF6FB68}" destId="{6EA3ED37-1899-B241-9282-87B57971589E}" srcOrd="1" destOrd="0" presId="urn:microsoft.com/office/officeart/2005/8/layout/vList2"/>
    <dgm:cxn modelId="{EF9E6A99-18F7-BC43-B745-9181ECDB5598}" type="presParOf" srcId="{03E63A5C-383A-0847-98FD-7AE30AF6FB68}" destId="{6B7FA86E-4568-6C45-AB65-8232DD5CFF80}" srcOrd="2" destOrd="0" presId="urn:microsoft.com/office/officeart/2005/8/layout/vList2"/>
    <dgm:cxn modelId="{C7C1882E-3CA3-BA40-AAA7-FA5DFE10454C}" type="presParOf" srcId="{03E63A5C-383A-0847-98FD-7AE30AF6FB68}" destId="{17D1EC25-AF22-B549-AA39-129D40BC9BCA}" srcOrd="3" destOrd="0" presId="urn:microsoft.com/office/officeart/2005/8/layout/vList2"/>
    <dgm:cxn modelId="{3849EF5D-C1A3-BD4A-946B-F03061B08AC4}" type="presParOf" srcId="{03E63A5C-383A-0847-98FD-7AE30AF6FB68}" destId="{62B50C31-01CE-2144-B5D0-FEFBE12D3BFE}" srcOrd="4" destOrd="0" presId="urn:microsoft.com/office/officeart/2005/8/layout/vList2"/>
    <dgm:cxn modelId="{1318A62C-6F47-3444-A668-8F5C74D4B343}" type="presParOf" srcId="{03E63A5C-383A-0847-98FD-7AE30AF6FB68}" destId="{979EA011-4C2C-E341-A7AE-75C2826D5821}" srcOrd="5" destOrd="0" presId="urn:microsoft.com/office/officeart/2005/8/layout/vList2"/>
    <dgm:cxn modelId="{0C4C48A2-4EA0-9D4A-B73A-4D72581C6E6C}" type="presParOf" srcId="{03E63A5C-383A-0847-98FD-7AE30AF6FB68}" destId="{32CD3F6F-118C-2947-B502-4B5447A1F5A0}" srcOrd="6" destOrd="0" presId="urn:microsoft.com/office/officeart/2005/8/layout/vList2"/>
    <dgm:cxn modelId="{5DE5FC18-BB96-0242-9B2E-094F7E3F2E65}" type="presParOf" srcId="{03E63A5C-383A-0847-98FD-7AE30AF6FB68}" destId="{F114FD65-DE1E-5341-A465-3155ED7DF9AB}" srcOrd="7" destOrd="0" presId="urn:microsoft.com/office/officeart/2005/8/layout/vList2"/>
    <dgm:cxn modelId="{289A5366-2C6A-EC48-A9D8-527A1FFFF65A}" type="presParOf" srcId="{03E63A5C-383A-0847-98FD-7AE30AF6FB68}" destId="{F95F3095-C322-2243-AC08-5F4E236F98E5}" srcOrd="8" destOrd="0" presId="urn:microsoft.com/office/officeart/2005/8/layout/vList2"/>
    <dgm:cxn modelId="{B0B5416C-4923-3A47-AF9B-BF742A6AE8C9}" type="presParOf" srcId="{03E63A5C-383A-0847-98FD-7AE30AF6FB68}" destId="{340A72E7-7BDA-A94D-B2E8-90D724ADC5D9}" srcOrd="9" destOrd="0" presId="urn:microsoft.com/office/officeart/2005/8/layout/vList2"/>
    <dgm:cxn modelId="{44BCF833-39B4-D742-8531-4C868E513003}" type="presParOf" srcId="{03E63A5C-383A-0847-98FD-7AE30AF6FB68}" destId="{4B38D59E-EA98-8E40-A393-C4C921807E2C}" srcOrd="10" destOrd="0" presId="urn:microsoft.com/office/officeart/2005/8/layout/vList2"/>
    <dgm:cxn modelId="{A1E1C5F3-99CF-0F44-A550-CB0E3B640835}" type="presParOf" srcId="{03E63A5C-383A-0847-98FD-7AE30AF6FB68}" destId="{C9CF1FB1-8FDD-C542-AF6E-29F6D08C6E44}" srcOrd="11" destOrd="0" presId="urn:microsoft.com/office/officeart/2005/8/layout/vList2"/>
    <dgm:cxn modelId="{C07D34DC-01AD-2B4F-812C-F8B5B84CC475}" type="presParOf" srcId="{03E63A5C-383A-0847-98FD-7AE30AF6FB68}" destId="{6EA37C1B-AA8B-834C-ADB6-EFA4B5DD4A83}" srcOrd="12" destOrd="0" presId="urn:microsoft.com/office/officeart/2005/8/layout/vList2"/>
    <dgm:cxn modelId="{545D5A94-EB58-5943-85ED-AAB73214CDC4}" type="presParOf" srcId="{03E63A5C-383A-0847-98FD-7AE30AF6FB68}" destId="{119C5F7D-0CCE-3541-B735-1686F4CB6276}" srcOrd="13" destOrd="0" presId="urn:microsoft.com/office/officeart/2005/8/layout/vList2"/>
    <dgm:cxn modelId="{5E005444-E974-6C40-BDFF-D1D329EDBEA3}" type="presParOf" srcId="{03E63A5C-383A-0847-98FD-7AE30AF6FB68}" destId="{98BA4E24-96B8-234A-AA14-852C0D6B4B98}" srcOrd="14" destOrd="0" presId="urn:microsoft.com/office/officeart/2005/8/layout/vList2"/>
    <dgm:cxn modelId="{639ECD9B-E007-4141-8E34-6725EF6B1CC8}" type="presParOf" srcId="{03E63A5C-383A-0847-98FD-7AE30AF6FB68}" destId="{79698C60-C15E-084C-A59A-8BB0743A1FA6}" srcOrd="15" destOrd="0" presId="urn:microsoft.com/office/officeart/2005/8/layout/vList2"/>
    <dgm:cxn modelId="{D56356B6-359B-A84A-8400-AC9D186BCFBD}" type="presParOf" srcId="{03E63A5C-383A-0847-98FD-7AE30AF6FB68}" destId="{4C21070B-7706-744F-A878-481F5994EEBD}" srcOrd="16" destOrd="0" presId="urn:microsoft.com/office/officeart/2005/8/layout/vList2"/>
    <dgm:cxn modelId="{65595C67-BD22-5542-932D-994B87F3A868}" type="presParOf" srcId="{03E63A5C-383A-0847-98FD-7AE30AF6FB68}" destId="{A882D4F8-D63A-8242-AC44-1F3231A99FE3}" srcOrd="17" destOrd="0" presId="urn:microsoft.com/office/officeart/2005/8/layout/vList2"/>
    <dgm:cxn modelId="{83AF25AE-BD2A-B64E-942E-44851D1F856E}" type="presParOf" srcId="{03E63A5C-383A-0847-98FD-7AE30AF6FB68}" destId="{159A2C31-340F-8043-9F7B-29FAE215096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84A18-E28C-2B43-AE5F-96F488FC1499}">
      <dsp:nvSpPr>
        <dsp:cNvPr id="0" name=""/>
        <dsp:cNvSpPr/>
      </dsp:nvSpPr>
      <dsp:spPr>
        <a:xfrm>
          <a:off x="0" y="187518"/>
          <a:ext cx="5263322" cy="524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Mandatory Course</a:t>
          </a:r>
        </a:p>
      </dsp:txBody>
      <dsp:txXfrm>
        <a:off x="25616" y="213134"/>
        <a:ext cx="5212090" cy="473513"/>
      </dsp:txXfrm>
    </dsp:sp>
    <dsp:sp modelId="{2994A87B-02C6-6A4A-ACB6-14E13FE76B88}">
      <dsp:nvSpPr>
        <dsp:cNvPr id="0" name=""/>
        <dsp:cNvSpPr/>
      </dsp:nvSpPr>
      <dsp:spPr>
        <a:xfrm>
          <a:off x="0" y="778503"/>
          <a:ext cx="5263322" cy="524745"/>
        </a:xfrm>
        <a:prstGeom prst="roundRect">
          <a:avLst/>
        </a:prstGeom>
        <a:solidFill>
          <a:schemeClr val="accent5">
            <a:hueOff val="-5084413"/>
            <a:satOff val="1498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Winter or Summer Intersession</a:t>
          </a:r>
        </a:p>
      </dsp:txBody>
      <dsp:txXfrm>
        <a:off x="25616" y="804119"/>
        <a:ext cx="5212090" cy="473513"/>
      </dsp:txXfrm>
    </dsp:sp>
    <dsp:sp modelId="{1BFB1C77-43ED-6845-9655-4FB14434C37E}">
      <dsp:nvSpPr>
        <dsp:cNvPr id="0" name=""/>
        <dsp:cNvSpPr/>
      </dsp:nvSpPr>
      <dsp:spPr>
        <a:xfrm>
          <a:off x="0" y="1371600"/>
          <a:ext cx="5263322" cy="524745"/>
        </a:xfrm>
        <a:prstGeom prst="roundRect">
          <a:avLst/>
        </a:prstGeom>
        <a:solidFill>
          <a:schemeClr val="accent5">
            <a:hueOff val="-10168826"/>
            <a:satOff val="29973"/>
            <a:lumOff val="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Written &amp; Scenario Final Exam</a:t>
          </a:r>
        </a:p>
      </dsp:txBody>
      <dsp:txXfrm>
        <a:off x="25616" y="1397216"/>
        <a:ext cx="5212090" cy="473513"/>
      </dsp:txXfrm>
    </dsp:sp>
    <dsp:sp modelId="{E01AE926-5183-2F47-9C50-AACAAB55CCE7}">
      <dsp:nvSpPr>
        <dsp:cNvPr id="0" name=""/>
        <dsp:cNvSpPr/>
      </dsp:nvSpPr>
      <dsp:spPr>
        <a:xfrm>
          <a:off x="0" y="1960474"/>
          <a:ext cx="5263322" cy="524745"/>
        </a:xfrm>
        <a:prstGeom prst="roundRect">
          <a:avLst/>
        </a:prstGeom>
        <a:solidFill>
          <a:schemeClr val="accent5">
            <a:hueOff val="-15253239"/>
            <a:satOff val="44959"/>
            <a:lumOff val="1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Uniform:</a:t>
          </a:r>
        </a:p>
      </dsp:txBody>
      <dsp:txXfrm>
        <a:off x="25616" y="1986090"/>
        <a:ext cx="5212090" cy="473513"/>
      </dsp:txXfrm>
    </dsp:sp>
    <dsp:sp modelId="{FFC8530D-9285-9745-B242-7F1933E1EED4}">
      <dsp:nvSpPr>
        <dsp:cNvPr id="0" name=""/>
        <dsp:cNvSpPr/>
      </dsp:nvSpPr>
      <dsp:spPr>
        <a:xfrm>
          <a:off x="0" y="2485219"/>
          <a:ext cx="5263322" cy="116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1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/>
            <a:t>Mt. SAC Paramedic T-shirt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/>
            <a:t>Black BDU Pant (Tactical)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/>
            <a:t>Black Belt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Black Boots or </a:t>
          </a:r>
          <a:r>
            <a:rPr lang="en-US" sz="1800" kern="1200" dirty="0" smtClean="0"/>
            <a:t>Black Tennis Shoes (Only EMS 1) </a:t>
          </a:r>
          <a:endParaRPr lang="en-US" sz="1800" kern="1200" dirty="0"/>
        </a:p>
      </dsp:txBody>
      <dsp:txXfrm>
        <a:off x="0" y="2485219"/>
        <a:ext cx="5263322" cy="1166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1DB0B-7D4E-48A2-8FA9-C397166F7C87}">
      <dsp:nvSpPr>
        <dsp:cNvPr id="0" name=""/>
        <dsp:cNvSpPr/>
      </dsp:nvSpPr>
      <dsp:spPr>
        <a:xfrm>
          <a:off x="488714" y="927784"/>
          <a:ext cx="798134" cy="7981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985B7-8DAA-4E43-A126-DD14B19D3E25}">
      <dsp:nvSpPr>
        <dsp:cNvPr id="0" name=""/>
        <dsp:cNvSpPr/>
      </dsp:nvSpPr>
      <dsp:spPr>
        <a:xfrm>
          <a:off x="965" y="2040642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965" y="2040642"/>
        <a:ext cx="1773632" cy="709453"/>
      </dsp:txXfrm>
    </dsp:sp>
    <dsp:sp modelId="{54CE8BC5-7C8A-4CAC-B841-4941E7DE87EF}">
      <dsp:nvSpPr>
        <dsp:cNvPr id="0" name=""/>
        <dsp:cNvSpPr/>
      </dsp:nvSpPr>
      <dsp:spPr>
        <a:xfrm>
          <a:off x="2572732" y="927784"/>
          <a:ext cx="798134" cy="79813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F7DA1-54B4-489E-B8E7-7372BA06E42D}">
      <dsp:nvSpPr>
        <dsp:cNvPr id="0" name=""/>
        <dsp:cNvSpPr/>
      </dsp:nvSpPr>
      <dsp:spPr>
        <a:xfrm>
          <a:off x="2084983" y="2040642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EMS 10- Anatomy, Pathophysiology, &amp; Pharmacology</a:t>
          </a:r>
        </a:p>
      </dsp:txBody>
      <dsp:txXfrm>
        <a:off x="2084983" y="2040642"/>
        <a:ext cx="1773632" cy="709453"/>
      </dsp:txXfrm>
    </dsp:sp>
    <dsp:sp modelId="{77C16790-D32D-49FD-BB6E-3F101F2B3A78}">
      <dsp:nvSpPr>
        <dsp:cNvPr id="0" name=""/>
        <dsp:cNvSpPr/>
      </dsp:nvSpPr>
      <dsp:spPr>
        <a:xfrm>
          <a:off x="4628712" y="927784"/>
          <a:ext cx="798134" cy="79813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C1CC6-1439-4EE4-A958-A5631FE6D786}">
      <dsp:nvSpPr>
        <dsp:cNvPr id="0" name=""/>
        <dsp:cNvSpPr/>
      </dsp:nvSpPr>
      <dsp:spPr>
        <a:xfrm>
          <a:off x="4140961" y="2040642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EMS 40-Cardiology and ACLS/PALS</a:t>
          </a:r>
        </a:p>
      </dsp:txBody>
      <dsp:txXfrm>
        <a:off x="4140961" y="2040642"/>
        <a:ext cx="1773632" cy="709453"/>
      </dsp:txXfrm>
    </dsp:sp>
    <dsp:sp modelId="{0B868D57-26F0-4428-88CE-22DA01F5609F}">
      <dsp:nvSpPr>
        <dsp:cNvPr id="0" name=""/>
        <dsp:cNvSpPr/>
      </dsp:nvSpPr>
      <dsp:spPr>
        <a:xfrm>
          <a:off x="488714" y="3193504"/>
          <a:ext cx="798134" cy="79813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E4103-F479-4A29-B374-340099649B12}">
      <dsp:nvSpPr>
        <dsp:cNvPr id="0" name=""/>
        <dsp:cNvSpPr/>
      </dsp:nvSpPr>
      <dsp:spPr>
        <a:xfrm>
          <a:off x="965" y="4306362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EMS 50-Paramedic Skills-Scenario Training</a:t>
          </a:r>
        </a:p>
      </dsp:txBody>
      <dsp:txXfrm>
        <a:off x="965" y="4306362"/>
        <a:ext cx="1773632" cy="709453"/>
      </dsp:txXfrm>
    </dsp:sp>
    <dsp:sp modelId="{70A41F0D-47DC-41FE-858B-6FC8FCEACCD3}">
      <dsp:nvSpPr>
        <dsp:cNvPr id="0" name=""/>
        <dsp:cNvSpPr/>
      </dsp:nvSpPr>
      <dsp:spPr>
        <a:xfrm>
          <a:off x="2572732" y="3193504"/>
          <a:ext cx="798134" cy="798134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5D51B-5A07-4B71-BFF8-2803E7A8C127}">
      <dsp:nvSpPr>
        <dsp:cNvPr id="0" name=""/>
        <dsp:cNvSpPr/>
      </dsp:nvSpPr>
      <dsp:spPr>
        <a:xfrm>
          <a:off x="2084983" y="4306362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Morning Lecture</a:t>
          </a:r>
        </a:p>
      </dsp:txBody>
      <dsp:txXfrm>
        <a:off x="2084983" y="4306362"/>
        <a:ext cx="1773632" cy="709453"/>
      </dsp:txXfrm>
    </dsp:sp>
    <dsp:sp modelId="{BE7B4793-AF21-4663-B927-088FC7EB3A2A}">
      <dsp:nvSpPr>
        <dsp:cNvPr id="0" name=""/>
        <dsp:cNvSpPr/>
      </dsp:nvSpPr>
      <dsp:spPr>
        <a:xfrm>
          <a:off x="4656751" y="3193504"/>
          <a:ext cx="798134" cy="798134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E2AAB-04E7-4D71-B61A-898F41239BC6}">
      <dsp:nvSpPr>
        <dsp:cNvPr id="0" name=""/>
        <dsp:cNvSpPr/>
      </dsp:nvSpPr>
      <dsp:spPr>
        <a:xfrm>
          <a:off x="4169002" y="4306362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Afternoon LAB</a:t>
          </a:r>
        </a:p>
      </dsp:txBody>
      <dsp:txXfrm>
        <a:off x="4169002" y="4306362"/>
        <a:ext cx="1773632" cy="70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DBCC4-4815-4273-85F9-B33666515102}">
      <dsp:nvSpPr>
        <dsp:cNvPr id="0" name=""/>
        <dsp:cNvSpPr/>
      </dsp:nvSpPr>
      <dsp:spPr>
        <a:xfrm>
          <a:off x="0" y="114299"/>
          <a:ext cx="5943600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480 hours (</a:t>
          </a:r>
          <a:r>
            <a:rPr lang="en-US" sz="4000" kern="1200" dirty="0" smtClean="0"/>
            <a:t>24-hr </a:t>
          </a:r>
          <a:r>
            <a:rPr lang="en-US" sz="4000" kern="1200" dirty="0"/>
            <a:t>shifts)</a:t>
          </a:r>
        </a:p>
      </dsp:txBody>
      <dsp:txXfrm>
        <a:off x="44549" y="158848"/>
        <a:ext cx="5854502" cy="823502"/>
      </dsp:txXfrm>
    </dsp:sp>
    <dsp:sp modelId="{31F36166-CF63-447B-AF7F-E5C5FBC8C5F1}">
      <dsp:nvSpPr>
        <dsp:cNvPr id="0" name=""/>
        <dsp:cNvSpPr/>
      </dsp:nvSpPr>
      <dsp:spPr>
        <a:xfrm>
          <a:off x="0" y="1026900"/>
          <a:ext cx="5943600" cy="480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70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/>
            <a:t>Affiliated </a:t>
          </a:r>
          <a:r>
            <a:rPr lang="en-US" sz="3100" kern="1200" dirty="0" smtClean="0"/>
            <a:t>Agencies:</a:t>
          </a:r>
          <a:endParaRPr lang="en-US" sz="3100" kern="1200" dirty="0"/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>
              <a:solidFill>
                <a:srgbClr val="FF0000"/>
              </a:solidFill>
            </a:rPr>
            <a:t>LA County: LAFD, Pasadena, Alhambra, West Covina, San </a:t>
          </a:r>
          <a:r>
            <a:rPr lang="en-US" sz="3100" kern="1200" dirty="0" smtClean="0">
              <a:solidFill>
                <a:srgbClr val="FF0000"/>
              </a:solidFill>
            </a:rPr>
            <a:t>Gabriel, Arcadia, Monterey Park, </a:t>
          </a:r>
          <a:r>
            <a:rPr lang="en-US" sz="3100" kern="1200" dirty="0" smtClean="0">
              <a:solidFill>
                <a:srgbClr val="00B0F0"/>
              </a:solidFill>
            </a:rPr>
            <a:t>Lynch Ambulance </a:t>
          </a:r>
          <a:endParaRPr lang="en-US" sz="3100" kern="1200" dirty="0">
            <a:solidFill>
              <a:srgbClr val="FF0000"/>
            </a:solidFill>
          </a:endParaRP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>
              <a:solidFill>
                <a:srgbClr val="FFA300"/>
              </a:solidFill>
            </a:rPr>
            <a:t>Orange County: </a:t>
          </a:r>
          <a:r>
            <a:rPr lang="en-US" sz="3100" kern="1200" dirty="0">
              <a:solidFill>
                <a:srgbClr val="FFA300"/>
              </a:solidFill>
            </a:rPr>
            <a:t>Anaheim, Orange, OCFA, Fountain Valley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>
              <a:solidFill>
                <a:srgbClr val="00B050"/>
              </a:solidFill>
            </a:rPr>
            <a:t>San Bernardino County:  </a:t>
          </a:r>
          <a:r>
            <a:rPr lang="en-US" sz="3100" kern="1200" dirty="0">
              <a:solidFill>
                <a:srgbClr val="00B050"/>
              </a:solidFill>
            </a:rPr>
            <a:t>Montclair, </a:t>
          </a:r>
          <a:r>
            <a:rPr lang="en-US" sz="3100" kern="1200" dirty="0">
              <a:solidFill>
                <a:srgbClr val="00B0F0"/>
              </a:solidFill>
            </a:rPr>
            <a:t>AMR</a:t>
          </a:r>
          <a:r>
            <a:rPr lang="en-US" sz="3100" kern="1200" dirty="0">
              <a:solidFill>
                <a:srgbClr val="00B050"/>
              </a:solidFill>
            </a:rPr>
            <a:t>, Chino Valley Fire District </a:t>
          </a:r>
        </a:p>
      </dsp:txBody>
      <dsp:txXfrm>
        <a:off x="0" y="1026900"/>
        <a:ext cx="5943600" cy="4802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F861B-94D4-0D4E-A9C9-619087A307C8}">
      <dsp:nvSpPr>
        <dsp:cNvPr id="0" name=""/>
        <dsp:cNvSpPr/>
      </dsp:nvSpPr>
      <dsp:spPr>
        <a:xfrm>
          <a:off x="0" y="431099"/>
          <a:ext cx="5943600" cy="4563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Tuition 36 Units X $46:  			$1,656.00</a:t>
          </a:r>
        </a:p>
      </dsp:txBody>
      <dsp:txXfrm>
        <a:off x="22275" y="453374"/>
        <a:ext cx="5899050" cy="411750"/>
      </dsp:txXfrm>
    </dsp:sp>
    <dsp:sp modelId="{6B7FA86E-4568-6C45-AB65-8232DD5CFF80}">
      <dsp:nvSpPr>
        <dsp:cNvPr id="0" name=""/>
        <dsp:cNvSpPr/>
      </dsp:nvSpPr>
      <dsp:spPr>
        <a:xfrm>
          <a:off x="0" y="944999"/>
          <a:ext cx="5943600" cy="456300"/>
        </a:xfrm>
        <a:prstGeom prst="roundRect">
          <a:avLst/>
        </a:prstGeom>
        <a:solidFill>
          <a:schemeClr val="accent5">
            <a:hueOff val="-1694804"/>
            <a:satOff val="4995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Uniforms:   				$337.00</a:t>
          </a:r>
        </a:p>
      </dsp:txBody>
      <dsp:txXfrm>
        <a:off x="22275" y="967274"/>
        <a:ext cx="5899050" cy="411750"/>
      </dsp:txXfrm>
    </dsp:sp>
    <dsp:sp modelId="{62B50C31-01CE-2144-B5D0-FEFBE12D3BFE}">
      <dsp:nvSpPr>
        <dsp:cNvPr id="0" name=""/>
        <dsp:cNvSpPr/>
      </dsp:nvSpPr>
      <dsp:spPr>
        <a:xfrm>
          <a:off x="0" y="1458900"/>
          <a:ext cx="5943600" cy="456300"/>
        </a:xfrm>
        <a:prstGeom prst="roundRect">
          <a:avLst/>
        </a:prstGeom>
        <a:solidFill>
          <a:schemeClr val="accent5">
            <a:hueOff val="-3389609"/>
            <a:satOff val="9991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Boots : 					$155.00</a:t>
          </a:r>
        </a:p>
      </dsp:txBody>
      <dsp:txXfrm>
        <a:off x="22275" y="1481175"/>
        <a:ext cx="5899050" cy="411750"/>
      </dsp:txXfrm>
    </dsp:sp>
    <dsp:sp modelId="{32CD3F6F-118C-2947-B502-4B5447A1F5A0}">
      <dsp:nvSpPr>
        <dsp:cNvPr id="0" name=""/>
        <dsp:cNvSpPr/>
      </dsp:nvSpPr>
      <dsp:spPr>
        <a:xfrm>
          <a:off x="0" y="1972800"/>
          <a:ext cx="5943600" cy="456300"/>
        </a:xfrm>
        <a:prstGeom prst="roundRect">
          <a:avLst/>
        </a:prstGeom>
        <a:solidFill>
          <a:schemeClr val="accent5">
            <a:hueOff val="-5084413"/>
            <a:satOff val="1498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Simulated Medication Kit:    		$200.00</a:t>
          </a:r>
        </a:p>
      </dsp:txBody>
      <dsp:txXfrm>
        <a:off x="22275" y="1995075"/>
        <a:ext cx="5899050" cy="411750"/>
      </dsp:txXfrm>
    </dsp:sp>
    <dsp:sp modelId="{F95F3095-C322-2243-AC08-5F4E236F98E5}">
      <dsp:nvSpPr>
        <dsp:cNvPr id="0" name=""/>
        <dsp:cNvSpPr/>
      </dsp:nvSpPr>
      <dsp:spPr>
        <a:xfrm>
          <a:off x="0" y="2486700"/>
          <a:ext cx="5943600" cy="456300"/>
        </a:xfrm>
        <a:prstGeom prst="roundRect">
          <a:avLst/>
        </a:prstGeom>
        <a:solidFill>
          <a:schemeClr val="accent5">
            <a:hueOff val="-6779218"/>
            <a:satOff val="19982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Books:      				$800.00</a:t>
          </a:r>
        </a:p>
      </dsp:txBody>
      <dsp:txXfrm>
        <a:off x="22275" y="2508975"/>
        <a:ext cx="5899050" cy="411750"/>
      </dsp:txXfrm>
    </dsp:sp>
    <dsp:sp modelId="{4B38D59E-EA98-8E40-A393-C4C921807E2C}">
      <dsp:nvSpPr>
        <dsp:cNvPr id="0" name=""/>
        <dsp:cNvSpPr/>
      </dsp:nvSpPr>
      <dsp:spPr>
        <a:xfrm>
          <a:off x="0" y="3000600"/>
          <a:ext cx="5943600" cy="456300"/>
        </a:xfrm>
        <a:prstGeom prst="roundRect">
          <a:avLst/>
        </a:prstGeom>
        <a:solidFill>
          <a:schemeClr val="accent5">
            <a:hueOff val="-8474022"/>
            <a:satOff val="24977"/>
            <a:lumOff val="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Apps and Miscellaneous Items:		$200.00</a:t>
          </a:r>
        </a:p>
      </dsp:txBody>
      <dsp:txXfrm>
        <a:off x="22275" y="3022875"/>
        <a:ext cx="5899050" cy="411750"/>
      </dsp:txXfrm>
    </dsp:sp>
    <dsp:sp modelId="{6EA37C1B-AA8B-834C-ADB6-EFA4B5DD4A83}">
      <dsp:nvSpPr>
        <dsp:cNvPr id="0" name=""/>
        <dsp:cNvSpPr/>
      </dsp:nvSpPr>
      <dsp:spPr>
        <a:xfrm>
          <a:off x="0" y="3514500"/>
          <a:ext cx="5943600" cy="456300"/>
        </a:xfrm>
        <a:prstGeom prst="roundRect">
          <a:avLst/>
        </a:prstGeom>
        <a:solidFill>
          <a:schemeClr val="accent5">
            <a:hueOff val="-10168826"/>
            <a:satOff val="29973"/>
            <a:lumOff val="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Health/Parking Fees:    			$90.00</a:t>
          </a:r>
        </a:p>
      </dsp:txBody>
      <dsp:txXfrm>
        <a:off x="22275" y="3536775"/>
        <a:ext cx="5899050" cy="411750"/>
      </dsp:txXfrm>
    </dsp:sp>
    <dsp:sp modelId="{98BA4E24-96B8-234A-AA14-852C0D6B4B98}">
      <dsp:nvSpPr>
        <dsp:cNvPr id="0" name=""/>
        <dsp:cNvSpPr/>
      </dsp:nvSpPr>
      <dsp:spPr>
        <a:xfrm>
          <a:off x="0" y="4028400"/>
          <a:ext cx="5943600" cy="456300"/>
        </a:xfrm>
        <a:prstGeom prst="roundRect">
          <a:avLst/>
        </a:prstGeom>
        <a:solidFill>
          <a:schemeClr val="accent5">
            <a:hueOff val="-11863631"/>
            <a:satOff val="34968"/>
            <a:lumOff val="1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PALS/ACLS Books/Cards:		</a:t>
          </a:r>
          <a:r>
            <a:rPr lang="en-US" sz="2000" kern="1200" dirty="0" smtClean="0"/>
            <a:t>$</a:t>
          </a:r>
          <a:r>
            <a:rPr lang="en-US" sz="2000" kern="1200" dirty="0"/>
            <a:t>100.00</a:t>
          </a:r>
        </a:p>
      </dsp:txBody>
      <dsp:txXfrm>
        <a:off x="22275" y="4050675"/>
        <a:ext cx="5899050" cy="411750"/>
      </dsp:txXfrm>
    </dsp:sp>
    <dsp:sp modelId="{4C21070B-7706-744F-A878-481F5994EEBD}">
      <dsp:nvSpPr>
        <dsp:cNvPr id="0" name=""/>
        <dsp:cNvSpPr/>
      </dsp:nvSpPr>
      <dsp:spPr>
        <a:xfrm>
          <a:off x="0" y="4542299"/>
          <a:ext cx="5943600" cy="456300"/>
        </a:xfrm>
        <a:prstGeom prst="roundRect">
          <a:avLst/>
        </a:prstGeom>
        <a:solidFill>
          <a:schemeClr val="accent5">
            <a:hueOff val="-13558435"/>
            <a:satOff val="39964"/>
            <a:lumOff val="1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Total:    Approximate:  			$4,000.00</a:t>
          </a:r>
        </a:p>
      </dsp:txBody>
      <dsp:txXfrm>
        <a:off x="22275" y="4564574"/>
        <a:ext cx="5899050" cy="411750"/>
      </dsp:txXfrm>
    </dsp:sp>
    <dsp:sp modelId="{159A2C31-340F-8043-9F7B-29FAE215096E}">
      <dsp:nvSpPr>
        <dsp:cNvPr id="0" name=""/>
        <dsp:cNvSpPr/>
      </dsp:nvSpPr>
      <dsp:spPr>
        <a:xfrm>
          <a:off x="0" y="5056199"/>
          <a:ext cx="5943600" cy="456300"/>
        </a:xfrm>
        <a:prstGeom prst="roundRect">
          <a:avLst/>
        </a:prstGeom>
        <a:solidFill>
          <a:schemeClr val="accent5">
            <a:hueOff val="-15253239"/>
            <a:satOff val="44959"/>
            <a:lumOff val="1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BOG Waiver- Tuition / Scholarships</a:t>
          </a:r>
        </a:p>
      </dsp:txBody>
      <dsp:txXfrm>
        <a:off x="22275" y="5078474"/>
        <a:ext cx="5899050" cy="41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9/8/2022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9/8/2022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00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52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21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1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9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3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1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6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9/8/2022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9/8/2022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9/8/2022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9/8/2022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5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jpeg"/><Relationship Id="rId5" Type="http://schemas.openxmlformats.org/officeDocument/2006/relationships/diagramData" Target="../diagrams/data1.xml"/><Relationship Id="rId10" Type="http://schemas.openxmlformats.org/officeDocument/2006/relationships/image" Target="../media/image37.tiff"/><Relationship Id="rId4" Type="http://schemas.openxmlformats.org/officeDocument/2006/relationships/image" Target="../media/image36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fif"/><Relationship Id="rId7" Type="http://schemas.openxmlformats.org/officeDocument/2006/relationships/image" Target="../media/image8.jfif"/><Relationship Id="rId12" Type="http://schemas.openxmlformats.org/officeDocument/2006/relationships/image" Target="../media/image1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11" Type="http://schemas.openxmlformats.org/officeDocument/2006/relationships/image" Target="../media/image12.jpeg"/><Relationship Id="rId5" Type="http://schemas.openxmlformats.org/officeDocument/2006/relationships/image" Target="../media/image6.jfif"/><Relationship Id="rId10" Type="http://schemas.openxmlformats.org/officeDocument/2006/relationships/image" Target="../media/image11.jfif"/><Relationship Id="rId4" Type="http://schemas.openxmlformats.org/officeDocument/2006/relationships/image" Target="../media/image5.jfif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9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432" y="0"/>
            <a:ext cx="4098175" cy="3177380"/>
          </a:xfrm>
        </p:spPr>
        <p:txBody>
          <a:bodyPr>
            <a:normAutofit/>
          </a:bodyPr>
          <a:lstStyle/>
          <a:p>
            <a:r>
              <a:rPr lang="en-US" dirty="0" smtClean="0"/>
              <a:t>MT. SAC Paramedic Academy </a:t>
            </a:r>
            <a:r>
              <a:rPr lang="en-US" dirty="0" smtClean="0"/>
              <a:t>Overview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96" y="3581400"/>
            <a:ext cx="44958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Fall and Spring Starts</a:t>
            </a: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" y="5357020"/>
            <a:ext cx="1129950" cy="815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1746" y="557994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Public Safety Programs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72072"/>
            <a:ext cx="204249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325563"/>
          </a:xfrm>
        </p:spPr>
        <p:txBody>
          <a:bodyPr/>
          <a:lstStyle/>
          <a:p>
            <a:pPr algn="ctr"/>
            <a:r>
              <a:rPr lang="en-US" dirty="0" smtClean="0"/>
              <a:t>Paramedic Academy Overview  </a:t>
            </a:r>
            <a:endParaRPr lang="en-US" dirty="0"/>
          </a:p>
        </p:txBody>
      </p:sp>
      <p:pic>
        <p:nvPicPr>
          <p:cNvPr id="4" name="Picture 2" descr="Heart Rhythm Institute of Oklah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03607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362200"/>
            <a:ext cx="6324600" cy="3886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Academy Structure</a:t>
            </a:r>
          </a:p>
          <a:p>
            <a:r>
              <a:rPr lang="en-US" dirty="0" smtClean="0"/>
              <a:t>Fall / Spring Start</a:t>
            </a:r>
          </a:p>
          <a:p>
            <a:r>
              <a:rPr lang="en-US" dirty="0" smtClean="0"/>
              <a:t>Prerequisite Course EMS 1 – Paramedic Prep</a:t>
            </a:r>
          </a:p>
          <a:p>
            <a:r>
              <a:rPr lang="en-US" dirty="0" smtClean="0"/>
              <a:t>Courses EMS 10, 40, 50, 70 &amp; 80 </a:t>
            </a:r>
          </a:p>
          <a:p>
            <a:r>
              <a:rPr lang="en-US" dirty="0" smtClean="0"/>
              <a:t>16 Weeks – Didactic </a:t>
            </a:r>
          </a:p>
          <a:p>
            <a:r>
              <a:rPr lang="en-US" dirty="0" smtClean="0"/>
              <a:t>6 Weeks – Clinical </a:t>
            </a:r>
          </a:p>
          <a:p>
            <a:r>
              <a:rPr lang="en-US" dirty="0" smtClean="0"/>
              <a:t>10/12 Weeks – Field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72977" y="1905000"/>
            <a:ext cx="4800600" cy="17268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 Didactic Course </a:t>
            </a:r>
            <a:r>
              <a:rPr lang="en-US" dirty="0" smtClean="0"/>
              <a:t>Schedule Example  </a:t>
            </a:r>
            <a:endParaRPr lang="en-US" dirty="0"/>
          </a:p>
          <a:p>
            <a:r>
              <a:rPr lang="en-US" dirty="0" smtClean="0"/>
              <a:t>Monday 0800 - 1230</a:t>
            </a:r>
            <a:endParaRPr lang="en-US" dirty="0"/>
          </a:p>
          <a:p>
            <a:r>
              <a:rPr lang="en-US" dirty="0" smtClean="0"/>
              <a:t>Tuesday – Friday 0800 – 1545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7338" y="4219462"/>
            <a:ext cx="2666097" cy="1999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est Black Sneakers For Women 2021 | POPSUGAR Fit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104">
            <a:off x="1897012" y="4917984"/>
            <a:ext cx="1497979" cy="1609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EMS Work Boots, EMT Waterproof Boots &amp; Medic B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616">
            <a:off x="2490140" y="3832799"/>
            <a:ext cx="1682248" cy="167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lothes and Apparel :: Pants :: Trousers :: Helikon-Tex - OUTDOOR TACTICAL  PANTS® - VersaStretch® - Bl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187">
            <a:off x="622639" y="3156922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1E10E3F-55A7-477C-B0D8-6740004F3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535239"/>
              </p:ext>
            </p:extLst>
          </p:nvPr>
        </p:nvGraphicFramePr>
        <p:xfrm>
          <a:off x="5562600" y="2057400"/>
          <a:ext cx="5263322" cy="3839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094CE3B-8DE5-8648-A594-95B4C57490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21919">
            <a:off x="287047" y="1793196"/>
            <a:ext cx="3128205" cy="1719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eart Rhythm Institute of Oklahom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3607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EMS 1 Paramedic Prep Course </a:t>
            </a:r>
            <a:endParaRPr lang="en-US" dirty="0"/>
          </a:p>
        </p:txBody>
      </p:sp>
      <p:pic>
        <p:nvPicPr>
          <p:cNvPr id="2050" name="Picture 2" descr="https://www.thefireconnection.com/images/mt-sac-paramedic-sweatshir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515">
            <a:off x="2754983" y="2234014"/>
            <a:ext cx="2445193" cy="1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802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650" y="3733800"/>
            <a:ext cx="3932237" cy="1581649"/>
          </a:xfrm>
        </p:spPr>
        <p:txBody>
          <a:bodyPr/>
          <a:lstStyle/>
          <a:p>
            <a:pPr algn="ctr"/>
            <a:r>
              <a:rPr lang="en-US" dirty="0" smtClean="0"/>
              <a:t>Didactic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Picture 2" descr="Heart Rhythm Institute of Oklah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5" y="5315449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165E7A7-28FC-4AD1-A6BD-C4630F591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544224"/>
              </p:ext>
            </p:extLst>
          </p:nvPr>
        </p:nvGraphicFramePr>
        <p:xfrm>
          <a:off x="381000" y="457200"/>
          <a:ext cx="5943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 rot="20391084">
            <a:off x="-112643" y="1265175"/>
            <a:ext cx="2806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Academy Classroom 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5022" y="922258"/>
            <a:ext cx="3476624" cy="2607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90600" y="5862905"/>
            <a:ext cx="456346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ARE YOU PREPARED?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40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Didactic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4800600" cy="762000"/>
          </a:xfrm>
        </p:spPr>
        <p:txBody>
          <a:bodyPr/>
          <a:lstStyle/>
          <a:p>
            <a:r>
              <a:rPr lang="en-US" dirty="0" smtClean="0"/>
              <a:t>Schedule Examples 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60809322"/>
              </p:ext>
            </p:extLst>
          </p:nvPr>
        </p:nvGraphicFramePr>
        <p:xfrm>
          <a:off x="609600" y="2667000"/>
          <a:ext cx="4391414" cy="3813550"/>
        </p:xfrm>
        <a:graphic>
          <a:graphicData uri="http://schemas.openxmlformats.org/drawingml/2006/table">
            <a:tbl>
              <a:tblPr/>
              <a:tblGrid>
                <a:gridCol w="383003">
                  <a:extLst>
                    <a:ext uri="{9D8B030D-6E8A-4147-A177-3AD203B41FA5}">
                      <a16:colId xmlns:a16="http://schemas.microsoft.com/office/drawing/2014/main" val="2741728236"/>
                    </a:ext>
                  </a:extLst>
                </a:gridCol>
                <a:gridCol w="377756">
                  <a:extLst>
                    <a:ext uri="{9D8B030D-6E8A-4147-A177-3AD203B41FA5}">
                      <a16:colId xmlns:a16="http://schemas.microsoft.com/office/drawing/2014/main" val="695017347"/>
                    </a:ext>
                  </a:extLst>
                </a:gridCol>
                <a:gridCol w="524661">
                  <a:extLst>
                    <a:ext uri="{9D8B030D-6E8A-4147-A177-3AD203B41FA5}">
                      <a16:colId xmlns:a16="http://schemas.microsoft.com/office/drawing/2014/main" val="1029258532"/>
                    </a:ext>
                  </a:extLst>
                </a:gridCol>
                <a:gridCol w="524661">
                  <a:extLst>
                    <a:ext uri="{9D8B030D-6E8A-4147-A177-3AD203B41FA5}">
                      <a16:colId xmlns:a16="http://schemas.microsoft.com/office/drawing/2014/main" val="71052744"/>
                    </a:ext>
                  </a:extLst>
                </a:gridCol>
                <a:gridCol w="2056672">
                  <a:extLst>
                    <a:ext uri="{9D8B030D-6E8A-4147-A177-3AD203B41FA5}">
                      <a16:colId xmlns:a16="http://schemas.microsoft.com/office/drawing/2014/main" val="1926740297"/>
                    </a:ext>
                  </a:extLst>
                </a:gridCol>
                <a:gridCol w="524661">
                  <a:extLst>
                    <a:ext uri="{9D8B030D-6E8A-4147-A177-3AD203B41FA5}">
                      <a16:colId xmlns:a16="http://schemas.microsoft.com/office/drawing/2014/main" val="636319016"/>
                    </a:ext>
                  </a:extLst>
                </a:gridCol>
              </a:tblGrid>
              <a:tr h="293077">
                <a:tc>
                  <a:txBody>
                    <a:bodyPr/>
                    <a:lstStyle/>
                    <a:p>
                      <a:pPr rtl="0" fontAlgn="b"/>
                      <a:r>
                        <a:rPr lang="en-US" sz="900" b="1" dirty="0">
                          <a:effectLst/>
                        </a:rPr>
                        <a:t>Week 9</a:t>
                      </a: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10/17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0800-1215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EMS 50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b="1" dirty="0">
                          <a:effectLst/>
                        </a:rPr>
                        <a:t>Med Math Final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Rincon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975575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 b="1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10/18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0800-1135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EMS 10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Gastrointestinal System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68041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1225-1330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Skills to Date / Prep for Practical Exam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19220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1340-1545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50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Skills to Date / Prep for Practical Exam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43690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 b="1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10/19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0800-1135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EMS 10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Abdominal and Gastrointestinal Emergencies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Lopez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736677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1225-1330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Skills to Date / Prep for Practical Exam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Rincon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084348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1340-1545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50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Skills to Date / Prep for Practical Exam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Rincon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947150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 b="1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10/20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0800-1135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Reproductive System and Urinary System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51715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1225-1330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Skills to Date / Prep for Practical Exam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Lopez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373361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1340-1545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50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Skills to Date / Prep for Practical Exam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Lopez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929251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 b="1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10/21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0800-1135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Urinary and Renal Emergencies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68272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1225-1330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b="1" dirty="0">
                          <a:effectLst/>
                        </a:rPr>
                        <a:t>EMS 10 PRACTICAL EXAM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Lopez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743515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1340-1545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50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b="1" dirty="0">
                          <a:effectLst/>
                        </a:rPr>
                        <a:t>EMS 10 PRACTICAL EXAM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Lopez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004710"/>
                  </a:ext>
                </a:extLst>
              </a:tr>
            </a:tbl>
          </a:graphicData>
        </a:graphic>
      </p:graphicFrame>
      <p:pic>
        <p:nvPicPr>
          <p:cNvPr id="7" name="Picture 2" descr="Heart Rhythm Institute of Oklah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56864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2068651"/>
              </p:ext>
            </p:extLst>
          </p:nvPr>
        </p:nvGraphicFramePr>
        <p:xfrm>
          <a:off x="6477000" y="2667000"/>
          <a:ext cx="4391414" cy="3813550"/>
        </p:xfrm>
        <a:graphic>
          <a:graphicData uri="http://schemas.openxmlformats.org/drawingml/2006/table">
            <a:tbl>
              <a:tblPr/>
              <a:tblGrid>
                <a:gridCol w="383003">
                  <a:extLst>
                    <a:ext uri="{9D8B030D-6E8A-4147-A177-3AD203B41FA5}">
                      <a16:colId xmlns:a16="http://schemas.microsoft.com/office/drawing/2014/main" val="1828092447"/>
                    </a:ext>
                  </a:extLst>
                </a:gridCol>
                <a:gridCol w="377756">
                  <a:extLst>
                    <a:ext uri="{9D8B030D-6E8A-4147-A177-3AD203B41FA5}">
                      <a16:colId xmlns:a16="http://schemas.microsoft.com/office/drawing/2014/main" val="87247561"/>
                    </a:ext>
                  </a:extLst>
                </a:gridCol>
                <a:gridCol w="524661">
                  <a:extLst>
                    <a:ext uri="{9D8B030D-6E8A-4147-A177-3AD203B41FA5}">
                      <a16:colId xmlns:a16="http://schemas.microsoft.com/office/drawing/2014/main" val="435605119"/>
                    </a:ext>
                  </a:extLst>
                </a:gridCol>
                <a:gridCol w="524661">
                  <a:extLst>
                    <a:ext uri="{9D8B030D-6E8A-4147-A177-3AD203B41FA5}">
                      <a16:colId xmlns:a16="http://schemas.microsoft.com/office/drawing/2014/main" val="2709652643"/>
                    </a:ext>
                  </a:extLst>
                </a:gridCol>
                <a:gridCol w="2056672">
                  <a:extLst>
                    <a:ext uri="{9D8B030D-6E8A-4147-A177-3AD203B41FA5}">
                      <a16:colId xmlns:a16="http://schemas.microsoft.com/office/drawing/2014/main" val="3616993131"/>
                    </a:ext>
                  </a:extLst>
                </a:gridCol>
                <a:gridCol w="524661">
                  <a:extLst>
                    <a:ext uri="{9D8B030D-6E8A-4147-A177-3AD203B41FA5}">
                      <a16:colId xmlns:a16="http://schemas.microsoft.com/office/drawing/2014/main" val="3331361908"/>
                    </a:ext>
                  </a:extLst>
                </a:gridCol>
              </a:tblGrid>
              <a:tr h="293077"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1" dirty="0">
                          <a:effectLst/>
                        </a:rPr>
                        <a:t>Week 11</a:t>
                      </a:r>
                    </a:p>
                  </a:txBody>
                  <a:tcPr marL="14273" marR="14273" marT="9515" marB="95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10/31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0800-1215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50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Topographic Anatomy, Integumentary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83239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11/01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0800-1135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Muscular and Skeletal Systems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683177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1225-1330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EMS 10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Auto Extrication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202595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1340-1545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EMS 50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Auto Extrication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894454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11/02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0800-1135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EMS 10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EENT Systems/Trauma/Emergencies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064280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1225-1330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Skills Lab - HCRC (Childbirth &amp; Neo Natal </a:t>
                      </a:r>
                      <a:r>
                        <a:rPr lang="en-US" sz="900" dirty="0" err="1">
                          <a:effectLst/>
                        </a:rPr>
                        <a:t>resc</a:t>
                      </a:r>
                      <a:r>
                        <a:rPr lang="en-US" sz="900" dirty="0">
                          <a:effectLst/>
                        </a:rPr>
                        <a:t>) Comp 1&amp;2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709318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1340-1545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EMS 50 LAB</a:t>
                      </a: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Skills Lab - HCRC (Childbirth &amp; Neo Natal </a:t>
                      </a:r>
                      <a:r>
                        <a:rPr lang="en-US" sz="900" dirty="0" err="1">
                          <a:effectLst/>
                        </a:rPr>
                        <a:t>resc</a:t>
                      </a:r>
                      <a:r>
                        <a:rPr lang="en-US" sz="900" dirty="0">
                          <a:effectLst/>
                        </a:rPr>
                        <a:t>) Comp 1&amp;2</a:t>
                      </a: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Mah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3135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11/03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0800-1135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Abdominal and Genitourinary Trauma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Lopez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875806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1225-1330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Skills Lab - HCRC (Childbirth &amp; Neo Natal </a:t>
                      </a:r>
                      <a:r>
                        <a:rPr lang="en-US" sz="900" dirty="0" err="1">
                          <a:effectLst/>
                        </a:rPr>
                        <a:t>resc</a:t>
                      </a:r>
                      <a:r>
                        <a:rPr lang="en-US" sz="900" dirty="0">
                          <a:effectLst/>
                        </a:rPr>
                        <a:t>) Comp 3&amp;4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Rincon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399852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1340-1545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50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Skills Lab - HCRC (Childbirth &amp; Neo Natal </a:t>
                      </a:r>
                      <a:r>
                        <a:rPr lang="en-US" sz="900" dirty="0" err="1">
                          <a:effectLst/>
                        </a:rPr>
                        <a:t>resc</a:t>
                      </a:r>
                      <a:r>
                        <a:rPr lang="en-US" sz="900" dirty="0">
                          <a:effectLst/>
                        </a:rPr>
                        <a:t>) Comp 3&amp;4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Rincon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677550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11/04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0800-1135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Cadaver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Rincon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353331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1225-1330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10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Skills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Rincon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693604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1340-1545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EMS 50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Skills Lab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Rincon</a:t>
                      </a:r>
                    </a:p>
                  </a:txBody>
                  <a:tcPr marL="14273" marR="14273" marT="9515" marB="951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63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662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3619110" cy="1883228"/>
          </a:xfrm>
        </p:spPr>
        <p:txBody>
          <a:bodyPr>
            <a:normAutofit/>
          </a:bodyPr>
          <a:lstStyle/>
          <a:p>
            <a:pPr algn="r"/>
            <a:r>
              <a:rPr lang="en-US" sz="3800" dirty="0" smtClean="0"/>
              <a:t>TEXTBOOKS</a:t>
            </a:r>
            <a:endParaRPr lang="en-US" sz="3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455D3-9F38-8948-B27E-A893ABE1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22363"/>
            <a:ext cx="2264424" cy="2875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2B88A8-4F9A-444B-98C1-155FC75E9F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88" t="1" r="10979" b="4955"/>
          <a:stretch/>
        </p:blipFill>
        <p:spPr>
          <a:xfrm>
            <a:off x="3124200" y="1903538"/>
            <a:ext cx="2321424" cy="2894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DC9A5-0B8B-6D4E-9383-426E9ABA8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323" y="3810000"/>
            <a:ext cx="2250047" cy="2875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407" y="2362200"/>
            <a:ext cx="5105400" cy="3581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Clr>
                <a:srgbClr val="AA4B97"/>
              </a:buClr>
            </a:pPr>
            <a:r>
              <a:rPr lang="en-US" sz="3600" dirty="0">
                <a:solidFill>
                  <a:schemeClr val="tx1"/>
                </a:solidFill>
              </a:rPr>
              <a:t>Nancy Caroline’s Emergency Care in the Streets…..</a:t>
            </a:r>
            <a:endParaRPr lang="en-US" sz="3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AA4B97"/>
              </a:buClr>
            </a:pPr>
            <a:r>
              <a:rPr lang="en-US" sz="3600" dirty="0">
                <a:solidFill>
                  <a:schemeClr val="tx1"/>
                </a:solidFill>
              </a:rPr>
              <a:t>EMS 1 Books:</a:t>
            </a:r>
          </a:p>
          <a:p>
            <a:pPr lvl="1">
              <a:buClr>
                <a:srgbClr val="AA4B97"/>
              </a:buClr>
            </a:pPr>
            <a:r>
              <a:rPr lang="en-US" sz="3600" dirty="0">
                <a:solidFill>
                  <a:schemeClr val="tx1"/>
                </a:solidFill>
              </a:rPr>
              <a:t>AAOS Anatomy and Physiology</a:t>
            </a:r>
          </a:p>
          <a:p>
            <a:pPr lvl="1">
              <a:buClr>
                <a:srgbClr val="AA4B97"/>
              </a:buClr>
            </a:pPr>
            <a:r>
              <a:rPr lang="en-US" sz="3600" dirty="0">
                <a:solidFill>
                  <a:schemeClr val="tx1"/>
                </a:solidFill>
              </a:rPr>
              <a:t>ECG Workout Book</a:t>
            </a:r>
          </a:p>
          <a:p>
            <a:pPr lvl="1">
              <a:buClr>
                <a:srgbClr val="AA4B97"/>
              </a:buClr>
            </a:pPr>
            <a:endParaRPr lang="en-US" sz="1400" dirty="0">
              <a:solidFill>
                <a:schemeClr val="tx1"/>
              </a:solidFill>
            </a:endParaRPr>
          </a:p>
          <a:p>
            <a:pPr lvl="1" indent="0">
              <a:buClr>
                <a:srgbClr val="AA4B97"/>
              </a:buClr>
              <a:buNone/>
            </a:pPr>
            <a:r>
              <a:rPr lang="en-US" sz="23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PROVIDE THE PURCHASE LINK……..</a:t>
            </a:r>
            <a:endParaRPr lang="en-US" sz="2300" dirty="0">
              <a:solidFill>
                <a:schemeClr val="tx1"/>
              </a:solidFill>
            </a:endParaRPr>
          </a:p>
        </p:txBody>
      </p:sp>
      <p:pic>
        <p:nvPicPr>
          <p:cNvPr id="9" name="Picture 2" descr="Heart Rhythm Institute of Oklaho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07" y="289710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08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70 – Clinical (Hospital Rotation) </a:t>
            </a:r>
            <a:endParaRPr lang="en-US" dirty="0"/>
          </a:p>
        </p:txBody>
      </p:sp>
      <p:pic>
        <p:nvPicPr>
          <p:cNvPr id="8" name="Picture 2" descr="Heart Rhythm Institute of Oklah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07" y="289710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5715000" cy="44227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/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Assigned to Local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Hospitals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Practice Skills on Live Patients</a:t>
            </a:r>
          </a:p>
          <a:p>
            <a:pPr lvl="1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Administer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Medications, Start IVs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under Supervision</a:t>
            </a:r>
          </a:p>
          <a:p>
            <a:pPr lvl="1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168 hours  (12 hour shifts)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Emergency Room Rotations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Labor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and Delivery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Unit Rotation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Pediatric Emergency Room Rotation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Burn Center Rotation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856104"/>
            <a:ext cx="3431982" cy="457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38200" y="1821030"/>
            <a:ext cx="6172200" cy="46782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Pomona Valley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Beverly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Queen of the Valley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Long Beach Memorial Medical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Orange County Global Medical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St. Joseph Hospital Burbank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PIH Whittier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Arcadia Methodist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University of Irvine Medical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Children’s Hospital Orange County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EMS 80 </a:t>
            </a:r>
            <a:br>
              <a:rPr lang="en-US" dirty="0" smtClean="0"/>
            </a:br>
            <a:r>
              <a:rPr lang="en-US" dirty="0" smtClean="0"/>
              <a:t>Field Internship</a:t>
            </a:r>
            <a:endParaRPr lang="en-US" dirty="0"/>
          </a:p>
        </p:txBody>
      </p:sp>
      <p:pic>
        <p:nvPicPr>
          <p:cNvPr id="5" name="Picture 2" descr="Heart Rhythm Institute of Oklah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4" y="5257800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CA5891E-9AAD-474A-8ADA-33CB0F472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786677"/>
              </p:ext>
            </p:extLst>
          </p:nvPr>
        </p:nvGraphicFramePr>
        <p:xfrm>
          <a:off x="457200" y="523875"/>
          <a:ext cx="5943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Transporting a child by fire engine instead of waiting for ambulanc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75" y="990600"/>
            <a:ext cx="4166485" cy="2343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3999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73" y="1676400"/>
            <a:ext cx="52578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500" b="1" dirty="0"/>
              <a:t>EMS 10, 40, and 50</a:t>
            </a:r>
          </a:p>
          <a:p>
            <a:r>
              <a:rPr lang="en-US" dirty="0" smtClean="0"/>
              <a:t>Pop Quizzes and Activities</a:t>
            </a:r>
          </a:p>
          <a:p>
            <a:r>
              <a:rPr lang="en-US" dirty="0" smtClean="0"/>
              <a:t>Quizzes</a:t>
            </a:r>
          </a:p>
          <a:p>
            <a:r>
              <a:rPr lang="en-US" dirty="0" smtClean="0"/>
              <a:t>Final Written Exam</a:t>
            </a:r>
          </a:p>
          <a:p>
            <a:r>
              <a:rPr lang="en-US" dirty="0" smtClean="0"/>
              <a:t>Final Psychomotor Exam</a:t>
            </a:r>
          </a:p>
          <a:p>
            <a:r>
              <a:rPr lang="en-US" dirty="0" smtClean="0"/>
              <a:t>Affective Behavior Evaluations </a:t>
            </a:r>
            <a:endParaRPr lang="en-US" dirty="0"/>
          </a:p>
          <a:p>
            <a:r>
              <a:rPr lang="en-US" dirty="0"/>
              <a:t>Grading Standard for EMS 10, 40, and 50 require a minimum grade average of 80% to be maintained at all times. </a:t>
            </a:r>
          </a:p>
          <a:p>
            <a:r>
              <a:rPr lang="en-US" dirty="0"/>
              <a:t>Letter Grades: </a:t>
            </a:r>
          </a:p>
          <a:p>
            <a:r>
              <a:rPr lang="en-US" dirty="0"/>
              <a:t>A = 90 – 100% </a:t>
            </a:r>
          </a:p>
          <a:p>
            <a:r>
              <a:rPr lang="en-US" dirty="0"/>
              <a:t>B = 80 – 89% </a:t>
            </a:r>
          </a:p>
          <a:p>
            <a:pPr marL="0" indent="0">
              <a:buNone/>
            </a:pPr>
            <a:r>
              <a:rPr lang="en-US" b="1" i="1" dirty="0"/>
              <a:t>**Below 80.0% constitutes courses </a:t>
            </a:r>
            <a:r>
              <a:rPr lang="en-US" b="1" i="1" dirty="0" smtClean="0"/>
              <a:t>failure</a:t>
            </a:r>
          </a:p>
          <a:p>
            <a:endParaRPr lang="en-US" b="1" i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9633" y="3657599"/>
            <a:ext cx="2743200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EMS 70 and 80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Pass / Fail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5948" y="2719365"/>
            <a:ext cx="3924359" cy="2943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eart Rhythm Institute of Oklaho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3607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30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Financial Obligations </a:t>
            </a:r>
            <a:endParaRPr lang="en-US" dirty="0"/>
          </a:p>
        </p:txBody>
      </p:sp>
      <p:pic>
        <p:nvPicPr>
          <p:cNvPr id="5" name="Picture 2" descr="Heart Rhythm Institute of Oklah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334000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CF61C47-500A-42A1-A933-2A2EB608C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185059"/>
              </p:ext>
            </p:extLst>
          </p:nvPr>
        </p:nvGraphicFramePr>
        <p:xfrm>
          <a:off x="609600" y="645090"/>
          <a:ext cx="5943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3883" y="1022915"/>
            <a:ext cx="3022600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477000" cy="50729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smtClean="0"/>
              <a:t>Academy Uniform</a:t>
            </a:r>
          </a:p>
          <a:p>
            <a:pPr marL="0" indent="0">
              <a:buNone/>
            </a:pPr>
            <a:r>
              <a:rPr lang="en-US" sz="1400" b="1" dirty="0" smtClean="0"/>
              <a:t>Shirt</a:t>
            </a:r>
          </a:p>
          <a:p>
            <a:r>
              <a:rPr lang="en-US" sz="1400" dirty="0" smtClean="0"/>
              <a:t>Light Blue  </a:t>
            </a:r>
          </a:p>
          <a:p>
            <a:r>
              <a:rPr lang="en-US" sz="1400" dirty="0" smtClean="0"/>
              <a:t>Short and Long Sleeves (Tattoo) </a:t>
            </a:r>
          </a:p>
          <a:p>
            <a:r>
              <a:rPr lang="en-US" sz="1400" dirty="0" smtClean="0"/>
              <a:t>Students Name Embroidered </a:t>
            </a:r>
          </a:p>
          <a:p>
            <a:pPr marL="0" indent="0">
              <a:buNone/>
            </a:pPr>
            <a:r>
              <a:rPr lang="en-US" sz="1400" b="1" dirty="0" smtClean="0"/>
              <a:t>Pants</a:t>
            </a:r>
          </a:p>
          <a:p>
            <a:r>
              <a:rPr lang="en-US" sz="1400" dirty="0" smtClean="0"/>
              <a:t>Black Pants </a:t>
            </a:r>
          </a:p>
          <a:p>
            <a:r>
              <a:rPr lang="en-US" sz="1400" dirty="0" smtClean="0"/>
              <a:t>Black Leather Belt </a:t>
            </a:r>
          </a:p>
          <a:p>
            <a:pPr marL="0" indent="0">
              <a:buNone/>
            </a:pPr>
            <a:r>
              <a:rPr lang="en-US" sz="1400" b="1" dirty="0" smtClean="0"/>
              <a:t>Boots </a:t>
            </a:r>
          </a:p>
          <a:p>
            <a:r>
              <a:rPr lang="en-US" sz="1400" dirty="0" smtClean="0"/>
              <a:t>Black Safety Boot – Must Be Approved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 smtClean="0"/>
              <a:t>T-Shirts</a:t>
            </a:r>
          </a:p>
          <a:p>
            <a:r>
              <a:rPr lang="en-US" sz="1400" dirty="0" smtClean="0"/>
              <a:t>Short and Long Sleeves (Tattoo)</a:t>
            </a:r>
          </a:p>
        </p:txBody>
      </p:sp>
      <p:pic>
        <p:nvPicPr>
          <p:cNvPr id="4" name="Picture 2" descr="Heart Rhythm Institute of Oklah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3607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444563" y="1600200"/>
            <a:ext cx="3985437" cy="5072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u="sng" dirty="0" smtClean="0"/>
              <a:t>Skills Lab Uniform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/>
              <a:t>T-Shirt</a:t>
            </a:r>
          </a:p>
          <a:p>
            <a:r>
              <a:rPr lang="en-US" sz="1600" dirty="0" smtClean="0"/>
              <a:t>Short and Long Sleeves (Tattoo)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/>
              <a:t>BDU</a:t>
            </a:r>
          </a:p>
          <a:p>
            <a:r>
              <a:rPr lang="en-US" sz="1600" dirty="0" smtClean="0"/>
              <a:t>Black Pants </a:t>
            </a:r>
          </a:p>
          <a:p>
            <a:r>
              <a:rPr lang="en-US" sz="1600" dirty="0" smtClean="0"/>
              <a:t>Black Leather Belt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/>
              <a:t>Boots </a:t>
            </a:r>
          </a:p>
          <a:p>
            <a:r>
              <a:rPr lang="en-US" sz="1600" dirty="0" smtClean="0"/>
              <a:t>Black Safety Boot – Must Be Approved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63163" y="1616149"/>
            <a:ext cx="3581400" cy="617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r>
              <a:rPr lang="en-US" sz="1400" b="1" dirty="0" smtClean="0"/>
              <a:t>Cap</a:t>
            </a:r>
          </a:p>
          <a:p>
            <a:r>
              <a:rPr lang="en-US" sz="1400" dirty="0" smtClean="0"/>
              <a:t>Navy Blue  </a:t>
            </a:r>
          </a:p>
          <a:p>
            <a:r>
              <a:rPr lang="en-US" sz="1400" dirty="0" smtClean="0"/>
              <a:t>Short and Long Sleeves (Tattoo) </a:t>
            </a:r>
          </a:p>
          <a:p>
            <a:r>
              <a:rPr lang="en-US" sz="1400" dirty="0" smtClean="0"/>
              <a:t>Students Name Embroidered 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b="1" dirty="0" smtClean="0"/>
              <a:t>Safety Gear  </a:t>
            </a:r>
          </a:p>
          <a:p>
            <a:r>
              <a:rPr lang="en-US" sz="1400" dirty="0" smtClean="0"/>
              <a:t>Issued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59" y="1752600"/>
            <a:ext cx="2268276" cy="4829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8078" y="2357196"/>
            <a:ext cx="4836771" cy="3627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695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  <p:bldP spid="5" grpId="0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894">
            <a:off x="4897155" y="5061573"/>
            <a:ext cx="2528888" cy="189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9">
            <a:off x="8907974" y="5649929"/>
            <a:ext cx="2605088" cy="173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48">
            <a:off x="6872818" y="3192417"/>
            <a:ext cx="2441444" cy="2016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4">
            <a:off x="3896587" y="3409515"/>
            <a:ext cx="3239146" cy="2155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231">
            <a:off x="4309850" y="1482025"/>
            <a:ext cx="3374699" cy="2527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0675" y="27844"/>
            <a:ext cx="6934200" cy="110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Paramedic Academy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2" descr="Heart Rhythm Institute of Oklahom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20401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382">
            <a:off x="668130" y="1341317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Mt. SAC Public Safety Programs - الصفحة الرئيسية | فيسبو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016">
            <a:off x="8336756" y="1684334"/>
            <a:ext cx="3290888" cy="2189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716">
            <a:off x="8169200" y="3217650"/>
            <a:ext cx="3312477" cy="2207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0317">
            <a:off x="774078" y="4307327"/>
            <a:ext cx="3074304" cy="2045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14659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Academy Frame of Mind</a:t>
            </a:r>
            <a:endParaRPr lang="en-US" dirty="0"/>
          </a:p>
        </p:txBody>
      </p:sp>
      <p:pic>
        <p:nvPicPr>
          <p:cNvPr id="5" name="Picture 2" descr="Heart Rhythm Institute of Oklah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4" y="5256606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489" y="160338"/>
            <a:ext cx="6080760" cy="637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Held Accountable to Signed Agreements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 Prepared</a:t>
            </a:r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 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Attention to Detail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Esprit De Corps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Team Player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100% Effort at all Times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Professionalism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Attitude</a:t>
            </a:r>
          </a:p>
        </p:txBody>
      </p:sp>
      <p:sp>
        <p:nvSpPr>
          <p:cNvPr id="10" name="AutoShape 2" descr="Mt. SAC Rememb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Mt. SAC Rememb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67" y="1139755"/>
            <a:ext cx="28575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4098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2057419"/>
            <a:ext cx="2514600" cy="533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latin typeface="Forte" panose="03060902040502070203" pitchFamily="66" charset="0"/>
              </a:rPr>
              <a:t>Attitude Matters</a:t>
            </a:r>
            <a:r>
              <a:rPr lang="en-US" u="sng" dirty="0" smtClean="0"/>
              <a:t>!</a:t>
            </a:r>
            <a:endParaRPr lang="en-US" u="sng" dirty="0"/>
          </a:p>
        </p:txBody>
      </p:sp>
      <p:pic>
        <p:nvPicPr>
          <p:cNvPr id="4" name="Picture 2" descr="Heart Rhythm Institute of Oklah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03607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2209800"/>
            <a:ext cx="5105400" cy="533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Bodoni MT Black" panose="02070A03080606020203" pitchFamily="18" charset="0"/>
              </a:rPr>
              <a:t>You Can Fail due to your Attitude…… </a:t>
            </a:r>
            <a:endParaRPr lang="en-US" b="1" dirty="0">
              <a:latin typeface="Bodoni MT Black" panose="02070A03080606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0166" y="361025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hnschrift" panose="020B0502040204020203" pitchFamily="34" charset="0"/>
              </a:rPr>
              <a:t>Excellence is not a skill, it’s an attitude!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470947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202124"/>
                </a:solidFill>
                <a:latin typeface="Rockwell" panose="02060603020205020403" pitchFamily="18" charset="0"/>
              </a:rPr>
              <a:t>It's not what happens to you, but how you react to it that </a:t>
            </a:r>
            <a:r>
              <a:rPr lang="en-US" sz="2400" dirty="0" smtClean="0">
                <a:solidFill>
                  <a:srgbClr val="202124"/>
                </a:solidFill>
                <a:latin typeface="Rockwell" panose="02060603020205020403" pitchFamily="18" charset="0"/>
              </a:rPr>
              <a:t>matters….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58113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12121"/>
                </a:solidFill>
                <a:latin typeface="Agency FB" panose="020B0503020202020204" pitchFamily="34" charset="0"/>
              </a:rPr>
              <a:t>Attitude is a key component of </a:t>
            </a:r>
            <a:r>
              <a:rPr lang="en-US" sz="2400" b="1" dirty="0" smtClean="0">
                <a:solidFill>
                  <a:srgbClr val="212121"/>
                </a:solidFill>
                <a:latin typeface="Agency FB" panose="020B0503020202020204" pitchFamily="34" charset="0"/>
              </a:rPr>
              <a:t>your character and personality!</a:t>
            </a:r>
            <a:endParaRPr lang="en-US" sz="2400" b="1" dirty="0"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331904"/>
            <a:ext cx="6179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212121"/>
                </a:solidFill>
                <a:latin typeface="Georgia" panose="02040502050405020303" pitchFamily="18" charset="0"/>
              </a:rPr>
              <a:t>Attitude is everything, so pick a good </a:t>
            </a:r>
            <a:r>
              <a:rPr lang="en-US" sz="2400" i="1" dirty="0" smtClean="0">
                <a:solidFill>
                  <a:srgbClr val="212121"/>
                </a:solidFill>
                <a:latin typeface="Georgia" panose="02040502050405020303" pitchFamily="18" charset="0"/>
              </a:rPr>
              <a:t>one….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35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Join our Academy!</a:t>
            </a:r>
            <a:endParaRPr lang="en-US" dirty="0"/>
          </a:p>
        </p:txBody>
      </p:sp>
      <p:pic>
        <p:nvPicPr>
          <p:cNvPr id="4" name="Picture 2" descr="Heart Rhythm Institute of Oklah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61769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7391400" cy="4927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4321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219"/>
            <a:ext cx="10058400" cy="1325563"/>
          </a:xfrm>
        </p:spPr>
        <p:txBody>
          <a:bodyPr/>
          <a:lstStyle/>
          <a:p>
            <a:pPr algn="ctr"/>
            <a:r>
              <a:rPr lang="en-US" dirty="0" smtClean="0"/>
              <a:t>Nationally and Local Accreditation </a:t>
            </a:r>
            <a:endParaRPr lang="en-US" dirty="0"/>
          </a:p>
        </p:txBody>
      </p:sp>
      <p:pic>
        <p:nvPicPr>
          <p:cNvPr id="5" name="Picture 2" descr="Heart Rhythm Institute of Oklah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03607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aah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AEMSP – Committee on Accreditation for the EMS Professi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41"/>
          <a:stretch/>
        </p:blipFill>
        <p:spPr bwMode="auto">
          <a:xfrm>
            <a:off x="7620000" y="1905000"/>
            <a:ext cx="254354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.A. County EMS Told to Conserve Oxygen, Don't Transport Patients with  Little Chance of Survival - JE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598"/>
            <a:ext cx="2209800" cy="14705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ational Registry of Emergency Medical Technicia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35621"/>
            <a:ext cx="3871912" cy="800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930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4178300" cy="1752600"/>
          </a:xfrm>
        </p:spPr>
        <p:txBody>
          <a:bodyPr/>
          <a:lstStyle/>
          <a:p>
            <a:pPr algn="ctr"/>
            <a:r>
              <a:rPr lang="en-US" dirty="0" smtClean="0"/>
              <a:t>Paramedic Academy Established Goals</a:t>
            </a:r>
            <a:endParaRPr lang="en-US" dirty="0"/>
          </a:p>
        </p:txBody>
      </p:sp>
      <p:pic>
        <p:nvPicPr>
          <p:cNvPr id="5" name="Picture 2" descr="Heart Rhythm Institute of Oklah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334000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51775"/>
            <a:ext cx="5943600" cy="29486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“To prepare competent entry-level Paramedics in the cognitive (knowledge), psychomotor (skills), and affective (behavior) learning domains with or without exit points at the Advanced Emergency Medical Technician and/or Emergency Medical Technician, and/or Emergency Medical Responder levels.”  </a:t>
            </a:r>
          </a:p>
        </p:txBody>
      </p:sp>
      <p:pic>
        <p:nvPicPr>
          <p:cNvPr id="10" name="Picture 2" descr="Mt. SAC - Our Paramedic Program students got hands-on...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0"/>
            <a:ext cx="3320736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800100" y="3429000"/>
            <a:ext cx="5410200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</a:rPr>
              <a:t>Paramedic Academy Goals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~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Prepare the graduate to enter the EMS workforce with a pre-hospital care provider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~ Prepare the graduate to serve their community with compassion, caring, kindness, and professionalism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~ Prepare the graduate to successfully complete National Registry Cognitive and Psychomotor Examinations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~ Prepare the graduate to meet the challenges of working within the pre-hospital care provider culture </a:t>
            </a:r>
          </a:p>
        </p:txBody>
      </p:sp>
    </p:spTree>
    <p:extLst>
      <p:ext uri="{BB962C8B-B14F-4D97-AF65-F5344CB8AC3E}">
        <p14:creationId xmlns:p14="http://schemas.microsoft.com/office/powerpoint/2010/main" val="396512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41783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Paramedic Academy Vaccination Requirements</a:t>
            </a:r>
            <a:endParaRPr lang="en-US" dirty="0"/>
          </a:p>
        </p:txBody>
      </p:sp>
      <p:pic>
        <p:nvPicPr>
          <p:cNvPr id="5" name="Picture 2" descr="Heart Rhythm Institute of Oklah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334000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181100"/>
            <a:ext cx="5943600" cy="2019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Clinical and Field Internships require COVID 19 vaccination and booster</a:t>
            </a:r>
          </a:p>
          <a:p>
            <a:r>
              <a:rPr lang="en-US" dirty="0" smtClean="0"/>
              <a:t>MT SAC strictly follows public health guidelines and increased classroom safety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0550" y="835025"/>
            <a:ext cx="3022600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utoShape 2" descr="COVID Vaccines Available Now | Lifetime Family Medicine COVID Vaccines  Available Now COVID Vaccines Available 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COVID Vaccines Available Now | Lifetime Family Medicine COVID Vaccines  Available Now COVID Vaccines Available N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OVID Vaccines Available Now | Lifetime Family Medicine COVID Vaccines  Available Now COVID Vaccines Available 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84" y="3843337"/>
            <a:ext cx="3939630" cy="221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61524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698" y="2743200"/>
            <a:ext cx="3932237" cy="1752600"/>
          </a:xfrm>
        </p:spPr>
        <p:txBody>
          <a:bodyPr/>
          <a:lstStyle/>
          <a:p>
            <a:pPr algn="ctr"/>
            <a:r>
              <a:rPr lang="en-US" dirty="0" smtClean="0"/>
              <a:t>Academy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6553200" cy="537346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25 Seats </a:t>
            </a:r>
          </a:p>
          <a:p>
            <a:r>
              <a:rPr lang="en-US" dirty="0" smtClean="0"/>
              <a:t>Semi-Military Structure 	</a:t>
            </a:r>
          </a:p>
          <a:p>
            <a:r>
              <a:rPr lang="en-US" dirty="0" smtClean="0"/>
              <a:t>Paramedic &amp; Fire Academies </a:t>
            </a:r>
          </a:p>
          <a:p>
            <a:r>
              <a:rPr lang="en-US" dirty="0" smtClean="0"/>
              <a:t>Uniforms </a:t>
            </a:r>
          </a:p>
          <a:p>
            <a:r>
              <a:rPr lang="en-US" dirty="0" smtClean="0"/>
              <a:t>Leadership Opportunities – Battalion Chief, Company Captains</a:t>
            </a:r>
          </a:p>
          <a:p>
            <a:r>
              <a:rPr lang="en-US" dirty="0" smtClean="0"/>
              <a:t>Weekly Inspections / Flag Presentation</a:t>
            </a:r>
          </a:p>
          <a:p>
            <a:r>
              <a:rPr lang="en-US" dirty="0" smtClean="0"/>
              <a:t>Weekly Top Company </a:t>
            </a:r>
          </a:p>
          <a:p>
            <a:r>
              <a:rPr lang="en-US" dirty="0" smtClean="0"/>
              <a:t>Company Responsibilities</a:t>
            </a:r>
          </a:p>
          <a:p>
            <a:r>
              <a:rPr lang="en-US" dirty="0" smtClean="0"/>
              <a:t>Graduation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 descr="Heart Rhythm Institute of Oklah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3" y="5334000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16" y="1027331"/>
            <a:ext cx="39624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2" y="647752"/>
            <a:ext cx="2857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4078" y="2846244"/>
            <a:ext cx="3890908" cy="291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3174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Saving Lives with Memorial Hermann Life Flight | Houstonia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174">
            <a:off x="8051131" y="4045270"/>
            <a:ext cx="3692069" cy="2457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ER Tech Job Descrip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427">
            <a:off x="5366400" y="3861920"/>
            <a:ext cx="3342290" cy="2546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Paramedic Academy Stats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040" y="2286000"/>
            <a:ext cx="4038600" cy="343217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National Registry (NREMT)</a:t>
            </a:r>
          </a:p>
          <a:p>
            <a:r>
              <a:rPr lang="en-US" dirty="0"/>
              <a:t>100% pass rate with 88% passing first time and remaining 12% passing the second time.</a:t>
            </a:r>
          </a:p>
          <a:p>
            <a:pPr marL="0" indent="0">
              <a:buNone/>
            </a:pPr>
            <a:r>
              <a:rPr lang="en-US" u="sng" dirty="0"/>
              <a:t>Employment Rate </a:t>
            </a:r>
          </a:p>
          <a:p>
            <a:r>
              <a:rPr lang="en-US" dirty="0"/>
              <a:t>100% employment rate</a:t>
            </a:r>
          </a:p>
          <a:p>
            <a:endParaRPr lang="en-US" dirty="0"/>
          </a:p>
        </p:txBody>
      </p:sp>
      <p:pic>
        <p:nvPicPr>
          <p:cNvPr id="6" name="Picture 2" descr="Heart Rhythm Institute of Oklaho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3607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ergency Medical Services (EMS) – Apple Valley Fire Protection Distri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684">
            <a:off x="5397929" y="1791065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AutoShape 6" descr="American Medical Response offers a human element to efficiency in health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American Medical Response offers a human element to efficiency in healthc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806">
            <a:off x="8144828" y="1883299"/>
            <a:ext cx="3480698" cy="255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AutoShape 12" descr="ER Tech Job Descrip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25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Paramedic Academy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16" y="304800"/>
            <a:ext cx="5943600" cy="63098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Advanced Cardiac Life Support (ACLS) Certification</a:t>
            </a:r>
          </a:p>
          <a:p>
            <a:r>
              <a:rPr lang="en-US" dirty="0" smtClean="0"/>
              <a:t>Pediatric Advanced Life Support (PALS) Certification </a:t>
            </a:r>
          </a:p>
          <a:p>
            <a:r>
              <a:rPr lang="en-US" dirty="0" smtClean="0"/>
              <a:t>Los Angeles County Accreditation </a:t>
            </a:r>
          </a:p>
          <a:p>
            <a:r>
              <a:rPr lang="en-US" dirty="0" smtClean="0"/>
              <a:t>Outside Counties Accreditation</a:t>
            </a:r>
          </a:p>
          <a:p>
            <a:r>
              <a:rPr lang="en-US" dirty="0" smtClean="0"/>
              <a:t>Preparation for National Registry Paramedic Testing</a:t>
            </a:r>
          </a:p>
          <a:p>
            <a:r>
              <a:rPr lang="en-US" dirty="0" smtClean="0"/>
              <a:t>Requirements to take the National Registry Paramedic Testing</a:t>
            </a:r>
          </a:p>
          <a:p>
            <a:r>
              <a:rPr lang="en-US" dirty="0" smtClean="0"/>
              <a:t>Prepare the Student a Career in Emergency Medical or Fire Services </a:t>
            </a:r>
          </a:p>
          <a:p>
            <a:r>
              <a:rPr lang="en-US" dirty="0" smtClean="0"/>
              <a:t>Completion toward an Associated Science Degree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eart Rhythm Institute of Oklah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3" y="5334000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tional Registry of Emergency Medical Technici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872" y="19493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vanced Cardiac Life Support (ACLS) - Northeast Medical Institu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16" y="697050"/>
            <a:ext cx="2003165" cy="122921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LS Renewal Class | Prime Medical Train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7340" r="5170" b="8256"/>
          <a:stretch/>
        </p:blipFill>
        <p:spPr bwMode="auto">
          <a:xfrm>
            <a:off x="9298762" y="1593099"/>
            <a:ext cx="2003165" cy="11501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Become An Emt In California - unugt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3571" r="3323" b="3095"/>
          <a:stretch/>
        </p:blipFill>
        <p:spPr bwMode="auto">
          <a:xfrm>
            <a:off x="7564177" y="2026140"/>
            <a:ext cx="1558189" cy="15865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31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691" y="2350903"/>
            <a:ext cx="6629400" cy="35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It your Responsibility to Investigate Potential </a:t>
            </a:r>
            <a:r>
              <a:rPr lang="en-US" dirty="0"/>
              <a:t>A</a:t>
            </a:r>
            <a:r>
              <a:rPr lang="en-US" dirty="0" smtClean="0"/>
              <a:t>id</a:t>
            </a:r>
          </a:p>
          <a:p>
            <a:r>
              <a:rPr lang="en-US" dirty="0" smtClean="0"/>
              <a:t>You must Submit a FAFSA to be Eligible</a:t>
            </a:r>
          </a:p>
          <a:p>
            <a:r>
              <a:rPr lang="en-US" dirty="0" smtClean="0"/>
              <a:t>Students Services Building</a:t>
            </a:r>
          </a:p>
          <a:p>
            <a:r>
              <a:rPr lang="en-US" dirty="0" smtClean="0"/>
              <a:t>Board of Governor's Fee Waiver (Promise Grant)</a:t>
            </a:r>
          </a:p>
          <a:p>
            <a:r>
              <a:rPr lang="en-US" dirty="0" smtClean="0"/>
              <a:t>Scholarship Opportunities </a:t>
            </a:r>
            <a:endParaRPr lang="en-US" dirty="0"/>
          </a:p>
        </p:txBody>
      </p:sp>
      <p:pic>
        <p:nvPicPr>
          <p:cNvPr id="5" name="Picture 2" descr="Heart Rhythm Institute of Oklah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4" y="303607"/>
            <a:ext cx="1731966" cy="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Mt SAC 86 Paramedic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Mt SAC 86 Paramedic Academ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743200"/>
            <a:ext cx="3738121" cy="2799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18024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13903</TotalTime>
  <Words>1239</Words>
  <Application>Microsoft Office PowerPoint</Application>
  <PresentationFormat>Widescreen</PresentationFormat>
  <Paragraphs>322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Agency FB</vt:lpstr>
      <vt:lpstr>Arial</vt:lpstr>
      <vt:lpstr>Bahnschrift</vt:lpstr>
      <vt:lpstr>Bodoni MT Black</vt:lpstr>
      <vt:lpstr>Forte</vt:lpstr>
      <vt:lpstr>Franklin Gothic Medium</vt:lpstr>
      <vt:lpstr>Georgia</vt:lpstr>
      <vt:lpstr>Rockwell</vt:lpstr>
      <vt:lpstr>Medical Design 16x9</vt:lpstr>
      <vt:lpstr>MT. SAC Paramedic Academy Overview  </vt:lpstr>
      <vt:lpstr>PowerPoint Presentation</vt:lpstr>
      <vt:lpstr>Nationally and Local Accreditation </vt:lpstr>
      <vt:lpstr>Paramedic Academy Established Goals</vt:lpstr>
      <vt:lpstr>Paramedic Academy Vaccination Requirements</vt:lpstr>
      <vt:lpstr>Academy Structure</vt:lpstr>
      <vt:lpstr>Paramedic Academy Stats </vt:lpstr>
      <vt:lpstr>Paramedic Academy </vt:lpstr>
      <vt:lpstr>Financial Aid</vt:lpstr>
      <vt:lpstr>Paramedic Academy Overview  </vt:lpstr>
      <vt:lpstr>PowerPoint Presentation</vt:lpstr>
      <vt:lpstr>Didactic   </vt:lpstr>
      <vt:lpstr>Didactic  </vt:lpstr>
      <vt:lpstr>TEXTBOOKS</vt:lpstr>
      <vt:lpstr>EMS 70 – Clinical (Hospital Rotation) </vt:lpstr>
      <vt:lpstr>EMS 80  Field Internship</vt:lpstr>
      <vt:lpstr>Grading</vt:lpstr>
      <vt:lpstr>Financial Obligations </vt:lpstr>
      <vt:lpstr>Uniforms </vt:lpstr>
      <vt:lpstr>Academy Frame of Mind</vt:lpstr>
      <vt:lpstr>Attitude </vt:lpstr>
      <vt:lpstr>Come Join our Academy!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MT. SAC Paramedic Academy</dc:title>
  <dc:creator>Atkinson, Scott</dc:creator>
  <cp:lastModifiedBy>Atkinson, Scott</cp:lastModifiedBy>
  <cp:revision>150</cp:revision>
  <cp:lastPrinted>2022-05-16T16:36:04Z</cp:lastPrinted>
  <dcterms:created xsi:type="dcterms:W3CDTF">2022-01-18T23:40:47Z</dcterms:created>
  <dcterms:modified xsi:type="dcterms:W3CDTF">2022-09-08T16:01:59Z</dcterms:modified>
</cp:coreProperties>
</file>