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0" r:id="rId3"/>
    <p:sldId id="283" r:id="rId4"/>
    <p:sldId id="289" r:id="rId5"/>
    <p:sldId id="291" r:id="rId6"/>
    <p:sldId id="259" r:id="rId7"/>
    <p:sldId id="268" r:id="rId8"/>
    <p:sldId id="293" r:id="rId9"/>
    <p:sldId id="280" r:id="rId10"/>
    <p:sldId id="279" r:id="rId11"/>
    <p:sldId id="287" r:id="rId12"/>
    <p:sldId id="292" r:id="rId13"/>
    <p:sldId id="294" r:id="rId14"/>
    <p:sldId id="282" r:id="rId1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A2ECBF-A29B-4B32-A06D-28FA1AAA140D}" v="13" dt="2026-03-12T22:37:55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6283" autoAdjust="0"/>
  </p:normalViewPr>
  <p:slideViewPr>
    <p:cSldViewPr>
      <p:cViewPr varScale="1">
        <p:scale>
          <a:sx n="79" d="100"/>
          <a:sy n="79" d="100"/>
        </p:scale>
        <p:origin x="1901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ingle, Dejah" userId="4e6a74d5-9f49-49ae-8981-681e71e1a689" providerId="ADAL" clId="{1CB54C41-B3A8-48CC-BCFF-AC5D3CD72B10}"/>
    <pc:docChg chg="undo custSel addSld modSld sldOrd">
      <pc:chgData name="Swingle, Dejah" userId="4e6a74d5-9f49-49ae-8981-681e71e1a689" providerId="ADAL" clId="{1CB54C41-B3A8-48CC-BCFF-AC5D3CD72B10}" dt="2026-03-12T22:38:02.397" v="1700" actId="20577"/>
      <pc:docMkLst>
        <pc:docMk/>
      </pc:docMkLst>
      <pc:sldChg chg="modSp mod">
        <pc:chgData name="Swingle, Dejah" userId="4e6a74d5-9f49-49ae-8981-681e71e1a689" providerId="ADAL" clId="{1CB54C41-B3A8-48CC-BCFF-AC5D3CD72B10}" dt="2026-03-12T19:43:40.472" v="1687" actId="20577"/>
        <pc:sldMkLst>
          <pc:docMk/>
          <pc:sldMk cId="2815456275" sldId="256"/>
        </pc:sldMkLst>
        <pc:spChg chg="mod">
          <ac:chgData name="Swingle, Dejah" userId="4e6a74d5-9f49-49ae-8981-681e71e1a689" providerId="ADAL" clId="{1CB54C41-B3A8-48CC-BCFF-AC5D3CD72B10}" dt="2026-03-12T19:43:40.472" v="1687" actId="20577"/>
          <ac:spMkLst>
            <pc:docMk/>
            <pc:sldMk cId="2815456275" sldId="256"/>
            <ac:spMk id="2" creationId="{00000000-0000-0000-0000-000000000000}"/>
          </ac:spMkLst>
        </pc:spChg>
      </pc:sldChg>
      <pc:sldChg chg="modSp mod">
        <pc:chgData name="Swingle, Dejah" userId="4e6a74d5-9f49-49ae-8981-681e71e1a689" providerId="ADAL" clId="{1CB54C41-B3A8-48CC-BCFF-AC5D3CD72B10}" dt="2026-03-12T19:35:26.492" v="1598" actId="14100"/>
        <pc:sldMkLst>
          <pc:docMk/>
          <pc:sldMk cId="1553471262" sldId="259"/>
        </pc:sldMkLst>
        <pc:spChg chg="mod">
          <ac:chgData name="Swingle, Dejah" userId="4e6a74d5-9f49-49ae-8981-681e71e1a689" providerId="ADAL" clId="{1CB54C41-B3A8-48CC-BCFF-AC5D3CD72B10}" dt="2026-03-12T19:35:26.492" v="1598" actId="14100"/>
          <ac:spMkLst>
            <pc:docMk/>
            <pc:sldMk cId="1553471262" sldId="259"/>
            <ac:spMk id="2" creationId="{00000000-0000-0000-0000-000000000000}"/>
          </ac:spMkLst>
        </pc:spChg>
        <pc:spChg chg="mod">
          <ac:chgData name="Swingle, Dejah" userId="4e6a74d5-9f49-49ae-8981-681e71e1a689" providerId="ADAL" clId="{1CB54C41-B3A8-48CC-BCFF-AC5D3CD72B10}" dt="2026-03-12T18:59:01.821" v="182" actId="20577"/>
          <ac:spMkLst>
            <pc:docMk/>
            <pc:sldMk cId="1553471262" sldId="259"/>
            <ac:spMk id="4" creationId="{00000000-0000-0000-0000-000000000000}"/>
          </ac:spMkLst>
        </pc:spChg>
      </pc:sldChg>
      <pc:sldChg chg="modSp mod ord">
        <pc:chgData name="Swingle, Dejah" userId="4e6a74d5-9f49-49ae-8981-681e71e1a689" providerId="ADAL" clId="{1CB54C41-B3A8-48CC-BCFF-AC5D3CD72B10}" dt="2026-03-12T19:37:25.585" v="1652" actId="20577"/>
        <pc:sldMkLst>
          <pc:docMk/>
          <pc:sldMk cId="2285448701" sldId="268"/>
        </pc:sldMkLst>
        <pc:spChg chg="mod">
          <ac:chgData name="Swingle, Dejah" userId="4e6a74d5-9f49-49ae-8981-681e71e1a689" providerId="ADAL" clId="{1CB54C41-B3A8-48CC-BCFF-AC5D3CD72B10}" dt="2026-03-12T19:37:25.585" v="1652" actId="20577"/>
          <ac:spMkLst>
            <pc:docMk/>
            <pc:sldMk cId="2285448701" sldId="268"/>
            <ac:spMk id="2" creationId="{00000000-0000-0000-0000-000000000000}"/>
          </ac:spMkLst>
        </pc:spChg>
        <pc:spChg chg="mod">
          <ac:chgData name="Swingle, Dejah" userId="4e6a74d5-9f49-49ae-8981-681e71e1a689" providerId="ADAL" clId="{1CB54C41-B3A8-48CC-BCFF-AC5D3CD72B10}" dt="2026-03-12T19:36:57.152" v="1639" actId="20577"/>
          <ac:spMkLst>
            <pc:docMk/>
            <pc:sldMk cId="2285448701" sldId="268"/>
            <ac:spMk id="3" creationId="{00000000-0000-0000-0000-000000000000}"/>
          </ac:spMkLst>
        </pc:spChg>
      </pc:sldChg>
      <pc:sldChg chg="modSp mod">
        <pc:chgData name="Swingle, Dejah" userId="4e6a74d5-9f49-49ae-8981-681e71e1a689" providerId="ADAL" clId="{1CB54C41-B3A8-48CC-BCFF-AC5D3CD72B10}" dt="2026-03-12T19:38:57.532" v="1667" actId="20577"/>
        <pc:sldMkLst>
          <pc:docMk/>
          <pc:sldMk cId="388472445" sldId="279"/>
        </pc:sldMkLst>
        <pc:spChg chg="mod">
          <ac:chgData name="Swingle, Dejah" userId="4e6a74d5-9f49-49ae-8981-681e71e1a689" providerId="ADAL" clId="{1CB54C41-B3A8-48CC-BCFF-AC5D3CD72B10}" dt="2026-03-12T19:38:57.532" v="1667" actId="20577"/>
          <ac:spMkLst>
            <pc:docMk/>
            <pc:sldMk cId="388472445" sldId="279"/>
            <ac:spMk id="2" creationId="{00000000-0000-0000-0000-000000000000}"/>
          </ac:spMkLst>
        </pc:spChg>
        <pc:spChg chg="mod">
          <ac:chgData name="Swingle, Dejah" userId="4e6a74d5-9f49-49ae-8981-681e71e1a689" providerId="ADAL" clId="{1CB54C41-B3A8-48CC-BCFF-AC5D3CD72B10}" dt="2026-03-12T19:08:47.954" v="533" actId="20577"/>
          <ac:spMkLst>
            <pc:docMk/>
            <pc:sldMk cId="388472445" sldId="279"/>
            <ac:spMk id="3" creationId="{00000000-0000-0000-0000-000000000000}"/>
          </ac:spMkLst>
        </pc:spChg>
      </pc:sldChg>
      <pc:sldChg chg="modSp mod">
        <pc:chgData name="Swingle, Dejah" userId="4e6a74d5-9f49-49ae-8981-681e71e1a689" providerId="ADAL" clId="{1CB54C41-B3A8-48CC-BCFF-AC5D3CD72B10}" dt="2026-03-12T19:31:47.121" v="1465" actId="20577"/>
        <pc:sldMkLst>
          <pc:docMk/>
          <pc:sldMk cId="1882896614" sldId="282"/>
        </pc:sldMkLst>
        <pc:spChg chg="mod">
          <ac:chgData name="Swingle, Dejah" userId="4e6a74d5-9f49-49ae-8981-681e71e1a689" providerId="ADAL" clId="{1CB54C41-B3A8-48CC-BCFF-AC5D3CD72B10}" dt="2026-03-12T19:31:47.121" v="1465" actId="20577"/>
          <ac:spMkLst>
            <pc:docMk/>
            <pc:sldMk cId="1882896614" sldId="282"/>
            <ac:spMk id="3" creationId="{00000000-0000-0000-0000-000000000000}"/>
          </ac:spMkLst>
        </pc:spChg>
        <pc:spChg chg="mod">
          <ac:chgData name="Swingle, Dejah" userId="4e6a74d5-9f49-49ae-8981-681e71e1a689" providerId="ADAL" clId="{1CB54C41-B3A8-48CC-BCFF-AC5D3CD72B10}" dt="2026-03-12T19:31:20.498" v="1452" actId="113"/>
          <ac:spMkLst>
            <pc:docMk/>
            <pc:sldMk cId="1882896614" sldId="282"/>
            <ac:spMk id="4" creationId="{00000000-0000-0000-0000-000000000000}"/>
          </ac:spMkLst>
        </pc:spChg>
      </pc:sldChg>
      <pc:sldChg chg="modSp mod">
        <pc:chgData name="Swingle, Dejah" userId="4e6a74d5-9f49-49ae-8981-681e71e1a689" providerId="ADAL" clId="{1CB54C41-B3A8-48CC-BCFF-AC5D3CD72B10}" dt="2026-03-12T19:34:13.965" v="1551" actId="14100"/>
        <pc:sldMkLst>
          <pc:docMk/>
          <pc:sldMk cId="827604201" sldId="283"/>
        </pc:sldMkLst>
        <pc:spChg chg="mod">
          <ac:chgData name="Swingle, Dejah" userId="4e6a74d5-9f49-49ae-8981-681e71e1a689" providerId="ADAL" clId="{1CB54C41-B3A8-48CC-BCFF-AC5D3CD72B10}" dt="2026-03-12T19:34:13.965" v="1551" actId="14100"/>
          <ac:spMkLst>
            <pc:docMk/>
            <pc:sldMk cId="827604201" sldId="283"/>
            <ac:spMk id="3" creationId="{00000000-0000-0000-0000-000000000000}"/>
          </ac:spMkLst>
        </pc:spChg>
      </pc:sldChg>
      <pc:sldChg chg="modSp mod">
        <pc:chgData name="Swingle, Dejah" userId="4e6a74d5-9f49-49ae-8981-681e71e1a689" providerId="ADAL" clId="{1CB54C41-B3A8-48CC-BCFF-AC5D3CD72B10}" dt="2026-03-12T19:13:09.120" v="846" actId="20577"/>
        <pc:sldMkLst>
          <pc:docMk/>
          <pc:sldMk cId="1292983875" sldId="287"/>
        </pc:sldMkLst>
        <pc:graphicFrameChg chg="modGraphic">
          <ac:chgData name="Swingle, Dejah" userId="4e6a74d5-9f49-49ae-8981-681e71e1a689" providerId="ADAL" clId="{1CB54C41-B3A8-48CC-BCFF-AC5D3CD72B10}" dt="2026-03-12T19:13:09.120" v="846" actId="20577"/>
          <ac:graphicFrameMkLst>
            <pc:docMk/>
            <pc:sldMk cId="1292983875" sldId="287"/>
            <ac:graphicFrameMk id="5" creationId="{433FF26A-B813-C68D-2409-1F0E88E5521E}"/>
          </ac:graphicFrameMkLst>
        </pc:graphicFrameChg>
      </pc:sldChg>
      <pc:sldChg chg="modSp mod">
        <pc:chgData name="Swingle, Dejah" userId="4e6a74d5-9f49-49ae-8981-681e71e1a689" providerId="ADAL" clId="{1CB54C41-B3A8-48CC-BCFF-AC5D3CD72B10}" dt="2026-03-12T22:38:02.397" v="1700" actId="20577"/>
        <pc:sldMkLst>
          <pc:docMk/>
          <pc:sldMk cId="581046326" sldId="289"/>
        </pc:sldMkLst>
        <pc:graphicFrameChg chg="mod modGraphic">
          <ac:chgData name="Swingle, Dejah" userId="4e6a74d5-9f49-49ae-8981-681e71e1a689" providerId="ADAL" clId="{1CB54C41-B3A8-48CC-BCFF-AC5D3CD72B10}" dt="2026-03-12T22:38:02.397" v="1700" actId="20577"/>
          <ac:graphicFrameMkLst>
            <pc:docMk/>
            <pc:sldMk cId="581046326" sldId="289"/>
            <ac:graphicFrameMk id="5" creationId="{3B17B019-3B17-1AB5-7B8E-600A99519798}"/>
          </ac:graphicFrameMkLst>
        </pc:graphicFrameChg>
      </pc:sldChg>
      <pc:sldChg chg="modSp mod">
        <pc:chgData name="Swingle, Dejah" userId="4e6a74d5-9f49-49ae-8981-681e71e1a689" providerId="ADAL" clId="{1CB54C41-B3A8-48CC-BCFF-AC5D3CD72B10}" dt="2026-03-12T19:32:44.513" v="1468" actId="20577"/>
        <pc:sldMkLst>
          <pc:docMk/>
          <pc:sldMk cId="3526304135" sldId="290"/>
        </pc:sldMkLst>
        <pc:spChg chg="mod">
          <ac:chgData name="Swingle, Dejah" userId="4e6a74d5-9f49-49ae-8981-681e71e1a689" providerId="ADAL" clId="{1CB54C41-B3A8-48CC-BCFF-AC5D3CD72B10}" dt="2026-03-12T19:32:44.513" v="1468" actId="20577"/>
          <ac:spMkLst>
            <pc:docMk/>
            <pc:sldMk cId="3526304135" sldId="290"/>
            <ac:spMk id="3" creationId="{00000000-0000-0000-0000-000000000000}"/>
          </ac:spMkLst>
        </pc:spChg>
      </pc:sldChg>
      <pc:sldChg chg="modSp mod">
        <pc:chgData name="Swingle, Dejah" userId="4e6a74d5-9f49-49ae-8981-681e71e1a689" providerId="ADAL" clId="{1CB54C41-B3A8-48CC-BCFF-AC5D3CD72B10}" dt="2026-03-12T19:15:45.694" v="854" actId="20577"/>
        <pc:sldMkLst>
          <pc:docMk/>
          <pc:sldMk cId="683557085" sldId="291"/>
        </pc:sldMkLst>
        <pc:graphicFrameChg chg="modGraphic">
          <ac:chgData name="Swingle, Dejah" userId="4e6a74d5-9f49-49ae-8981-681e71e1a689" providerId="ADAL" clId="{1CB54C41-B3A8-48CC-BCFF-AC5D3CD72B10}" dt="2026-03-12T19:15:45.694" v="854" actId="20577"/>
          <ac:graphicFrameMkLst>
            <pc:docMk/>
            <pc:sldMk cId="683557085" sldId="291"/>
            <ac:graphicFrameMk id="5" creationId="{3B17B019-3B17-1AB5-7B8E-600A99519798}"/>
          </ac:graphicFrameMkLst>
        </pc:graphicFrameChg>
      </pc:sldChg>
      <pc:sldChg chg="ord">
        <pc:chgData name="Swingle, Dejah" userId="4e6a74d5-9f49-49ae-8981-681e71e1a689" providerId="ADAL" clId="{1CB54C41-B3A8-48CC-BCFF-AC5D3CD72B10}" dt="2026-03-12T19:22:44.246" v="1039"/>
        <pc:sldMkLst>
          <pc:docMk/>
          <pc:sldMk cId="302309355" sldId="292"/>
        </pc:sldMkLst>
      </pc:sldChg>
      <pc:sldChg chg="addSp delSp modSp new mod setBg">
        <pc:chgData name="Swingle, Dejah" userId="4e6a74d5-9f49-49ae-8981-681e71e1a689" providerId="ADAL" clId="{1CB54C41-B3A8-48CC-BCFF-AC5D3CD72B10}" dt="2026-03-12T19:22:26.253" v="1037" actId="207"/>
        <pc:sldMkLst>
          <pc:docMk/>
          <pc:sldMk cId="3986886574" sldId="293"/>
        </pc:sldMkLst>
        <pc:spChg chg="mod">
          <ac:chgData name="Swingle, Dejah" userId="4e6a74d5-9f49-49ae-8981-681e71e1a689" providerId="ADAL" clId="{1CB54C41-B3A8-48CC-BCFF-AC5D3CD72B10}" dt="2026-03-12T19:22:26.253" v="1037" actId="207"/>
          <ac:spMkLst>
            <pc:docMk/>
            <pc:sldMk cId="3986886574" sldId="293"/>
            <ac:spMk id="2" creationId="{EAAB97D2-0898-FD87-10C3-02C06D4A4969}"/>
          </ac:spMkLst>
        </pc:spChg>
        <pc:spChg chg="del mod">
          <ac:chgData name="Swingle, Dejah" userId="4e6a74d5-9f49-49ae-8981-681e71e1a689" providerId="ADAL" clId="{1CB54C41-B3A8-48CC-BCFF-AC5D3CD72B10}" dt="2026-03-12T19:20:37.312" v="1031" actId="478"/>
          <ac:spMkLst>
            <pc:docMk/>
            <pc:sldMk cId="3986886574" sldId="293"/>
            <ac:spMk id="3" creationId="{3E0CEF71-FC47-08CA-391E-35AF1C7EC17E}"/>
          </ac:spMkLst>
        </pc:spChg>
        <pc:spChg chg="add">
          <ac:chgData name="Swingle, Dejah" userId="4e6a74d5-9f49-49ae-8981-681e71e1a689" providerId="ADAL" clId="{1CB54C41-B3A8-48CC-BCFF-AC5D3CD72B10}" dt="2026-03-12T19:21:52.995" v="1034" actId="26606"/>
          <ac:spMkLst>
            <pc:docMk/>
            <pc:sldMk cId="3986886574" sldId="293"/>
            <ac:spMk id="9" creationId="{870A1295-61BC-4214-AA3E-D396673024D0}"/>
          </ac:spMkLst>
        </pc:spChg>
        <pc:grpChg chg="add">
          <ac:chgData name="Swingle, Dejah" userId="4e6a74d5-9f49-49ae-8981-681e71e1a689" providerId="ADAL" clId="{1CB54C41-B3A8-48CC-BCFF-AC5D3CD72B10}" dt="2026-03-12T19:21:52.995" v="1034" actId="26606"/>
          <ac:grpSpMkLst>
            <pc:docMk/>
            <pc:sldMk cId="3986886574" sldId="293"/>
            <ac:grpSpMk id="11" creationId="{0B139475-2B26-4CA9-9413-DE741E49F7BB}"/>
          </ac:grpSpMkLst>
        </pc:grpChg>
        <pc:picChg chg="add mod">
          <ac:chgData name="Swingle, Dejah" userId="4e6a74d5-9f49-49ae-8981-681e71e1a689" providerId="ADAL" clId="{1CB54C41-B3A8-48CC-BCFF-AC5D3CD72B10}" dt="2026-03-12T19:21:52.995" v="1034" actId="26606"/>
          <ac:picMkLst>
            <pc:docMk/>
            <pc:sldMk cId="3986886574" sldId="293"/>
            <ac:picMk id="4" creationId="{590BC7B1-D7B0-C0DC-456E-3BB969E4D053}"/>
          </ac:picMkLst>
        </pc:picChg>
      </pc:sldChg>
      <pc:sldChg chg="modSp add mod">
        <pc:chgData name="Swingle, Dejah" userId="4e6a74d5-9f49-49ae-8981-681e71e1a689" providerId="ADAL" clId="{1CB54C41-B3A8-48CC-BCFF-AC5D3CD72B10}" dt="2026-03-12T19:40:45.670" v="1685" actId="6549"/>
        <pc:sldMkLst>
          <pc:docMk/>
          <pc:sldMk cId="4125642624" sldId="294"/>
        </pc:sldMkLst>
        <pc:spChg chg="mod">
          <ac:chgData name="Swingle, Dejah" userId="4e6a74d5-9f49-49ae-8981-681e71e1a689" providerId="ADAL" clId="{1CB54C41-B3A8-48CC-BCFF-AC5D3CD72B10}" dt="2026-03-12T19:23:38.897" v="1069" actId="255"/>
          <ac:spMkLst>
            <pc:docMk/>
            <pc:sldMk cId="4125642624" sldId="294"/>
            <ac:spMk id="2" creationId="{10CED867-D2F3-0C4B-0DBB-05F4DAE2EDA6}"/>
          </ac:spMkLst>
        </pc:spChg>
        <pc:spChg chg="mod">
          <ac:chgData name="Swingle, Dejah" userId="4e6a74d5-9f49-49ae-8981-681e71e1a689" providerId="ADAL" clId="{1CB54C41-B3A8-48CC-BCFF-AC5D3CD72B10}" dt="2026-03-12T19:40:45.670" v="1685" actId="6549"/>
          <ac:spMkLst>
            <pc:docMk/>
            <pc:sldMk cId="4125642624" sldId="294"/>
            <ac:spMk id="3" creationId="{9B84E32C-31E7-19A0-AF6E-2165EBEB59B9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E3AB27-83CE-4559-BDE9-A0C02C2C5F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D2223C-98AB-488E-A237-7FDE002A1CBD}">
      <dgm:prSet custT="1"/>
      <dgm:spPr/>
      <dgm:t>
        <a:bodyPr/>
        <a:lstStyle/>
        <a:p>
          <a:r>
            <a:rPr lang="en-US" sz="2400" dirty="0"/>
            <a:t>What’s up with Federal Funding?</a:t>
          </a:r>
        </a:p>
      </dgm:t>
    </dgm:pt>
    <dgm:pt modelId="{ED436371-D053-4AB6-A0C4-BA4A8F60B195}" type="parTrans" cxnId="{D11DD3CE-9F07-4DC7-969A-694F654EEDC6}">
      <dgm:prSet/>
      <dgm:spPr/>
      <dgm:t>
        <a:bodyPr/>
        <a:lstStyle/>
        <a:p>
          <a:endParaRPr lang="en-US"/>
        </a:p>
      </dgm:t>
    </dgm:pt>
    <dgm:pt modelId="{535DF555-5E8C-4FF3-B403-BF227F07DF24}" type="sibTrans" cxnId="{D11DD3CE-9F07-4DC7-969A-694F654EEDC6}">
      <dgm:prSet/>
      <dgm:spPr/>
      <dgm:t>
        <a:bodyPr/>
        <a:lstStyle/>
        <a:p>
          <a:endParaRPr lang="en-US"/>
        </a:p>
      </dgm:t>
    </dgm:pt>
    <dgm:pt modelId="{B05A517B-E67F-4B37-97DE-CF90E63690B7}">
      <dgm:prSet/>
      <dgm:spPr/>
      <dgm:t>
        <a:bodyPr/>
        <a:lstStyle/>
        <a:p>
          <a:r>
            <a:rPr lang="en-US" dirty="0"/>
            <a:t>Perkins is continuing</a:t>
          </a:r>
        </a:p>
      </dgm:t>
    </dgm:pt>
    <dgm:pt modelId="{E5D90035-4CE0-4A94-AA89-681E62456D8F}" type="parTrans" cxnId="{379CAA19-5A7B-4191-88C2-08C01C5A55C1}">
      <dgm:prSet/>
      <dgm:spPr/>
      <dgm:t>
        <a:bodyPr/>
        <a:lstStyle/>
        <a:p>
          <a:endParaRPr lang="en-US"/>
        </a:p>
      </dgm:t>
    </dgm:pt>
    <dgm:pt modelId="{6FDCCF0A-E8CE-4AFE-AD8C-E53946056BCA}" type="sibTrans" cxnId="{379CAA19-5A7B-4191-88C2-08C01C5A55C1}">
      <dgm:prSet/>
      <dgm:spPr/>
      <dgm:t>
        <a:bodyPr/>
        <a:lstStyle/>
        <a:p>
          <a:endParaRPr lang="en-US"/>
        </a:p>
      </dgm:t>
    </dgm:pt>
    <dgm:pt modelId="{C2BE9216-6DDF-454D-B666-6207C7FF4400}">
      <dgm:prSet/>
      <dgm:spPr/>
      <dgm:t>
        <a:bodyPr/>
        <a:lstStyle/>
        <a:p>
          <a:r>
            <a:rPr lang="en-US" dirty="0"/>
            <a:t>Functions have moved from the DOE to the DOL, no further information at this time</a:t>
          </a:r>
        </a:p>
      </dgm:t>
    </dgm:pt>
    <dgm:pt modelId="{B9BB1D83-960E-472D-B1E3-0B41691B1DF8}" type="parTrans" cxnId="{53592BA0-6BD6-4151-9B06-3AD76041F6DD}">
      <dgm:prSet/>
      <dgm:spPr/>
      <dgm:t>
        <a:bodyPr/>
        <a:lstStyle/>
        <a:p>
          <a:endParaRPr lang="en-US"/>
        </a:p>
      </dgm:t>
    </dgm:pt>
    <dgm:pt modelId="{DCEC39DF-4D27-4CF7-904F-ACDDC010C79E}" type="sibTrans" cxnId="{53592BA0-6BD6-4151-9B06-3AD76041F6DD}">
      <dgm:prSet/>
      <dgm:spPr/>
      <dgm:t>
        <a:bodyPr/>
        <a:lstStyle/>
        <a:p>
          <a:endParaRPr lang="en-US"/>
        </a:p>
      </dgm:t>
    </dgm:pt>
    <dgm:pt modelId="{37AF5203-54F8-495F-AC48-D949E599FFEE}">
      <dgm:prSet custT="1"/>
      <dgm:spPr/>
      <dgm:t>
        <a:bodyPr/>
        <a:lstStyle/>
        <a:p>
          <a:r>
            <a:rPr lang="en-US" sz="2400" dirty="0"/>
            <a:t>Perkins qualifying criteria</a:t>
          </a:r>
        </a:p>
      </dgm:t>
    </dgm:pt>
    <dgm:pt modelId="{76B856EA-FC6D-430F-A10F-2BE70437218F}" type="parTrans" cxnId="{8459A7F3-7F14-4519-8C76-1D37E32B50C2}">
      <dgm:prSet/>
      <dgm:spPr/>
      <dgm:t>
        <a:bodyPr/>
        <a:lstStyle/>
        <a:p>
          <a:endParaRPr lang="en-US"/>
        </a:p>
      </dgm:t>
    </dgm:pt>
    <dgm:pt modelId="{F81F92E3-2E77-4E76-8E66-C082802A04DD}" type="sibTrans" cxnId="{8459A7F3-7F14-4519-8C76-1D37E32B50C2}">
      <dgm:prSet/>
      <dgm:spPr/>
      <dgm:t>
        <a:bodyPr/>
        <a:lstStyle/>
        <a:p>
          <a:endParaRPr lang="en-US"/>
        </a:p>
      </dgm:t>
    </dgm:pt>
    <dgm:pt modelId="{B7F1BB45-0CB3-42F6-AB3B-736216D55FBA}">
      <dgm:prSet/>
      <dgm:spPr/>
      <dgm:t>
        <a:bodyPr/>
        <a:lstStyle/>
        <a:p>
          <a:r>
            <a:rPr lang="en-US" dirty="0"/>
            <a:t>Funded programs must train for a job that is High Wage or In Demand within the region:  LA County.</a:t>
          </a:r>
        </a:p>
      </dgm:t>
    </dgm:pt>
    <dgm:pt modelId="{3C003940-22DC-4B61-8CE7-646FF7A79085}" type="parTrans" cxnId="{174449F0-2534-4C83-A27E-FFBE9FD3A7EB}">
      <dgm:prSet/>
      <dgm:spPr/>
      <dgm:t>
        <a:bodyPr/>
        <a:lstStyle/>
        <a:p>
          <a:endParaRPr lang="en-US"/>
        </a:p>
      </dgm:t>
    </dgm:pt>
    <dgm:pt modelId="{0A6384F7-A5B9-4E2A-AB96-FF82BCAE7DEC}" type="sibTrans" cxnId="{174449F0-2534-4C83-A27E-FFBE9FD3A7EB}">
      <dgm:prSet/>
      <dgm:spPr/>
      <dgm:t>
        <a:bodyPr/>
        <a:lstStyle/>
        <a:p>
          <a:endParaRPr lang="en-US"/>
        </a:p>
      </dgm:t>
    </dgm:pt>
    <dgm:pt modelId="{8AC463AC-9AE2-460E-BEED-9EA356461690}">
      <dgm:prSet/>
      <dgm:spPr/>
      <dgm:t>
        <a:bodyPr/>
        <a:lstStyle/>
        <a:p>
          <a:r>
            <a:rPr lang="en-US" dirty="0"/>
            <a:t>High Wage = $30.25/hour</a:t>
          </a:r>
        </a:p>
      </dgm:t>
    </dgm:pt>
    <dgm:pt modelId="{C32BE73A-913C-49EB-B9D2-3DA5308DC1D7}" type="parTrans" cxnId="{E4112CBF-2717-43A2-BC55-05A5A9706E11}">
      <dgm:prSet/>
      <dgm:spPr/>
      <dgm:t>
        <a:bodyPr/>
        <a:lstStyle/>
        <a:p>
          <a:endParaRPr lang="en-US"/>
        </a:p>
      </dgm:t>
    </dgm:pt>
    <dgm:pt modelId="{9105FB85-CB5A-465C-8192-0352CB5495E1}" type="sibTrans" cxnId="{E4112CBF-2717-43A2-BC55-05A5A9706E11}">
      <dgm:prSet/>
      <dgm:spPr/>
      <dgm:t>
        <a:bodyPr/>
        <a:lstStyle/>
        <a:p>
          <a:endParaRPr lang="en-US"/>
        </a:p>
      </dgm:t>
    </dgm:pt>
    <dgm:pt modelId="{C014322B-EDF5-4DCC-8028-925796B7EA42}">
      <dgm:prSet/>
      <dgm:spPr/>
      <dgm:t>
        <a:bodyPr/>
        <a:lstStyle/>
        <a:p>
          <a:r>
            <a:rPr lang="en-US" dirty="0"/>
            <a:t>In Demand is </a:t>
          </a:r>
          <a:r>
            <a:rPr lang="en-US" u="sng" dirty="0"/>
            <a:t>&gt;</a:t>
          </a:r>
          <a:r>
            <a:rPr lang="en-US" dirty="0"/>
            <a:t>148 annual openings AND growth is projected between 2025-2030</a:t>
          </a:r>
        </a:p>
      </dgm:t>
    </dgm:pt>
    <dgm:pt modelId="{CDA31417-BCEA-4BEC-969F-E5C14C3BC42C}" type="parTrans" cxnId="{D7344452-EBDC-4800-9FEF-F43B91356D71}">
      <dgm:prSet/>
      <dgm:spPr/>
      <dgm:t>
        <a:bodyPr/>
        <a:lstStyle/>
        <a:p>
          <a:endParaRPr lang="en-US"/>
        </a:p>
      </dgm:t>
    </dgm:pt>
    <dgm:pt modelId="{A6A6545D-E8FF-4B29-BC08-4112F2EAE87D}" type="sibTrans" cxnId="{D7344452-EBDC-4800-9FEF-F43B91356D71}">
      <dgm:prSet/>
      <dgm:spPr/>
      <dgm:t>
        <a:bodyPr/>
        <a:lstStyle/>
        <a:p>
          <a:endParaRPr lang="en-US"/>
        </a:p>
      </dgm:t>
    </dgm:pt>
    <dgm:pt modelId="{C04C7240-B109-4995-B1E2-1FD2757EFF78}" type="pres">
      <dgm:prSet presAssocID="{52E3AB27-83CE-4559-BDE9-A0C02C2C5FD1}" presName="linear" presStyleCnt="0">
        <dgm:presLayoutVars>
          <dgm:dir/>
          <dgm:animLvl val="lvl"/>
          <dgm:resizeHandles val="exact"/>
        </dgm:presLayoutVars>
      </dgm:prSet>
      <dgm:spPr/>
    </dgm:pt>
    <dgm:pt modelId="{CB9AA3BE-B777-4FB4-861B-F662798E7725}" type="pres">
      <dgm:prSet presAssocID="{07D2223C-98AB-488E-A237-7FDE002A1CBD}" presName="parentLin" presStyleCnt="0"/>
      <dgm:spPr/>
    </dgm:pt>
    <dgm:pt modelId="{C04BF496-EEF3-4862-90E5-45B485F72716}" type="pres">
      <dgm:prSet presAssocID="{07D2223C-98AB-488E-A237-7FDE002A1CBD}" presName="parentLeftMargin" presStyleLbl="node1" presStyleIdx="0" presStyleCnt="2"/>
      <dgm:spPr/>
    </dgm:pt>
    <dgm:pt modelId="{2DB0EA3B-F00A-422F-BC26-03DE2D2A0E48}" type="pres">
      <dgm:prSet presAssocID="{07D2223C-98AB-488E-A237-7FDE002A1CBD}" presName="parentText" presStyleLbl="node1" presStyleIdx="0" presStyleCnt="2" custLinFactNeighborX="11111">
        <dgm:presLayoutVars>
          <dgm:chMax val="0"/>
          <dgm:bulletEnabled val="1"/>
        </dgm:presLayoutVars>
      </dgm:prSet>
      <dgm:spPr/>
    </dgm:pt>
    <dgm:pt modelId="{64323701-E6C0-4B84-A9B9-52A817A13D96}" type="pres">
      <dgm:prSet presAssocID="{07D2223C-98AB-488E-A237-7FDE002A1CBD}" presName="negativeSpace" presStyleCnt="0"/>
      <dgm:spPr/>
    </dgm:pt>
    <dgm:pt modelId="{3A226FA0-3FB2-4176-930D-00FCFBC46C38}" type="pres">
      <dgm:prSet presAssocID="{07D2223C-98AB-488E-A237-7FDE002A1CBD}" presName="childText" presStyleLbl="conFgAcc1" presStyleIdx="0" presStyleCnt="2">
        <dgm:presLayoutVars>
          <dgm:bulletEnabled val="1"/>
        </dgm:presLayoutVars>
      </dgm:prSet>
      <dgm:spPr/>
    </dgm:pt>
    <dgm:pt modelId="{093A8779-D070-4D14-A5D3-15209BE2473C}" type="pres">
      <dgm:prSet presAssocID="{535DF555-5E8C-4FF3-B403-BF227F07DF24}" presName="spaceBetweenRectangles" presStyleCnt="0"/>
      <dgm:spPr/>
    </dgm:pt>
    <dgm:pt modelId="{FE10CFBF-5C20-4DDE-B58B-F71F0BEB884B}" type="pres">
      <dgm:prSet presAssocID="{37AF5203-54F8-495F-AC48-D949E599FFEE}" presName="parentLin" presStyleCnt="0"/>
      <dgm:spPr/>
    </dgm:pt>
    <dgm:pt modelId="{4F2461C8-3796-41EC-99FE-1380BF0288A0}" type="pres">
      <dgm:prSet presAssocID="{37AF5203-54F8-495F-AC48-D949E599FFEE}" presName="parentLeftMargin" presStyleLbl="node1" presStyleIdx="0" presStyleCnt="2"/>
      <dgm:spPr/>
    </dgm:pt>
    <dgm:pt modelId="{132190E0-AFB5-41B1-9C4E-B745448148A6}" type="pres">
      <dgm:prSet presAssocID="{37AF5203-54F8-495F-AC48-D949E599FFEE}" presName="parentText" presStyleLbl="node1" presStyleIdx="1" presStyleCnt="2" custScaleX="123809">
        <dgm:presLayoutVars>
          <dgm:chMax val="0"/>
          <dgm:bulletEnabled val="1"/>
        </dgm:presLayoutVars>
      </dgm:prSet>
      <dgm:spPr/>
    </dgm:pt>
    <dgm:pt modelId="{7CB9E7D5-9DC1-461E-8B1C-E01C421C04C1}" type="pres">
      <dgm:prSet presAssocID="{37AF5203-54F8-495F-AC48-D949E599FFEE}" presName="negativeSpace" presStyleCnt="0"/>
      <dgm:spPr/>
    </dgm:pt>
    <dgm:pt modelId="{61339F48-F40A-45CE-85B3-6FF4AC59A56E}" type="pres">
      <dgm:prSet presAssocID="{37AF5203-54F8-495F-AC48-D949E599FFEE}" presName="childText" presStyleLbl="conFgAcc1" presStyleIdx="1" presStyleCnt="2" custScaleY="96732">
        <dgm:presLayoutVars>
          <dgm:bulletEnabled val="1"/>
        </dgm:presLayoutVars>
      </dgm:prSet>
      <dgm:spPr/>
    </dgm:pt>
  </dgm:ptLst>
  <dgm:cxnLst>
    <dgm:cxn modelId="{37546503-539F-4311-8E61-CE5A559299AD}" type="presOf" srcId="{07D2223C-98AB-488E-A237-7FDE002A1CBD}" destId="{2DB0EA3B-F00A-422F-BC26-03DE2D2A0E48}" srcOrd="1" destOrd="0" presId="urn:microsoft.com/office/officeart/2005/8/layout/list1"/>
    <dgm:cxn modelId="{1A40DE0E-2AE5-4817-83F1-9C3098C4BE57}" type="presOf" srcId="{C2BE9216-6DDF-454D-B666-6207C7FF4400}" destId="{3A226FA0-3FB2-4176-930D-00FCFBC46C38}" srcOrd="0" destOrd="1" presId="urn:microsoft.com/office/officeart/2005/8/layout/list1"/>
    <dgm:cxn modelId="{DD56DE11-9E9E-4599-A2D5-CF9FCD4A99C1}" type="presOf" srcId="{37AF5203-54F8-495F-AC48-D949E599FFEE}" destId="{4F2461C8-3796-41EC-99FE-1380BF0288A0}" srcOrd="0" destOrd="0" presId="urn:microsoft.com/office/officeart/2005/8/layout/list1"/>
    <dgm:cxn modelId="{379CAA19-5A7B-4191-88C2-08C01C5A55C1}" srcId="{07D2223C-98AB-488E-A237-7FDE002A1CBD}" destId="{B05A517B-E67F-4B37-97DE-CF90E63690B7}" srcOrd="0" destOrd="0" parTransId="{E5D90035-4CE0-4A94-AA89-681E62456D8F}" sibTransId="{6FDCCF0A-E8CE-4AFE-AD8C-E53946056BCA}"/>
    <dgm:cxn modelId="{EC030E22-FCAE-4C01-8D28-DDC7FA8D6C2F}" type="presOf" srcId="{37AF5203-54F8-495F-AC48-D949E599FFEE}" destId="{132190E0-AFB5-41B1-9C4E-B745448148A6}" srcOrd="1" destOrd="0" presId="urn:microsoft.com/office/officeart/2005/8/layout/list1"/>
    <dgm:cxn modelId="{CFDB586D-8D13-4B6F-B6E1-2D7E6C261458}" type="presOf" srcId="{B05A517B-E67F-4B37-97DE-CF90E63690B7}" destId="{3A226FA0-3FB2-4176-930D-00FCFBC46C38}" srcOrd="0" destOrd="0" presId="urn:microsoft.com/office/officeart/2005/8/layout/list1"/>
    <dgm:cxn modelId="{D7344452-EBDC-4800-9FEF-F43B91356D71}" srcId="{37AF5203-54F8-495F-AC48-D949E599FFEE}" destId="{C014322B-EDF5-4DCC-8028-925796B7EA42}" srcOrd="2" destOrd="0" parTransId="{CDA31417-BCEA-4BEC-969F-E5C14C3BC42C}" sibTransId="{A6A6545D-E8FF-4B29-BC08-4112F2EAE87D}"/>
    <dgm:cxn modelId="{B17A9F97-9853-4739-A08B-23631DE512E2}" type="presOf" srcId="{C014322B-EDF5-4DCC-8028-925796B7EA42}" destId="{61339F48-F40A-45CE-85B3-6FF4AC59A56E}" srcOrd="0" destOrd="2" presId="urn:microsoft.com/office/officeart/2005/8/layout/list1"/>
    <dgm:cxn modelId="{53592BA0-6BD6-4151-9B06-3AD76041F6DD}" srcId="{07D2223C-98AB-488E-A237-7FDE002A1CBD}" destId="{C2BE9216-6DDF-454D-B666-6207C7FF4400}" srcOrd="1" destOrd="0" parTransId="{B9BB1D83-960E-472D-B1E3-0B41691B1DF8}" sibTransId="{DCEC39DF-4D27-4CF7-904F-ACDDC010C79E}"/>
    <dgm:cxn modelId="{84F58FB0-21F5-43D8-B253-EF1589728221}" type="presOf" srcId="{07D2223C-98AB-488E-A237-7FDE002A1CBD}" destId="{C04BF496-EEF3-4862-90E5-45B485F72716}" srcOrd="0" destOrd="0" presId="urn:microsoft.com/office/officeart/2005/8/layout/list1"/>
    <dgm:cxn modelId="{E4112CBF-2717-43A2-BC55-05A5A9706E11}" srcId="{37AF5203-54F8-495F-AC48-D949E599FFEE}" destId="{8AC463AC-9AE2-460E-BEED-9EA356461690}" srcOrd="1" destOrd="0" parTransId="{C32BE73A-913C-49EB-B9D2-3DA5308DC1D7}" sibTransId="{9105FB85-CB5A-465C-8192-0352CB5495E1}"/>
    <dgm:cxn modelId="{D11DD3CE-9F07-4DC7-969A-694F654EEDC6}" srcId="{52E3AB27-83CE-4559-BDE9-A0C02C2C5FD1}" destId="{07D2223C-98AB-488E-A237-7FDE002A1CBD}" srcOrd="0" destOrd="0" parTransId="{ED436371-D053-4AB6-A0C4-BA4A8F60B195}" sibTransId="{535DF555-5E8C-4FF3-B403-BF227F07DF24}"/>
    <dgm:cxn modelId="{B6B539E2-AC12-4EF4-84B1-79E757A12F28}" type="presOf" srcId="{8AC463AC-9AE2-460E-BEED-9EA356461690}" destId="{61339F48-F40A-45CE-85B3-6FF4AC59A56E}" srcOrd="0" destOrd="1" presId="urn:microsoft.com/office/officeart/2005/8/layout/list1"/>
    <dgm:cxn modelId="{174449F0-2534-4C83-A27E-FFBE9FD3A7EB}" srcId="{37AF5203-54F8-495F-AC48-D949E599FFEE}" destId="{B7F1BB45-0CB3-42F6-AB3B-736216D55FBA}" srcOrd="0" destOrd="0" parTransId="{3C003940-22DC-4B61-8CE7-646FF7A79085}" sibTransId="{0A6384F7-A5B9-4E2A-AB96-FF82BCAE7DEC}"/>
    <dgm:cxn modelId="{CD3AE2F1-CF48-448C-8A0F-AB89F94AD4B1}" type="presOf" srcId="{52E3AB27-83CE-4559-BDE9-A0C02C2C5FD1}" destId="{C04C7240-B109-4995-B1E2-1FD2757EFF78}" srcOrd="0" destOrd="0" presId="urn:microsoft.com/office/officeart/2005/8/layout/list1"/>
    <dgm:cxn modelId="{509EA6F3-941D-44D9-9FA9-4D2B9070BFED}" type="presOf" srcId="{B7F1BB45-0CB3-42F6-AB3B-736216D55FBA}" destId="{61339F48-F40A-45CE-85B3-6FF4AC59A56E}" srcOrd="0" destOrd="0" presId="urn:microsoft.com/office/officeart/2005/8/layout/list1"/>
    <dgm:cxn modelId="{8459A7F3-7F14-4519-8C76-1D37E32B50C2}" srcId="{52E3AB27-83CE-4559-BDE9-A0C02C2C5FD1}" destId="{37AF5203-54F8-495F-AC48-D949E599FFEE}" srcOrd="1" destOrd="0" parTransId="{76B856EA-FC6D-430F-A10F-2BE70437218F}" sibTransId="{F81F92E3-2E77-4E76-8E66-C082802A04DD}"/>
    <dgm:cxn modelId="{66505694-2DF2-4642-BB32-E23696CE9BD5}" type="presParOf" srcId="{C04C7240-B109-4995-B1E2-1FD2757EFF78}" destId="{CB9AA3BE-B777-4FB4-861B-F662798E7725}" srcOrd="0" destOrd="0" presId="urn:microsoft.com/office/officeart/2005/8/layout/list1"/>
    <dgm:cxn modelId="{09551BBE-3C70-41D8-9DAD-453B05840027}" type="presParOf" srcId="{CB9AA3BE-B777-4FB4-861B-F662798E7725}" destId="{C04BF496-EEF3-4862-90E5-45B485F72716}" srcOrd="0" destOrd="0" presId="urn:microsoft.com/office/officeart/2005/8/layout/list1"/>
    <dgm:cxn modelId="{FE408543-DBFE-48E1-99E9-9DE323486E86}" type="presParOf" srcId="{CB9AA3BE-B777-4FB4-861B-F662798E7725}" destId="{2DB0EA3B-F00A-422F-BC26-03DE2D2A0E48}" srcOrd="1" destOrd="0" presId="urn:microsoft.com/office/officeart/2005/8/layout/list1"/>
    <dgm:cxn modelId="{5D4B7F88-496C-46C8-8366-6D77C32A5F32}" type="presParOf" srcId="{C04C7240-B109-4995-B1E2-1FD2757EFF78}" destId="{64323701-E6C0-4B84-A9B9-52A817A13D96}" srcOrd="1" destOrd="0" presId="urn:microsoft.com/office/officeart/2005/8/layout/list1"/>
    <dgm:cxn modelId="{740DA6D8-2339-4876-B3DC-C48104FAA3D9}" type="presParOf" srcId="{C04C7240-B109-4995-B1E2-1FD2757EFF78}" destId="{3A226FA0-3FB2-4176-930D-00FCFBC46C38}" srcOrd="2" destOrd="0" presId="urn:microsoft.com/office/officeart/2005/8/layout/list1"/>
    <dgm:cxn modelId="{4D35B1FE-7122-4F14-9545-8C19ED4F8E19}" type="presParOf" srcId="{C04C7240-B109-4995-B1E2-1FD2757EFF78}" destId="{093A8779-D070-4D14-A5D3-15209BE2473C}" srcOrd="3" destOrd="0" presId="urn:microsoft.com/office/officeart/2005/8/layout/list1"/>
    <dgm:cxn modelId="{F44EC922-917B-48BB-9E74-E6F389922E7D}" type="presParOf" srcId="{C04C7240-B109-4995-B1E2-1FD2757EFF78}" destId="{FE10CFBF-5C20-4DDE-B58B-F71F0BEB884B}" srcOrd="4" destOrd="0" presId="urn:microsoft.com/office/officeart/2005/8/layout/list1"/>
    <dgm:cxn modelId="{BA56F531-59CD-4A20-B2B7-3062A94D78F1}" type="presParOf" srcId="{FE10CFBF-5C20-4DDE-B58B-F71F0BEB884B}" destId="{4F2461C8-3796-41EC-99FE-1380BF0288A0}" srcOrd="0" destOrd="0" presId="urn:microsoft.com/office/officeart/2005/8/layout/list1"/>
    <dgm:cxn modelId="{98918894-36E2-4785-9E3E-4B698A7B228F}" type="presParOf" srcId="{FE10CFBF-5C20-4DDE-B58B-F71F0BEB884B}" destId="{132190E0-AFB5-41B1-9C4E-B745448148A6}" srcOrd="1" destOrd="0" presId="urn:microsoft.com/office/officeart/2005/8/layout/list1"/>
    <dgm:cxn modelId="{F60072DE-FAD2-4E4E-AFC9-BBF0893DB962}" type="presParOf" srcId="{C04C7240-B109-4995-B1E2-1FD2757EFF78}" destId="{7CB9E7D5-9DC1-461E-8B1C-E01C421C04C1}" srcOrd="5" destOrd="0" presId="urn:microsoft.com/office/officeart/2005/8/layout/list1"/>
    <dgm:cxn modelId="{9BD3A5D7-0366-412C-A267-7F67E1C70BE2}" type="presParOf" srcId="{C04C7240-B109-4995-B1E2-1FD2757EFF78}" destId="{61339F48-F40A-45CE-85B3-6FF4AC59A56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E3AB27-83CE-4559-BDE9-A0C02C2C5F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D2223C-98AB-488E-A237-7FDE002A1CBD}">
      <dgm:prSet custT="1"/>
      <dgm:spPr/>
      <dgm:t>
        <a:bodyPr/>
        <a:lstStyle/>
        <a:p>
          <a:r>
            <a:rPr lang="en-US" sz="2400" dirty="0"/>
            <a:t>How much money do we get? </a:t>
          </a:r>
        </a:p>
      </dgm:t>
    </dgm:pt>
    <dgm:pt modelId="{ED436371-D053-4AB6-A0C4-BA4A8F60B195}" type="parTrans" cxnId="{D11DD3CE-9F07-4DC7-969A-694F654EEDC6}">
      <dgm:prSet/>
      <dgm:spPr/>
      <dgm:t>
        <a:bodyPr/>
        <a:lstStyle/>
        <a:p>
          <a:endParaRPr lang="en-US"/>
        </a:p>
      </dgm:t>
    </dgm:pt>
    <dgm:pt modelId="{535DF555-5E8C-4FF3-B403-BF227F07DF24}" type="sibTrans" cxnId="{D11DD3CE-9F07-4DC7-969A-694F654EEDC6}">
      <dgm:prSet/>
      <dgm:spPr/>
      <dgm:t>
        <a:bodyPr/>
        <a:lstStyle/>
        <a:p>
          <a:endParaRPr lang="en-US"/>
        </a:p>
      </dgm:t>
    </dgm:pt>
    <dgm:pt modelId="{B05A517B-E67F-4B37-97DE-CF90E63690B7}">
      <dgm:prSet/>
      <dgm:spPr/>
      <dgm:t>
        <a:bodyPr/>
        <a:lstStyle/>
        <a:p>
          <a:r>
            <a:rPr lang="en-US" dirty="0"/>
            <a:t>2026-2027 Perkins allocation: TBD, $1,000,000 for planning</a:t>
          </a:r>
        </a:p>
      </dgm:t>
    </dgm:pt>
    <dgm:pt modelId="{E5D90035-4CE0-4A94-AA89-681E62456D8F}" type="parTrans" cxnId="{379CAA19-5A7B-4191-88C2-08C01C5A55C1}">
      <dgm:prSet/>
      <dgm:spPr/>
      <dgm:t>
        <a:bodyPr/>
        <a:lstStyle/>
        <a:p>
          <a:endParaRPr lang="en-US"/>
        </a:p>
      </dgm:t>
    </dgm:pt>
    <dgm:pt modelId="{6FDCCF0A-E8CE-4AFE-AD8C-E53946056BCA}" type="sibTrans" cxnId="{379CAA19-5A7B-4191-88C2-08C01C5A55C1}">
      <dgm:prSet/>
      <dgm:spPr/>
      <dgm:t>
        <a:bodyPr/>
        <a:lstStyle/>
        <a:p>
          <a:endParaRPr lang="en-US"/>
        </a:p>
      </dgm:t>
    </dgm:pt>
    <dgm:pt modelId="{C2BE9216-6DDF-454D-B666-6207C7FF4400}">
      <dgm:prSet/>
      <dgm:spPr/>
      <dgm:t>
        <a:bodyPr/>
        <a:lstStyle/>
        <a:p>
          <a:r>
            <a:rPr lang="en-US" dirty="0"/>
            <a:t>Funding (and spending year) runs from 7/1/26 to 6/30/27</a:t>
          </a:r>
        </a:p>
      </dgm:t>
    </dgm:pt>
    <dgm:pt modelId="{B9BB1D83-960E-472D-B1E3-0B41691B1DF8}" type="parTrans" cxnId="{53592BA0-6BD6-4151-9B06-3AD76041F6DD}">
      <dgm:prSet/>
      <dgm:spPr/>
      <dgm:t>
        <a:bodyPr/>
        <a:lstStyle/>
        <a:p>
          <a:endParaRPr lang="en-US"/>
        </a:p>
      </dgm:t>
    </dgm:pt>
    <dgm:pt modelId="{DCEC39DF-4D27-4CF7-904F-ACDDC010C79E}" type="sibTrans" cxnId="{53592BA0-6BD6-4151-9B06-3AD76041F6DD}">
      <dgm:prSet/>
      <dgm:spPr/>
      <dgm:t>
        <a:bodyPr/>
        <a:lstStyle/>
        <a:p>
          <a:endParaRPr lang="en-US"/>
        </a:p>
      </dgm:t>
    </dgm:pt>
    <dgm:pt modelId="{37AF5203-54F8-495F-AC48-D949E599FFEE}">
      <dgm:prSet custT="1"/>
      <dgm:spPr/>
      <dgm:t>
        <a:bodyPr/>
        <a:lstStyle/>
        <a:p>
          <a:r>
            <a:rPr lang="en-US" sz="2400" dirty="0"/>
            <a:t>How much should you apply for?</a:t>
          </a:r>
        </a:p>
      </dgm:t>
    </dgm:pt>
    <dgm:pt modelId="{76B856EA-FC6D-430F-A10F-2BE70437218F}" type="parTrans" cxnId="{8459A7F3-7F14-4519-8C76-1D37E32B50C2}">
      <dgm:prSet/>
      <dgm:spPr/>
      <dgm:t>
        <a:bodyPr/>
        <a:lstStyle/>
        <a:p>
          <a:endParaRPr lang="en-US"/>
        </a:p>
      </dgm:t>
    </dgm:pt>
    <dgm:pt modelId="{F81F92E3-2E77-4E76-8E66-C082802A04DD}" type="sibTrans" cxnId="{8459A7F3-7F14-4519-8C76-1D37E32B50C2}">
      <dgm:prSet/>
      <dgm:spPr/>
      <dgm:t>
        <a:bodyPr/>
        <a:lstStyle/>
        <a:p>
          <a:endParaRPr lang="en-US"/>
        </a:p>
      </dgm:t>
    </dgm:pt>
    <dgm:pt modelId="{B7F1BB45-0CB3-42F6-AB3B-736216D55FBA}">
      <dgm:prSet/>
      <dgm:spPr/>
      <dgm:t>
        <a:bodyPr/>
        <a:lstStyle/>
        <a:p>
          <a:r>
            <a:rPr lang="en-US"/>
            <a:t>Be realistic! Focus on program needs to support special populations.</a:t>
          </a:r>
        </a:p>
      </dgm:t>
    </dgm:pt>
    <dgm:pt modelId="{3C003940-22DC-4B61-8CE7-646FF7A79085}" type="parTrans" cxnId="{174449F0-2534-4C83-A27E-FFBE9FD3A7EB}">
      <dgm:prSet/>
      <dgm:spPr/>
      <dgm:t>
        <a:bodyPr/>
        <a:lstStyle/>
        <a:p>
          <a:endParaRPr lang="en-US"/>
        </a:p>
      </dgm:t>
    </dgm:pt>
    <dgm:pt modelId="{0A6384F7-A5B9-4E2A-AB96-FF82BCAE7DEC}" type="sibTrans" cxnId="{174449F0-2534-4C83-A27E-FFBE9FD3A7EB}">
      <dgm:prSet/>
      <dgm:spPr/>
      <dgm:t>
        <a:bodyPr/>
        <a:lstStyle/>
        <a:p>
          <a:endParaRPr lang="en-US"/>
        </a:p>
      </dgm:t>
    </dgm:pt>
    <dgm:pt modelId="{8AC463AC-9AE2-460E-BEED-9EA356461690}">
      <dgm:prSet/>
      <dgm:spPr/>
      <dgm:t>
        <a:bodyPr/>
        <a:lstStyle/>
        <a:p>
          <a:r>
            <a:rPr lang="en-US"/>
            <a:t>Funding must be used to address negatives or NA/NR in your core indicators FIRST. All other requests are considered lower priority.</a:t>
          </a:r>
        </a:p>
      </dgm:t>
    </dgm:pt>
    <dgm:pt modelId="{C32BE73A-913C-49EB-B9D2-3DA5308DC1D7}" type="parTrans" cxnId="{E4112CBF-2717-43A2-BC55-05A5A9706E11}">
      <dgm:prSet/>
      <dgm:spPr/>
      <dgm:t>
        <a:bodyPr/>
        <a:lstStyle/>
        <a:p>
          <a:endParaRPr lang="en-US"/>
        </a:p>
      </dgm:t>
    </dgm:pt>
    <dgm:pt modelId="{9105FB85-CB5A-465C-8192-0352CB5495E1}" type="sibTrans" cxnId="{E4112CBF-2717-43A2-BC55-05A5A9706E11}">
      <dgm:prSet/>
      <dgm:spPr/>
      <dgm:t>
        <a:bodyPr/>
        <a:lstStyle/>
        <a:p>
          <a:endParaRPr lang="en-US"/>
        </a:p>
      </dgm:t>
    </dgm:pt>
    <dgm:pt modelId="{C014322B-EDF5-4DCC-8028-925796B7EA42}">
      <dgm:prSet/>
      <dgm:spPr/>
      <dgm:t>
        <a:bodyPr/>
        <a:lstStyle/>
        <a:p>
          <a:r>
            <a:rPr lang="en-US"/>
            <a:t>All requests must be justified in terms of your core indicators and the needs of special populations students.</a:t>
          </a:r>
        </a:p>
      </dgm:t>
    </dgm:pt>
    <dgm:pt modelId="{CDA31417-BCEA-4BEC-969F-E5C14C3BC42C}" type="parTrans" cxnId="{D7344452-EBDC-4800-9FEF-F43B91356D71}">
      <dgm:prSet/>
      <dgm:spPr/>
      <dgm:t>
        <a:bodyPr/>
        <a:lstStyle/>
        <a:p>
          <a:endParaRPr lang="en-US"/>
        </a:p>
      </dgm:t>
    </dgm:pt>
    <dgm:pt modelId="{A6A6545D-E8FF-4B29-BC08-4112F2EAE87D}" type="sibTrans" cxnId="{D7344452-EBDC-4800-9FEF-F43B91356D71}">
      <dgm:prSet/>
      <dgm:spPr/>
      <dgm:t>
        <a:bodyPr/>
        <a:lstStyle/>
        <a:p>
          <a:endParaRPr lang="en-US"/>
        </a:p>
      </dgm:t>
    </dgm:pt>
    <dgm:pt modelId="{C04C7240-B109-4995-B1E2-1FD2757EFF78}" type="pres">
      <dgm:prSet presAssocID="{52E3AB27-83CE-4559-BDE9-A0C02C2C5FD1}" presName="linear" presStyleCnt="0">
        <dgm:presLayoutVars>
          <dgm:dir/>
          <dgm:animLvl val="lvl"/>
          <dgm:resizeHandles val="exact"/>
        </dgm:presLayoutVars>
      </dgm:prSet>
      <dgm:spPr/>
    </dgm:pt>
    <dgm:pt modelId="{CB9AA3BE-B777-4FB4-861B-F662798E7725}" type="pres">
      <dgm:prSet presAssocID="{07D2223C-98AB-488E-A237-7FDE002A1CBD}" presName="parentLin" presStyleCnt="0"/>
      <dgm:spPr/>
    </dgm:pt>
    <dgm:pt modelId="{C04BF496-EEF3-4862-90E5-45B485F72716}" type="pres">
      <dgm:prSet presAssocID="{07D2223C-98AB-488E-A237-7FDE002A1CBD}" presName="parentLeftMargin" presStyleLbl="node1" presStyleIdx="0" presStyleCnt="2"/>
      <dgm:spPr/>
    </dgm:pt>
    <dgm:pt modelId="{2DB0EA3B-F00A-422F-BC26-03DE2D2A0E48}" type="pres">
      <dgm:prSet presAssocID="{07D2223C-98AB-488E-A237-7FDE002A1CB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4323701-E6C0-4B84-A9B9-52A817A13D96}" type="pres">
      <dgm:prSet presAssocID="{07D2223C-98AB-488E-A237-7FDE002A1CBD}" presName="negativeSpace" presStyleCnt="0"/>
      <dgm:spPr/>
    </dgm:pt>
    <dgm:pt modelId="{3A226FA0-3FB2-4176-930D-00FCFBC46C38}" type="pres">
      <dgm:prSet presAssocID="{07D2223C-98AB-488E-A237-7FDE002A1CBD}" presName="childText" presStyleLbl="conFgAcc1" presStyleIdx="0" presStyleCnt="2">
        <dgm:presLayoutVars>
          <dgm:bulletEnabled val="1"/>
        </dgm:presLayoutVars>
      </dgm:prSet>
      <dgm:spPr/>
    </dgm:pt>
    <dgm:pt modelId="{093A8779-D070-4D14-A5D3-15209BE2473C}" type="pres">
      <dgm:prSet presAssocID="{535DF555-5E8C-4FF3-B403-BF227F07DF24}" presName="spaceBetweenRectangles" presStyleCnt="0"/>
      <dgm:spPr/>
    </dgm:pt>
    <dgm:pt modelId="{FE10CFBF-5C20-4DDE-B58B-F71F0BEB884B}" type="pres">
      <dgm:prSet presAssocID="{37AF5203-54F8-495F-AC48-D949E599FFEE}" presName="parentLin" presStyleCnt="0"/>
      <dgm:spPr/>
    </dgm:pt>
    <dgm:pt modelId="{4F2461C8-3796-41EC-99FE-1380BF0288A0}" type="pres">
      <dgm:prSet presAssocID="{37AF5203-54F8-495F-AC48-D949E599FFEE}" presName="parentLeftMargin" presStyleLbl="node1" presStyleIdx="0" presStyleCnt="2"/>
      <dgm:spPr/>
    </dgm:pt>
    <dgm:pt modelId="{132190E0-AFB5-41B1-9C4E-B745448148A6}" type="pres">
      <dgm:prSet presAssocID="{37AF5203-54F8-495F-AC48-D949E599FFE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CB9E7D5-9DC1-461E-8B1C-E01C421C04C1}" type="pres">
      <dgm:prSet presAssocID="{37AF5203-54F8-495F-AC48-D949E599FFEE}" presName="negativeSpace" presStyleCnt="0"/>
      <dgm:spPr/>
    </dgm:pt>
    <dgm:pt modelId="{61339F48-F40A-45CE-85B3-6FF4AC59A56E}" type="pres">
      <dgm:prSet presAssocID="{37AF5203-54F8-495F-AC48-D949E599FFE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7546503-539F-4311-8E61-CE5A559299AD}" type="presOf" srcId="{07D2223C-98AB-488E-A237-7FDE002A1CBD}" destId="{2DB0EA3B-F00A-422F-BC26-03DE2D2A0E48}" srcOrd="1" destOrd="0" presId="urn:microsoft.com/office/officeart/2005/8/layout/list1"/>
    <dgm:cxn modelId="{1A40DE0E-2AE5-4817-83F1-9C3098C4BE57}" type="presOf" srcId="{C2BE9216-6DDF-454D-B666-6207C7FF4400}" destId="{3A226FA0-3FB2-4176-930D-00FCFBC46C38}" srcOrd="0" destOrd="1" presId="urn:microsoft.com/office/officeart/2005/8/layout/list1"/>
    <dgm:cxn modelId="{DD56DE11-9E9E-4599-A2D5-CF9FCD4A99C1}" type="presOf" srcId="{37AF5203-54F8-495F-AC48-D949E599FFEE}" destId="{4F2461C8-3796-41EC-99FE-1380BF0288A0}" srcOrd="0" destOrd="0" presId="urn:microsoft.com/office/officeart/2005/8/layout/list1"/>
    <dgm:cxn modelId="{379CAA19-5A7B-4191-88C2-08C01C5A55C1}" srcId="{07D2223C-98AB-488E-A237-7FDE002A1CBD}" destId="{B05A517B-E67F-4B37-97DE-CF90E63690B7}" srcOrd="0" destOrd="0" parTransId="{E5D90035-4CE0-4A94-AA89-681E62456D8F}" sibTransId="{6FDCCF0A-E8CE-4AFE-AD8C-E53946056BCA}"/>
    <dgm:cxn modelId="{EC030E22-FCAE-4C01-8D28-DDC7FA8D6C2F}" type="presOf" srcId="{37AF5203-54F8-495F-AC48-D949E599FFEE}" destId="{132190E0-AFB5-41B1-9C4E-B745448148A6}" srcOrd="1" destOrd="0" presId="urn:microsoft.com/office/officeart/2005/8/layout/list1"/>
    <dgm:cxn modelId="{CFDB586D-8D13-4B6F-B6E1-2D7E6C261458}" type="presOf" srcId="{B05A517B-E67F-4B37-97DE-CF90E63690B7}" destId="{3A226FA0-3FB2-4176-930D-00FCFBC46C38}" srcOrd="0" destOrd="0" presId="urn:microsoft.com/office/officeart/2005/8/layout/list1"/>
    <dgm:cxn modelId="{D7344452-EBDC-4800-9FEF-F43B91356D71}" srcId="{37AF5203-54F8-495F-AC48-D949E599FFEE}" destId="{C014322B-EDF5-4DCC-8028-925796B7EA42}" srcOrd="2" destOrd="0" parTransId="{CDA31417-BCEA-4BEC-969F-E5C14C3BC42C}" sibTransId="{A6A6545D-E8FF-4B29-BC08-4112F2EAE87D}"/>
    <dgm:cxn modelId="{B17A9F97-9853-4739-A08B-23631DE512E2}" type="presOf" srcId="{C014322B-EDF5-4DCC-8028-925796B7EA42}" destId="{61339F48-F40A-45CE-85B3-6FF4AC59A56E}" srcOrd="0" destOrd="2" presId="urn:microsoft.com/office/officeart/2005/8/layout/list1"/>
    <dgm:cxn modelId="{53592BA0-6BD6-4151-9B06-3AD76041F6DD}" srcId="{07D2223C-98AB-488E-A237-7FDE002A1CBD}" destId="{C2BE9216-6DDF-454D-B666-6207C7FF4400}" srcOrd="1" destOrd="0" parTransId="{B9BB1D83-960E-472D-B1E3-0B41691B1DF8}" sibTransId="{DCEC39DF-4D27-4CF7-904F-ACDDC010C79E}"/>
    <dgm:cxn modelId="{84F58FB0-21F5-43D8-B253-EF1589728221}" type="presOf" srcId="{07D2223C-98AB-488E-A237-7FDE002A1CBD}" destId="{C04BF496-EEF3-4862-90E5-45B485F72716}" srcOrd="0" destOrd="0" presId="urn:microsoft.com/office/officeart/2005/8/layout/list1"/>
    <dgm:cxn modelId="{E4112CBF-2717-43A2-BC55-05A5A9706E11}" srcId="{37AF5203-54F8-495F-AC48-D949E599FFEE}" destId="{8AC463AC-9AE2-460E-BEED-9EA356461690}" srcOrd="1" destOrd="0" parTransId="{C32BE73A-913C-49EB-B9D2-3DA5308DC1D7}" sibTransId="{9105FB85-CB5A-465C-8192-0352CB5495E1}"/>
    <dgm:cxn modelId="{D11DD3CE-9F07-4DC7-969A-694F654EEDC6}" srcId="{52E3AB27-83CE-4559-BDE9-A0C02C2C5FD1}" destId="{07D2223C-98AB-488E-A237-7FDE002A1CBD}" srcOrd="0" destOrd="0" parTransId="{ED436371-D053-4AB6-A0C4-BA4A8F60B195}" sibTransId="{535DF555-5E8C-4FF3-B403-BF227F07DF24}"/>
    <dgm:cxn modelId="{B6B539E2-AC12-4EF4-84B1-79E757A12F28}" type="presOf" srcId="{8AC463AC-9AE2-460E-BEED-9EA356461690}" destId="{61339F48-F40A-45CE-85B3-6FF4AC59A56E}" srcOrd="0" destOrd="1" presId="urn:microsoft.com/office/officeart/2005/8/layout/list1"/>
    <dgm:cxn modelId="{174449F0-2534-4C83-A27E-FFBE9FD3A7EB}" srcId="{37AF5203-54F8-495F-AC48-D949E599FFEE}" destId="{B7F1BB45-0CB3-42F6-AB3B-736216D55FBA}" srcOrd="0" destOrd="0" parTransId="{3C003940-22DC-4B61-8CE7-646FF7A79085}" sibTransId="{0A6384F7-A5B9-4E2A-AB96-FF82BCAE7DEC}"/>
    <dgm:cxn modelId="{CD3AE2F1-CF48-448C-8A0F-AB89F94AD4B1}" type="presOf" srcId="{52E3AB27-83CE-4559-BDE9-A0C02C2C5FD1}" destId="{C04C7240-B109-4995-B1E2-1FD2757EFF78}" srcOrd="0" destOrd="0" presId="urn:microsoft.com/office/officeart/2005/8/layout/list1"/>
    <dgm:cxn modelId="{509EA6F3-941D-44D9-9FA9-4D2B9070BFED}" type="presOf" srcId="{B7F1BB45-0CB3-42F6-AB3B-736216D55FBA}" destId="{61339F48-F40A-45CE-85B3-6FF4AC59A56E}" srcOrd="0" destOrd="0" presId="urn:microsoft.com/office/officeart/2005/8/layout/list1"/>
    <dgm:cxn modelId="{8459A7F3-7F14-4519-8C76-1D37E32B50C2}" srcId="{52E3AB27-83CE-4559-BDE9-A0C02C2C5FD1}" destId="{37AF5203-54F8-495F-AC48-D949E599FFEE}" srcOrd="1" destOrd="0" parTransId="{76B856EA-FC6D-430F-A10F-2BE70437218F}" sibTransId="{F81F92E3-2E77-4E76-8E66-C082802A04DD}"/>
    <dgm:cxn modelId="{66505694-2DF2-4642-BB32-E23696CE9BD5}" type="presParOf" srcId="{C04C7240-B109-4995-B1E2-1FD2757EFF78}" destId="{CB9AA3BE-B777-4FB4-861B-F662798E7725}" srcOrd="0" destOrd="0" presId="urn:microsoft.com/office/officeart/2005/8/layout/list1"/>
    <dgm:cxn modelId="{09551BBE-3C70-41D8-9DAD-453B05840027}" type="presParOf" srcId="{CB9AA3BE-B777-4FB4-861B-F662798E7725}" destId="{C04BF496-EEF3-4862-90E5-45B485F72716}" srcOrd="0" destOrd="0" presId="urn:microsoft.com/office/officeart/2005/8/layout/list1"/>
    <dgm:cxn modelId="{FE408543-DBFE-48E1-99E9-9DE323486E86}" type="presParOf" srcId="{CB9AA3BE-B777-4FB4-861B-F662798E7725}" destId="{2DB0EA3B-F00A-422F-BC26-03DE2D2A0E48}" srcOrd="1" destOrd="0" presId="urn:microsoft.com/office/officeart/2005/8/layout/list1"/>
    <dgm:cxn modelId="{5D4B7F88-496C-46C8-8366-6D77C32A5F32}" type="presParOf" srcId="{C04C7240-B109-4995-B1E2-1FD2757EFF78}" destId="{64323701-E6C0-4B84-A9B9-52A817A13D96}" srcOrd="1" destOrd="0" presId="urn:microsoft.com/office/officeart/2005/8/layout/list1"/>
    <dgm:cxn modelId="{740DA6D8-2339-4876-B3DC-C48104FAA3D9}" type="presParOf" srcId="{C04C7240-B109-4995-B1E2-1FD2757EFF78}" destId="{3A226FA0-3FB2-4176-930D-00FCFBC46C38}" srcOrd="2" destOrd="0" presId="urn:microsoft.com/office/officeart/2005/8/layout/list1"/>
    <dgm:cxn modelId="{4D35B1FE-7122-4F14-9545-8C19ED4F8E19}" type="presParOf" srcId="{C04C7240-B109-4995-B1E2-1FD2757EFF78}" destId="{093A8779-D070-4D14-A5D3-15209BE2473C}" srcOrd="3" destOrd="0" presId="urn:microsoft.com/office/officeart/2005/8/layout/list1"/>
    <dgm:cxn modelId="{F44EC922-917B-48BB-9E74-E6F389922E7D}" type="presParOf" srcId="{C04C7240-B109-4995-B1E2-1FD2757EFF78}" destId="{FE10CFBF-5C20-4DDE-B58B-F71F0BEB884B}" srcOrd="4" destOrd="0" presId="urn:microsoft.com/office/officeart/2005/8/layout/list1"/>
    <dgm:cxn modelId="{BA56F531-59CD-4A20-B2B7-3062A94D78F1}" type="presParOf" srcId="{FE10CFBF-5C20-4DDE-B58B-F71F0BEB884B}" destId="{4F2461C8-3796-41EC-99FE-1380BF0288A0}" srcOrd="0" destOrd="0" presId="urn:microsoft.com/office/officeart/2005/8/layout/list1"/>
    <dgm:cxn modelId="{98918894-36E2-4785-9E3E-4B698A7B228F}" type="presParOf" srcId="{FE10CFBF-5C20-4DDE-B58B-F71F0BEB884B}" destId="{132190E0-AFB5-41B1-9C4E-B745448148A6}" srcOrd="1" destOrd="0" presId="urn:microsoft.com/office/officeart/2005/8/layout/list1"/>
    <dgm:cxn modelId="{F60072DE-FAD2-4E4E-AFC9-BBF0893DB962}" type="presParOf" srcId="{C04C7240-B109-4995-B1E2-1FD2757EFF78}" destId="{7CB9E7D5-9DC1-461E-8B1C-E01C421C04C1}" srcOrd="5" destOrd="0" presId="urn:microsoft.com/office/officeart/2005/8/layout/list1"/>
    <dgm:cxn modelId="{9BD3A5D7-0366-412C-A267-7F67E1C70BE2}" type="presParOf" srcId="{C04C7240-B109-4995-B1E2-1FD2757EFF78}" destId="{61339F48-F40A-45CE-85B3-6FF4AC59A56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AC79E3-34F4-4327-8F56-A71B3258BC6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B71910-EDCE-441A-BF42-82340BCA6D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Student Tutors, Student Mentors, Tutors (prof. expert), and Mentors (prof. expert), are good solutions for negatives in Core Indicator 1 and Core Indicator 2</a:t>
          </a:r>
        </a:p>
      </dgm:t>
    </dgm:pt>
    <dgm:pt modelId="{4D06175D-3DEF-4E64-9AD9-A60AB2297AE9}" type="parTrans" cxnId="{BCBB13B2-1E16-4E5E-BF57-E38AE93FF4B2}">
      <dgm:prSet/>
      <dgm:spPr/>
      <dgm:t>
        <a:bodyPr/>
        <a:lstStyle/>
        <a:p>
          <a:endParaRPr lang="en-US"/>
        </a:p>
      </dgm:t>
    </dgm:pt>
    <dgm:pt modelId="{DCDF81D6-22B9-465A-850D-70FF2F5B940B}" type="sibTrans" cxnId="{BCBB13B2-1E16-4E5E-BF57-E38AE93FF4B2}">
      <dgm:prSet/>
      <dgm:spPr/>
      <dgm:t>
        <a:bodyPr/>
        <a:lstStyle/>
        <a:p>
          <a:endParaRPr lang="en-US"/>
        </a:p>
      </dgm:t>
    </dgm:pt>
    <dgm:pt modelId="{13D0A4F1-232D-406B-96D3-37360C0E19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Marketing, Student Ambassadors, High School Articulation, and Mirrored Courses are good solutions for negatives in Core Indicator 3</a:t>
          </a:r>
        </a:p>
      </dgm:t>
    </dgm:pt>
    <dgm:pt modelId="{F4801D9E-89B6-4E70-A6FC-63FB5082D843}" type="parTrans" cxnId="{53BF6177-2C42-41D8-A111-400047769955}">
      <dgm:prSet/>
      <dgm:spPr/>
      <dgm:t>
        <a:bodyPr/>
        <a:lstStyle/>
        <a:p>
          <a:endParaRPr lang="en-US"/>
        </a:p>
      </dgm:t>
    </dgm:pt>
    <dgm:pt modelId="{41929FAB-36DA-40B5-BA1A-AB5F5DC699C8}" type="sibTrans" cxnId="{53BF6177-2C42-41D8-A111-400047769955}">
      <dgm:prSet/>
      <dgm:spPr/>
      <dgm:t>
        <a:bodyPr/>
        <a:lstStyle/>
        <a:p>
          <a:endParaRPr lang="en-US"/>
        </a:p>
      </dgm:t>
    </dgm:pt>
    <dgm:pt modelId="{9DB4D9DC-F0F1-4C8B-A5A6-CFAA18997C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Working with your Advisory Committee, Work Experience Career Specialist, or the Career Center is a solution for Core Indicator 4—and we’d love to hear other ideas or suggestions</a:t>
          </a:r>
        </a:p>
      </dgm:t>
    </dgm:pt>
    <dgm:pt modelId="{15CABA7A-A27B-4CBE-9797-BA8C64E65901}" type="parTrans" cxnId="{8CF8CEC4-E07C-4898-A6EF-1E49DE3CA202}">
      <dgm:prSet/>
      <dgm:spPr/>
      <dgm:t>
        <a:bodyPr/>
        <a:lstStyle/>
        <a:p>
          <a:endParaRPr lang="en-US"/>
        </a:p>
      </dgm:t>
    </dgm:pt>
    <dgm:pt modelId="{AE54C35E-CF71-4433-8045-47CB9FEA9A4E}" type="sibTrans" cxnId="{8CF8CEC4-E07C-4898-A6EF-1E49DE3CA202}">
      <dgm:prSet/>
      <dgm:spPr/>
      <dgm:t>
        <a:bodyPr/>
        <a:lstStyle/>
        <a:p>
          <a:endParaRPr lang="en-US"/>
        </a:p>
      </dgm:t>
    </dgm:pt>
    <dgm:pt modelId="{80B6062B-E814-4E18-8690-995640B19EDB}" type="pres">
      <dgm:prSet presAssocID="{58AC79E3-34F4-4327-8F56-A71B3258BC6B}" presName="root" presStyleCnt="0">
        <dgm:presLayoutVars>
          <dgm:dir/>
          <dgm:resizeHandles val="exact"/>
        </dgm:presLayoutVars>
      </dgm:prSet>
      <dgm:spPr/>
    </dgm:pt>
    <dgm:pt modelId="{C7D3354D-001E-45EF-BE3B-9230D367513E}" type="pres">
      <dgm:prSet presAssocID="{0BB71910-EDCE-441A-BF42-82340BCA6D5A}" presName="compNode" presStyleCnt="0"/>
      <dgm:spPr/>
    </dgm:pt>
    <dgm:pt modelId="{7BE20AB5-0109-48C3-9B77-1EF0A9B8FC1C}" type="pres">
      <dgm:prSet presAssocID="{0BB71910-EDCE-441A-BF42-82340BCA6D5A}" presName="bgRect" presStyleLbl="bgShp" presStyleIdx="0" presStyleCnt="3"/>
      <dgm:spPr/>
    </dgm:pt>
    <dgm:pt modelId="{0A817291-E71E-456D-BF6D-713C24E2C18F}" type="pres">
      <dgm:prSet presAssocID="{0BB71910-EDCE-441A-BF42-82340BCA6D5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C70F5E5C-CACD-44F8-9E4E-DB0646C55CB0}" type="pres">
      <dgm:prSet presAssocID="{0BB71910-EDCE-441A-BF42-82340BCA6D5A}" presName="spaceRect" presStyleCnt="0"/>
      <dgm:spPr/>
    </dgm:pt>
    <dgm:pt modelId="{94790DE3-62C6-4E7F-8D34-01A28E308EF4}" type="pres">
      <dgm:prSet presAssocID="{0BB71910-EDCE-441A-BF42-82340BCA6D5A}" presName="parTx" presStyleLbl="revTx" presStyleIdx="0" presStyleCnt="3">
        <dgm:presLayoutVars>
          <dgm:chMax val="0"/>
          <dgm:chPref val="0"/>
        </dgm:presLayoutVars>
      </dgm:prSet>
      <dgm:spPr/>
    </dgm:pt>
    <dgm:pt modelId="{D3620566-0E7F-44DD-96D5-AC4944AE01FA}" type="pres">
      <dgm:prSet presAssocID="{DCDF81D6-22B9-465A-850D-70FF2F5B940B}" presName="sibTrans" presStyleCnt="0"/>
      <dgm:spPr/>
    </dgm:pt>
    <dgm:pt modelId="{BCB54B3A-7100-4DBA-971B-D5442B2C9841}" type="pres">
      <dgm:prSet presAssocID="{13D0A4F1-232D-406B-96D3-37360C0E1919}" presName="compNode" presStyleCnt="0"/>
      <dgm:spPr/>
    </dgm:pt>
    <dgm:pt modelId="{D1AFF5C2-A4C2-4391-A98D-84DD81DE9670}" type="pres">
      <dgm:prSet presAssocID="{13D0A4F1-232D-406B-96D3-37360C0E1919}" presName="bgRect" presStyleLbl="bgShp" presStyleIdx="1" presStyleCnt="3"/>
      <dgm:spPr/>
    </dgm:pt>
    <dgm:pt modelId="{EE8F1311-6FBF-4F4A-AE96-4360D845A316}" type="pres">
      <dgm:prSet presAssocID="{13D0A4F1-232D-406B-96D3-37360C0E191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5BB13C10-E0F0-4F84-8A49-41EDC262F892}" type="pres">
      <dgm:prSet presAssocID="{13D0A4F1-232D-406B-96D3-37360C0E1919}" presName="spaceRect" presStyleCnt="0"/>
      <dgm:spPr/>
    </dgm:pt>
    <dgm:pt modelId="{396D0B36-9269-4416-BC83-33B53F5510AF}" type="pres">
      <dgm:prSet presAssocID="{13D0A4F1-232D-406B-96D3-37360C0E1919}" presName="parTx" presStyleLbl="revTx" presStyleIdx="1" presStyleCnt="3">
        <dgm:presLayoutVars>
          <dgm:chMax val="0"/>
          <dgm:chPref val="0"/>
        </dgm:presLayoutVars>
      </dgm:prSet>
      <dgm:spPr/>
    </dgm:pt>
    <dgm:pt modelId="{D90C7FE3-8AAF-46E2-A466-3351F3ABE38F}" type="pres">
      <dgm:prSet presAssocID="{41929FAB-36DA-40B5-BA1A-AB5F5DC699C8}" presName="sibTrans" presStyleCnt="0"/>
      <dgm:spPr/>
    </dgm:pt>
    <dgm:pt modelId="{62B30513-8638-49DC-9BCE-E41289F93177}" type="pres">
      <dgm:prSet presAssocID="{9DB4D9DC-F0F1-4C8B-A5A6-CFAA18997CFC}" presName="compNode" presStyleCnt="0"/>
      <dgm:spPr/>
    </dgm:pt>
    <dgm:pt modelId="{58445745-2BD1-4623-881C-9B207C9BE85C}" type="pres">
      <dgm:prSet presAssocID="{9DB4D9DC-F0F1-4C8B-A5A6-CFAA18997CFC}" presName="bgRect" presStyleLbl="bgShp" presStyleIdx="2" presStyleCnt="3"/>
      <dgm:spPr/>
    </dgm:pt>
    <dgm:pt modelId="{FB3177DA-7883-4F7A-9CD6-88FD4596E776}" type="pres">
      <dgm:prSet presAssocID="{9DB4D9DC-F0F1-4C8B-A5A6-CFAA18997C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2CDAFA1-BB53-4CDB-B252-DDBB939F1176}" type="pres">
      <dgm:prSet presAssocID="{9DB4D9DC-F0F1-4C8B-A5A6-CFAA18997CFC}" presName="spaceRect" presStyleCnt="0"/>
      <dgm:spPr/>
    </dgm:pt>
    <dgm:pt modelId="{B5DD45CD-23EA-4E65-A8D7-D099B588F20F}" type="pres">
      <dgm:prSet presAssocID="{9DB4D9DC-F0F1-4C8B-A5A6-CFAA18997CF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3BF6177-2C42-41D8-A111-400047769955}" srcId="{58AC79E3-34F4-4327-8F56-A71B3258BC6B}" destId="{13D0A4F1-232D-406B-96D3-37360C0E1919}" srcOrd="1" destOrd="0" parTransId="{F4801D9E-89B6-4E70-A6FC-63FB5082D843}" sibTransId="{41929FAB-36DA-40B5-BA1A-AB5F5DC699C8}"/>
    <dgm:cxn modelId="{D73412A8-D440-4D47-8387-B75C4E5C0509}" type="presOf" srcId="{9DB4D9DC-F0F1-4C8B-A5A6-CFAA18997CFC}" destId="{B5DD45CD-23EA-4E65-A8D7-D099B588F20F}" srcOrd="0" destOrd="0" presId="urn:microsoft.com/office/officeart/2018/2/layout/IconVerticalSolidList"/>
    <dgm:cxn modelId="{BCBB13B2-1E16-4E5E-BF57-E38AE93FF4B2}" srcId="{58AC79E3-34F4-4327-8F56-A71B3258BC6B}" destId="{0BB71910-EDCE-441A-BF42-82340BCA6D5A}" srcOrd="0" destOrd="0" parTransId="{4D06175D-3DEF-4E64-9AD9-A60AB2297AE9}" sibTransId="{DCDF81D6-22B9-465A-850D-70FF2F5B940B}"/>
    <dgm:cxn modelId="{52E74FBA-C82C-41EC-A5AD-11E0569DC6B0}" type="presOf" srcId="{0BB71910-EDCE-441A-BF42-82340BCA6D5A}" destId="{94790DE3-62C6-4E7F-8D34-01A28E308EF4}" srcOrd="0" destOrd="0" presId="urn:microsoft.com/office/officeart/2018/2/layout/IconVerticalSolidList"/>
    <dgm:cxn modelId="{8CF8CEC4-E07C-4898-A6EF-1E49DE3CA202}" srcId="{58AC79E3-34F4-4327-8F56-A71B3258BC6B}" destId="{9DB4D9DC-F0F1-4C8B-A5A6-CFAA18997CFC}" srcOrd="2" destOrd="0" parTransId="{15CABA7A-A27B-4CBE-9797-BA8C64E65901}" sibTransId="{AE54C35E-CF71-4433-8045-47CB9FEA9A4E}"/>
    <dgm:cxn modelId="{41ADB8D6-C9B3-4D6C-9736-7087A280B9F9}" type="presOf" srcId="{58AC79E3-34F4-4327-8F56-A71B3258BC6B}" destId="{80B6062B-E814-4E18-8690-995640B19EDB}" srcOrd="0" destOrd="0" presId="urn:microsoft.com/office/officeart/2018/2/layout/IconVerticalSolidList"/>
    <dgm:cxn modelId="{46D1FBDC-7451-489B-BE70-DB611683E861}" type="presOf" srcId="{13D0A4F1-232D-406B-96D3-37360C0E1919}" destId="{396D0B36-9269-4416-BC83-33B53F5510AF}" srcOrd="0" destOrd="0" presId="urn:microsoft.com/office/officeart/2018/2/layout/IconVerticalSolidList"/>
    <dgm:cxn modelId="{9B7F1B81-1387-45C9-88DC-44500B304991}" type="presParOf" srcId="{80B6062B-E814-4E18-8690-995640B19EDB}" destId="{C7D3354D-001E-45EF-BE3B-9230D367513E}" srcOrd="0" destOrd="0" presId="urn:microsoft.com/office/officeart/2018/2/layout/IconVerticalSolidList"/>
    <dgm:cxn modelId="{015CEC7B-F120-4147-8641-8881B83DC0A5}" type="presParOf" srcId="{C7D3354D-001E-45EF-BE3B-9230D367513E}" destId="{7BE20AB5-0109-48C3-9B77-1EF0A9B8FC1C}" srcOrd="0" destOrd="0" presId="urn:microsoft.com/office/officeart/2018/2/layout/IconVerticalSolidList"/>
    <dgm:cxn modelId="{4F68585B-32C7-44ED-961E-8EAC76C546D9}" type="presParOf" srcId="{C7D3354D-001E-45EF-BE3B-9230D367513E}" destId="{0A817291-E71E-456D-BF6D-713C24E2C18F}" srcOrd="1" destOrd="0" presId="urn:microsoft.com/office/officeart/2018/2/layout/IconVerticalSolidList"/>
    <dgm:cxn modelId="{EB5BCD7C-3055-4AE5-ADD0-12A1FD20987B}" type="presParOf" srcId="{C7D3354D-001E-45EF-BE3B-9230D367513E}" destId="{C70F5E5C-CACD-44F8-9E4E-DB0646C55CB0}" srcOrd="2" destOrd="0" presId="urn:microsoft.com/office/officeart/2018/2/layout/IconVerticalSolidList"/>
    <dgm:cxn modelId="{6A7A2681-2E78-46AD-A3BC-D0A4FF8E7157}" type="presParOf" srcId="{C7D3354D-001E-45EF-BE3B-9230D367513E}" destId="{94790DE3-62C6-4E7F-8D34-01A28E308EF4}" srcOrd="3" destOrd="0" presId="urn:microsoft.com/office/officeart/2018/2/layout/IconVerticalSolidList"/>
    <dgm:cxn modelId="{89BD0F7C-E597-4415-BE4C-1C2AE9A4CB92}" type="presParOf" srcId="{80B6062B-E814-4E18-8690-995640B19EDB}" destId="{D3620566-0E7F-44DD-96D5-AC4944AE01FA}" srcOrd="1" destOrd="0" presId="urn:microsoft.com/office/officeart/2018/2/layout/IconVerticalSolidList"/>
    <dgm:cxn modelId="{E1467609-7457-438D-B1C1-07FA46D07B64}" type="presParOf" srcId="{80B6062B-E814-4E18-8690-995640B19EDB}" destId="{BCB54B3A-7100-4DBA-971B-D5442B2C9841}" srcOrd="2" destOrd="0" presId="urn:microsoft.com/office/officeart/2018/2/layout/IconVerticalSolidList"/>
    <dgm:cxn modelId="{A3F6C336-8DBE-4A45-9CF6-970D00822D74}" type="presParOf" srcId="{BCB54B3A-7100-4DBA-971B-D5442B2C9841}" destId="{D1AFF5C2-A4C2-4391-A98D-84DD81DE9670}" srcOrd="0" destOrd="0" presId="urn:microsoft.com/office/officeart/2018/2/layout/IconVerticalSolidList"/>
    <dgm:cxn modelId="{7C19FD4A-FDE5-412A-97A3-A93FE88886AB}" type="presParOf" srcId="{BCB54B3A-7100-4DBA-971B-D5442B2C9841}" destId="{EE8F1311-6FBF-4F4A-AE96-4360D845A316}" srcOrd="1" destOrd="0" presId="urn:microsoft.com/office/officeart/2018/2/layout/IconVerticalSolidList"/>
    <dgm:cxn modelId="{191390DA-468E-4513-8DB6-C0264DD5B5B8}" type="presParOf" srcId="{BCB54B3A-7100-4DBA-971B-D5442B2C9841}" destId="{5BB13C10-E0F0-4F84-8A49-41EDC262F892}" srcOrd="2" destOrd="0" presId="urn:microsoft.com/office/officeart/2018/2/layout/IconVerticalSolidList"/>
    <dgm:cxn modelId="{2DAADEE8-2741-415C-8F3A-844B6E97189D}" type="presParOf" srcId="{BCB54B3A-7100-4DBA-971B-D5442B2C9841}" destId="{396D0B36-9269-4416-BC83-33B53F5510AF}" srcOrd="3" destOrd="0" presId="urn:microsoft.com/office/officeart/2018/2/layout/IconVerticalSolidList"/>
    <dgm:cxn modelId="{A74781C8-89CF-4C75-9ABB-3CB89372AD7C}" type="presParOf" srcId="{80B6062B-E814-4E18-8690-995640B19EDB}" destId="{D90C7FE3-8AAF-46E2-A466-3351F3ABE38F}" srcOrd="3" destOrd="0" presId="urn:microsoft.com/office/officeart/2018/2/layout/IconVerticalSolidList"/>
    <dgm:cxn modelId="{F4E12D5F-B3D8-4C24-B632-1A6252C5F52B}" type="presParOf" srcId="{80B6062B-E814-4E18-8690-995640B19EDB}" destId="{62B30513-8638-49DC-9BCE-E41289F93177}" srcOrd="4" destOrd="0" presId="urn:microsoft.com/office/officeart/2018/2/layout/IconVerticalSolidList"/>
    <dgm:cxn modelId="{80274A30-E623-4885-8AF3-66F8D52A29F6}" type="presParOf" srcId="{62B30513-8638-49DC-9BCE-E41289F93177}" destId="{58445745-2BD1-4623-881C-9B207C9BE85C}" srcOrd="0" destOrd="0" presId="urn:microsoft.com/office/officeart/2018/2/layout/IconVerticalSolidList"/>
    <dgm:cxn modelId="{1507D25D-E296-4797-BC60-D9B9843D1117}" type="presParOf" srcId="{62B30513-8638-49DC-9BCE-E41289F93177}" destId="{FB3177DA-7883-4F7A-9CD6-88FD4596E776}" srcOrd="1" destOrd="0" presId="urn:microsoft.com/office/officeart/2018/2/layout/IconVerticalSolidList"/>
    <dgm:cxn modelId="{AF527451-8567-4EAD-9E6A-DF7CB83CB33F}" type="presParOf" srcId="{62B30513-8638-49DC-9BCE-E41289F93177}" destId="{62CDAFA1-BB53-4CDB-B252-DDBB939F1176}" srcOrd="2" destOrd="0" presId="urn:microsoft.com/office/officeart/2018/2/layout/IconVerticalSolidList"/>
    <dgm:cxn modelId="{E9F50608-2400-4DD3-845E-15CDF5F944E4}" type="presParOf" srcId="{62B30513-8638-49DC-9BCE-E41289F93177}" destId="{B5DD45CD-23EA-4E65-A8D7-D099B588F20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26FA0-3FB2-4176-930D-00FCFBC46C38}">
      <dsp:nvSpPr>
        <dsp:cNvPr id="0" name=""/>
        <dsp:cNvSpPr/>
      </dsp:nvSpPr>
      <dsp:spPr>
        <a:xfrm>
          <a:off x="0" y="363747"/>
          <a:ext cx="8229600" cy="1666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58216" rIns="63870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Perkins is continuing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Functions have moved from the DOE to the DOL, no further information at this time</a:t>
          </a:r>
        </a:p>
      </dsp:txBody>
      <dsp:txXfrm>
        <a:off x="0" y="363747"/>
        <a:ext cx="8229600" cy="1666350"/>
      </dsp:txXfrm>
    </dsp:sp>
    <dsp:sp modelId="{2DB0EA3B-F00A-422F-BC26-03DE2D2A0E48}">
      <dsp:nvSpPr>
        <dsp:cNvPr id="0" name=""/>
        <dsp:cNvSpPr/>
      </dsp:nvSpPr>
      <dsp:spPr>
        <a:xfrm>
          <a:off x="457199" y="24267"/>
          <a:ext cx="57607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What’s up with Federal Funding?</a:t>
          </a:r>
        </a:p>
      </dsp:txBody>
      <dsp:txXfrm>
        <a:off x="490343" y="57411"/>
        <a:ext cx="5694432" cy="612672"/>
      </dsp:txXfrm>
    </dsp:sp>
    <dsp:sp modelId="{61339F48-F40A-45CE-85B3-6FF4AC59A56E}">
      <dsp:nvSpPr>
        <dsp:cNvPr id="0" name=""/>
        <dsp:cNvSpPr/>
      </dsp:nvSpPr>
      <dsp:spPr>
        <a:xfrm>
          <a:off x="0" y="2493777"/>
          <a:ext cx="8229600" cy="23127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58216" rIns="63870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Funded programs must train for a job that is High Wage or In Demand within the region:  LA County.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High Wage = $30.25/hour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In Demand is </a:t>
          </a:r>
          <a:r>
            <a:rPr lang="en-US" sz="2200" u="sng" kern="1200" dirty="0"/>
            <a:t>&gt;</a:t>
          </a:r>
          <a:r>
            <a:rPr lang="en-US" sz="2200" kern="1200" dirty="0"/>
            <a:t>148 annual openings AND growth is projected between 2025-2030</a:t>
          </a:r>
        </a:p>
      </dsp:txBody>
      <dsp:txXfrm>
        <a:off x="0" y="2493777"/>
        <a:ext cx="8229600" cy="2312717"/>
      </dsp:txXfrm>
    </dsp:sp>
    <dsp:sp modelId="{132190E0-AFB5-41B1-9C4E-B745448148A6}">
      <dsp:nvSpPr>
        <dsp:cNvPr id="0" name=""/>
        <dsp:cNvSpPr/>
      </dsp:nvSpPr>
      <dsp:spPr>
        <a:xfrm>
          <a:off x="411480" y="2154297"/>
          <a:ext cx="713228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Perkins qualifying criteria</a:t>
          </a:r>
        </a:p>
      </dsp:txBody>
      <dsp:txXfrm>
        <a:off x="444624" y="2187441"/>
        <a:ext cx="7066001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26FA0-3FB2-4176-930D-00FCFBC46C38}">
      <dsp:nvSpPr>
        <dsp:cNvPr id="0" name=""/>
        <dsp:cNvSpPr/>
      </dsp:nvSpPr>
      <dsp:spPr>
        <a:xfrm>
          <a:off x="0" y="357644"/>
          <a:ext cx="8229600" cy="122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2026-2027 Perkins allocation: TBD, $1,000,000 for planning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Funding (and spending year) runs from 7/1/26 to 6/30/27</a:t>
          </a:r>
        </a:p>
      </dsp:txBody>
      <dsp:txXfrm>
        <a:off x="0" y="357644"/>
        <a:ext cx="8229600" cy="1223775"/>
      </dsp:txXfrm>
    </dsp:sp>
    <dsp:sp modelId="{2DB0EA3B-F00A-422F-BC26-03DE2D2A0E48}">
      <dsp:nvSpPr>
        <dsp:cNvPr id="0" name=""/>
        <dsp:cNvSpPr/>
      </dsp:nvSpPr>
      <dsp:spPr>
        <a:xfrm>
          <a:off x="411480" y="47684"/>
          <a:ext cx="57607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much money do we get? </a:t>
          </a:r>
        </a:p>
      </dsp:txBody>
      <dsp:txXfrm>
        <a:off x="441742" y="77946"/>
        <a:ext cx="5700196" cy="559396"/>
      </dsp:txXfrm>
    </dsp:sp>
    <dsp:sp modelId="{61339F48-F40A-45CE-85B3-6FF4AC59A56E}">
      <dsp:nvSpPr>
        <dsp:cNvPr id="0" name=""/>
        <dsp:cNvSpPr/>
      </dsp:nvSpPr>
      <dsp:spPr>
        <a:xfrm>
          <a:off x="0" y="2004779"/>
          <a:ext cx="8229600" cy="277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Be realistic! Focus on program needs to support special populations.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Funding must be used to address negatives or NA/NR in your core indicators FIRST. All other requests are considered lower priority.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All requests must be justified in terms of your core indicators and the needs of special populations students.</a:t>
          </a:r>
        </a:p>
      </dsp:txBody>
      <dsp:txXfrm>
        <a:off x="0" y="2004779"/>
        <a:ext cx="8229600" cy="2778300"/>
      </dsp:txXfrm>
    </dsp:sp>
    <dsp:sp modelId="{132190E0-AFB5-41B1-9C4E-B745448148A6}">
      <dsp:nvSpPr>
        <dsp:cNvPr id="0" name=""/>
        <dsp:cNvSpPr/>
      </dsp:nvSpPr>
      <dsp:spPr>
        <a:xfrm>
          <a:off x="411480" y="1694819"/>
          <a:ext cx="57607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much should you apply for?</a:t>
          </a:r>
        </a:p>
      </dsp:txBody>
      <dsp:txXfrm>
        <a:off x="441742" y="1725081"/>
        <a:ext cx="5700196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20AB5-0109-48C3-9B77-1EF0A9B8FC1C}">
      <dsp:nvSpPr>
        <dsp:cNvPr id="0" name=""/>
        <dsp:cNvSpPr/>
      </dsp:nvSpPr>
      <dsp:spPr>
        <a:xfrm>
          <a:off x="0" y="589"/>
          <a:ext cx="8229600" cy="13798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17291-E71E-456D-BF6D-713C24E2C18F}">
      <dsp:nvSpPr>
        <dsp:cNvPr id="0" name=""/>
        <dsp:cNvSpPr/>
      </dsp:nvSpPr>
      <dsp:spPr>
        <a:xfrm>
          <a:off x="417414" y="311062"/>
          <a:ext cx="758934" cy="7589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90DE3-62C6-4E7F-8D34-01A28E308EF4}">
      <dsp:nvSpPr>
        <dsp:cNvPr id="0" name=""/>
        <dsp:cNvSpPr/>
      </dsp:nvSpPr>
      <dsp:spPr>
        <a:xfrm>
          <a:off x="1593762" y="589"/>
          <a:ext cx="6635837" cy="1379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37" tIns="146037" rIns="146037" bIns="14603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Student Tutors, Student Mentors, Tutors (prof. expert), and Mentors (prof. expert), are good solutions for negatives in Core Indicator 1 and Core Indicator 2</a:t>
          </a:r>
        </a:p>
      </dsp:txBody>
      <dsp:txXfrm>
        <a:off x="1593762" y="589"/>
        <a:ext cx="6635837" cy="1379881"/>
      </dsp:txXfrm>
    </dsp:sp>
    <dsp:sp modelId="{D1AFF5C2-A4C2-4391-A98D-84DD81DE9670}">
      <dsp:nvSpPr>
        <dsp:cNvPr id="0" name=""/>
        <dsp:cNvSpPr/>
      </dsp:nvSpPr>
      <dsp:spPr>
        <a:xfrm>
          <a:off x="0" y="1725440"/>
          <a:ext cx="8229600" cy="13798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F1311-6FBF-4F4A-AE96-4360D845A316}">
      <dsp:nvSpPr>
        <dsp:cNvPr id="0" name=""/>
        <dsp:cNvSpPr/>
      </dsp:nvSpPr>
      <dsp:spPr>
        <a:xfrm>
          <a:off x="417414" y="2035914"/>
          <a:ext cx="758934" cy="7589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D0B36-9269-4416-BC83-33B53F5510AF}">
      <dsp:nvSpPr>
        <dsp:cNvPr id="0" name=""/>
        <dsp:cNvSpPr/>
      </dsp:nvSpPr>
      <dsp:spPr>
        <a:xfrm>
          <a:off x="1593762" y="1725440"/>
          <a:ext cx="6635837" cy="1379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37" tIns="146037" rIns="146037" bIns="14603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Marketing, Student Ambassadors, High School Articulation, and Mirrored Courses are good solutions for negatives in Core Indicator 3</a:t>
          </a:r>
        </a:p>
      </dsp:txBody>
      <dsp:txXfrm>
        <a:off x="1593762" y="1725440"/>
        <a:ext cx="6635837" cy="1379881"/>
      </dsp:txXfrm>
    </dsp:sp>
    <dsp:sp modelId="{58445745-2BD1-4623-881C-9B207C9BE85C}">
      <dsp:nvSpPr>
        <dsp:cNvPr id="0" name=""/>
        <dsp:cNvSpPr/>
      </dsp:nvSpPr>
      <dsp:spPr>
        <a:xfrm>
          <a:off x="0" y="3450292"/>
          <a:ext cx="8229600" cy="13798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177DA-7883-4F7A-9CD6-88FD4596E776}">
      <dsp:nvSpPr>
        <dsp:cNvPr id="0" name=""/>
        <dsp:cNvSpPr/>
      </dsp:nvSpPr>
      <dsp:spPr>
        <a:xfrm>
          <a:off x="417414" y="3760765"/>
          <a:ext cx="758934" cy="7589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D45CD-23EA-4E65-A8D7-D099B588F20F}">
      <dsp:nvSpPr>
        <dsp:cNvPr id="0" name=""/>
        <dsp:cNvSpPr/>
      </dsp:nvSpPr>
      <dsp:spPr>
        <a:xfrm>
          <a:off x="1593762" y="3450292"/>
          <a:ext cx="6635837" cy="1379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37" tIns="146037" rIns="146037" bIns="14603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Working with your Advisory Committee, Work Experience Career Specialist, or the Career Center is a solution for Core Indicator 4—and we’d love to hear other ideas or suggestions</a:t>
          </a:r>
        </a:p>
      </dsp:txBody>
      <dsp:txXfrm>
        <a:off x="1593762" y="3450292"/>
        <a:ext cx="6635837" cy="1379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864"/>
          </a:xfrm>
          <a:prstGeom prst="rect">
            <a:avLst/>
          </a:prstGeom>
        </p:spPr>
        <p:txBody>
          <a:bodyPr vert="horz" lIns="94556" tIns="47277" rIns="94556" bIns="472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864"/>
          </a:xfrm>
          <a:prstGeom prst="rect">
            <a:avLst/>
          </a:prstGeom>
        </p:spPr>
        <p:txBody>
          <a:bodyPr vert="horz" lIns="94556" tIns="47277" rIns="94556" bIns="47277" rtlCol="0"/>
          <a:lstStyle>
            <a:lvl1pPr algn="r">
              <a:defRPr sz="1200"/>
            </a:lvl1pPr>
          </a:lstStyle>
          <a:p>
            <a:fld id="{6C31EB5E-CA01-4A86-BD2E-C711C870B1BB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014"/>
            <a:ext cx="3077739" cy="468863"/>
          </a:xfrm>
          <a:prstGeom prst="rect">
            <a:avLst/>
          </a:prstGeom>
        </p:spPr>
        <p:txBody>
          <a:bodyPr vert="horz" lIns="94556" tIns="47277" rIns="94556" bIns="472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8014"/>
            <a:ext cx="3077739" cy="468863"/>
          </a:xfrm>
          <a:prstGeom prst="rect">
            <a:avLst/>
          </a:prstGeom>
        </p:spPr>
        <p:txBody>
          <a:bodyPr vert="horz" lIns="94556" tIns="47277" rIns="94556" bIns="47277" rtlCol="0" anchor="b"/>
          <a:lstStyle>
            <a:lvl1pPr algn="r">
              <a:defRPr sz="1200"/>
            </a:lvl1pPr>
          </a:lstStyle>
          <a:p>
            <a:fld id="{9C2FAA44-76B7-4918-9D7A-A38E03C28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75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739" cy="469423"/>
          </a:xfrm>
          <a:prstGeom prst="rect">
            <a:avLst/>
          </a:prstGeom>
        </p:spPr>
        <p:txBody>
          <a:bodyPr vert="horz" lIns="94556" tIns="47277" rIns="94556" bIns="472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2"/>
            <a:ext cx="3077739" cy="469423"/>
          </a:xfrm>
          <a:prstGeom prst="rect">
            <a:avLst/>
          </a:prstGeom>
        </p:spPr>
        <p:txBody>
          <a:bodyPr vert="horz" lIns="94556" tIns="47277" rIns="94556" bIns="47277" rtlCol="0"/>
          <a:lstStyle>
            <a:lvl1pPr algn="r">
              <a:defRPr sz="1200"/>
            </a:lvl1pPr>
          </a:lstStyle>
          <a:p>
            <a:fld id="{B3E8C52C-910A-4C6D-B885-A82DB77F29C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56" tIns="47277" rIns="94556" bIns="472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8"/>
            <a:ext cx="5681980" cy="4224813"/>
          </a:xfrm>
          <a:prstGeom prst="rect">
            <a:avLst/>
          </a:prstGeom>
        </p:spPr>
        <p:txBody>
          <a:bodyPr vert="horz" lIns="94556" tIns="47277" rIns="94556" bIns="472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4"/>
            <a:ext cx="3077739" cy="469423"/>
          </a:xfrm>
          <a:prstGeom prst="rect">
            <a:avLst/>
          </a:prstGeom>
        </p:spPr>
        <p:txBody>
          <a:bodyPr vert="horz" lIns="94556" tIns="47277" rIns="94556" bIns="472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4"/>
            <a:ext cx="3077739" cy="469423"/>
          </a:xfrm>
          <a:prstGeom prst="rect">
            <a:avLst/>
          </a:prstGeom>
        </p:spPr>
        <p:txBody>
          <a:bodyPr vert="horz" lIns="94556" tIns="47277" rIns="94556" bIns="47277" rtlCol="0" anchor="b"/>
          <a:lstStyle>
            <a:lvl1pPr algn="r">
              <a:defRPr sz="1200"/>
            </a:lvl1pPr>
          </a:lstStyle>
          <a:p>
            <a:fld id="{B3A2344D-0B0A-4A1B-BB31-BA464095E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3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344D-0B0A-4A1B-BB31-BA464095E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63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2344D-0B0A-4A1B-BB31-BA464095E8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4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344D-0B0A-4A1B-BB31-BA464095E8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70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344D-0B0A-4A1B-BB31-BA464095E8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82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344D-0B0A-4A1B-BB31-BA464095E8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79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B2CC2-AE75-C3C6-B397-9F651D6A3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99E564-58A7-BFE3-D81C-8F8C781252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8FE229-E0C4-43B9-1A13-D49EA96E4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73F3C-891F-94F9-3F14-A7414D0AFB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2344D-0B0A-4A1B-BB31-BA464095E8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2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497D-7507-450C-80F4-5C0FF6AC699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F724-8EB3-41DD-B603-3B4AEEE8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4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497D-7507-450C-80F4-5C0FF6AC699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F724-8EB3-41DD-B603-3B4AEEE8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1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497D-7507-450C-80F4-5C0FF6AC699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F724-8EB3-41DD-B603-3B4AEEE8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3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497D-7507-450C-80F4-5C0FF6AC699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F724-8EB3-41DD-B603-3B4AEEE8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497D-7507-450C-80F4-5C0FF6AC699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F724-8EB3-41DD-B603-3B4AEEE8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497D-7507-450C-80F4-5C0FF6AC699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F724-8EB3-41DD-B603-3B4AEEE8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2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497D-7507-450C-80F4-5C0FF6AC699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F724-8EB3-41DD-B603-3B4AEEE8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9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497D-7507-450C-80F4-5C0FF6AC699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F724-8EB3-41DD-B603-3B4AEEE8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3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497D-7507-450C-80F4-5C0FF6AC699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F724-8EB3-41DD-B603-3B4AEEE8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497D-7507-450C-80F4-5C0FF6AC699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F724-8EB3-41DD-B603-3B4AEEE8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5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497D-7507-450C-80F4-5C0FF6AC699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F724-8EB3-41DD-B603-3B4AEEE8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2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B497D-7507-450C-80F4-5C0FF6AC699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BF724-8EB3-41DD-B603-3B4AEEE8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6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tsac.edu/students/support-programs.html" TargetMode="External"/><Relationship Id="rId3" Type="http://schemas.openxmlformats.org/officeDocument/2006/relationships/hyperlink" Target="https://www.mtsac.edu/asac/onlinetutoring/" TargetMode="External"/><Relationship Id="rId7" Type="http://schemas.openxmlformats.org/officeDocument/2006/relationships/hyperlink" Target="https://www.mtsac.edu/acces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tsac.edu/tech-health/terc/" TargetMode="External"/><Relationship Id="rId5" Type="http://schemas.openxmlformats.org/officeDocument/2006/relationships/hyperlink" Target="https://www.mtsac.edu/library/" TargetMode="External"/><Relationship Id="rId4" Type="http://schemas.openxmlformats.org/officeDocument/2006/relationships/hyperlink" Target="https://www.mtsac.edu/careerservices/" TargetMode="External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nam12.safelinks.protection.outlook.com/?url=https%3A%2F%2Fequalisgroup.org%2Fpurchasing-contracts%2F&amp;data=05%7C02%7Cdswingle%40mtsac.edu%7C3a654a34be094b42b9b108dc41e58892%7Ccc4d4bf20a9e4240aedea7d1d688f935%7C0%7C0%7C638457701294184719%7CUnknown%7CTWFpbGZsb3d8eyJWIjoiMC4wLjAwMDAiLCJQIjoiV2luMzIiLCJBTiI6Ik1haWwiLCJXVCI6Mn0%3D%7C0%7C%7C%7C&amp;sdata=q62BpQCpTJY8PeKHgaSF%2BTfIc7icUiPDOgKrEE2PuKA%3D&amp;reserved=0" TargetMode="External"/><Relationship Id="rId3" Type="http://schemas.openxmlformats.org/officeDocument/2006/relationships/hyperlink" Target="https://nam12.safelinks.protection.outlook.com/?url=https%3A%2F%2Fwww.sourcewell-mn.gov%2Fcontract-search&amp;data=05%7C02%7Cdswingle%40mtsac.edu%7C3a654a34be094b42b9b108dc41e58892%7Ccc4d4bf20a9e4240aedea7d1d688f935%7C0%7C0%7C638457701294147057%7CUnknown%7CTWFpbGZsb3d8eyJWIjoiMC4wLjAwMDAiLCJQIjoiV2luMzIiLCJBTiI6Ik1haWwiLCJXVCI6Mn0%3D%7C0%7C%7C%7C&amp;sdata=5FCgmqpwHIRhYdKojGShNGkXrsByoTs2CURPxmO4d60%3D&amp;reserved=0" TargetMode="External"/><Relationship Id="rId7" Type="http://schemas.openxmlformats.org/officeDocument/2006/relationships/hyperlink" Target="https://nam12.safelinks.protection.outlook.com/?url=https%3A%2F%2Fnaspovaluepoint.org%2Fcooperative-contracts%2F&amp;data=05%7C02%7Cdswingle%40mtsac.edu%7C3a654a34be094b42b9b108dc41e58892%7Ccc4d4bf20a9e4240aedea7d1d688f935%7C0%7C0%7C638457701294176011%7CUnknown%7CTWFpbGZsb3d8eyJWIjoiMC4wLjAwMDAiLCJQIjoiV2luMzIiLCJBTiI6Ik1haWwiLCJXVCI6Mn0%3D%7C0%7C%7C%7C&amp;sdata=FsNwgrtERLx%2BrhYvpDr23hAd4BZPhwO%2BVLL%2B21Xr8y0%3D&amp;reserved=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m12.safelinks.protection.outlook.com/?url=https%3A%2F%2Fwww.withpavilion.com%2F&amp;data=05%7C02%7Cdswingle%40mtsac.edu%7C3a654a34be094b42b9b108dc41e58892%7Ccc4d4bf20a9e4240aedea7d1d688f935%7C0%7C0%7C638457701294167351%7CUnknown%7CTWFpbGZsb3d8eyJWIjoiMC4wLjAwMDAiLCJQIjoiV2luMzIiLCJBTiI6Ik1haWwiLCJXVCI6Mn0%3D%7C0%7C%7C%7C&amp;sdata=0Dw9eUeZYtzp7NjFChJdZ1jPcSofOMlAUCRHfjNEQ7g%3D&amp;reserved=0" TargetMode="External"/><Relationship Id="rId5" Type="http://schemas.openxmlformats.org/officeDocument/2006/relationships/hyperlink" Target="https://nam12.safelinks.protection.outlook.com/?url=https%3A%2F%2Fwww.omniapartners.com%2Findustries%2Fhigher-education&amp;data=05%7C02%7Cdswingle%40mtsac.edu%7C3a654a34be094b42b9b108dc41e58892%7Ccc4d4bf20a9e4240aedea7d1d688f935%7C0%7C0%7C638457701294161395%7CUnknown%7CTWFpbGZsb3d8eyJWIjoiMC4wLjAwMDAiLCJQIjoiV2luMzIiLCJBTiI6Ik1haWwiLCJXVCI6Mn0%3D%7C0%7C%7C%7C&amp;sdata=lRvb%2FMXqkYpuTJKUck7kIqb4Lay4bHnanLQs1zr01tc%3D&amp;reserved=0" TargetMode="External"/><Relationship Id="rId4" Type="http://schemas.openxmlformats.org/officeDocument/2006/relationships/hyperlink" Target="https://nam12.safelinks.protection.outlook.com/?url=https%3A%2F%2Fwww.eandi.org%2Fcontract-navigator&amp;data=05%7C02%7Cdswingle%40mtsac.edu%7C3a654a34be094b42b9b108dc41e58892%7Ccc4d4bf20a9e4240aedea7d1d688f935%7C0%7C0%7C638457701294155087%7CUnknown%7CTWFpbGZsb3d8eyJWIjoiMC4wLjAwMDAiLCJQIjoiV2luMzIiLCJBTiI6Ik1haWwiLCJXVCI6Mn0%3D%7C0%7C%7C%7C&amp;sdata=RbyZl%2Fm2d7qSUFTJB82qG0FoYJ%2BAwpQ8Ze%2Fx8%2BAZPY4%3D&amp;reserved=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promero@mtsac.edu" TargetMode="External"/><Relationship Id="rId3" Type="http://schemas.openxmlformats.org/officeDocument/2006/relationships/hyperlink" Target="mailto:dswingle@mtsac.edu" TargetMode="External"/><Relationship Id="rId7" Type="http://schemas.openxmlformats.org/officeDocument/2006/relationships/hyperlink" Target="mailto:jlopez442@mtsac.edu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jocson@mtsac.edu" TargetMode="External"/><Relationship Id="rId5" Type="http://schemas.openxmlformats.org/officeDocument/2006/relationships/hyperlink" Target="mailto:rbrown40@mtsac.edu" TargetMode="External"/><Relationship Id="rId4" Type="http://schemas.openxmlformats.org/officeDocument/2006/relationships/hyperlink" Target="mailto:sdoonan@mtsac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tsac.edu/perkin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538EBC2-0B11-4732-8715-799409C4A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532" y="590062"/>
            <a:ext cx="5293468" cy="283893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100" b="1" dirty="0">
                <a:solidFill>
                  <a:srgbClr val="FFFFFF"/>
                </a:solidFill>
              </a:rPr>
              <a:t>Perkins Funds </a:t>
            </a:r>
            <a:br>
              <a:rPr lang="en-US" sz="31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2026-2027 Application Workshop</a:t>
            </a:r>
            <a:br>
              <a:rPr lang="en-US" sz="3100" b="1" dirty="0">
                <a:solidFill>
                  <a:srgbClr val="FFFFFF"/>
                </a:solidFill>
              </a:rPr>
            </a:br>
            <a:r>
              <a:rPr lang="en-US" sz="2800" i="1" dirty="0">
                <a:solidFill>
                  <a:srgbClr val="FFFFFF"/>
                </a:solidFill>
              </a:rPr>
              <a:t>Friday, March 13</a:t>
            </a:r>
            <a:br>
              <a:rPr lang="en-US" sz="2800" i="1" dirty="0">
                <a:solidFill>
                  <a:srgbClr val="FFFFFF"/>
                </a:solidFill>
              </a:rPr>
            </a:br>
            <a:r>
              <a:rPr lang="en-US" sz="2800" i="1" dirty="0">
                <a:solidFill>
                  <a:srgbClr val="FFFFFF"/>
                </a:solidFill>
              </a:rPr>
              <a:t>10:00am-11:00am 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5946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inside.mtsac.edu/departments/marketing/logos/fullcolor_em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0808" y="3278685"/>
            <a:ext cx="3028968" cy="212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5576" y="2295928"/>
            <a:ext cx="113652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2138" y="2756007"/>
            <a:ext cx="81469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41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502" y="6344837"/>
            <a:ext cx="7181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5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557190"/>
            <a:ext cx="3886133" cy="16715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b="1" dirty="0"/>
              <a:t>Incorporate Mt. SAC Student Support &amp; Affinity Programs into your plan</a:t>
            </a:r>
            <a:endParaRPr lang="en-US" sz="27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7" y="2406650"/>
            <a:ext cx="3886131" cy="37224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ASAC </a:t>
            </a:r>
            <a:r>
              <a:rPr lang="en-US" sz="1400" u="sng" dirty="0">
                <a:hlinkClick r:id="rId3"/>
              </a:rPr>
              <a:t>https://www.mtsac.edu/asac/onlinetutoring/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Career Services </a:t>
            </a:r>
            <a:r>
              <a:rPr lang="en-US" sz="1400" dirty="0">
                <a:hlinkClick r:id="rId4"/>
              </a:rPr>
              <a:t>https://www.mtsac.edu/careerservices/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Library</a:t>
            </a:r>
            <a:r>
              <a:rPr lang="en-US" sz="1400" i="1" dirty="0"/>
              <a:t> </a:t>
            </a:r>
            <a:r>
              <a:rPr lang="en-US" sz="1400" dirty="0">
                <a:hlinkClick r:id="rId5"/>
              </a:rPr>
              <a:t>https://www.mtsac.edu/library/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TERC </a:t>
            </a:r>
            <a:r>
              <a:rPr lang="en-US" sz="1400" dirty="0">
                <a:hlinkClick r:id="rId6"/>
              </a:rPr>
              <a:t>https://www.mtsac.edu/tech-health/terc/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ACCESS </a:t>
            </a:r>
            <a:r>
              <a:rPr lang="en-US" sz="1400" dirty="0">
                <a:hlinkClick r:id="rId7"/>
              </a:rPr>
              <a:t>https://www.mtsac.edu/access/</a:t>
            </a:r>
            <a:r>
              <a:rPr lang="en-US" sz="14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1400" i="1" dirty="0"/>
              <a:t>All </a:t>
            </a:r>
            <a:r>
              <a:rPr lang="en-US" sz="1400" i="1" dirty="0">
                <a:hlinkClick r:id="rId8"/>
              </a:rPr>
              <a:t>https://www.mtsac.edu/students/support-programs.html</a:t>
            </a:r>
            <a:r>
              <a:rPr lang="en-US" sz="1400" i="1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i="1" dirty="0"/>
              <a:t> 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i="1" dirty="0"/>
              <a:t>How can these resources be utilized in your program to address issues you have identified? </a:t>
            </a:r>
          </a:p>
          <a:p>
            <a:pPr>
              <a:lnSpc>
                <a:spcPct val="90000"/>
              </a:lnSpc>
            </a:pPr>
            <a:r>
              <a:rPr lang="en-US" sz="1400" i="1" dirty="0"/>
              <a:t>Include these resources in your Perkins Application as needed</a:t>
            </a:r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A8DECC7A-29A6-C6EF-AEFB-D45B85BC571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588" r="40920" b="-1"/>
          <a:stretch/>
        </p:blipFill>
        <p:spPr>
          <a:xfrm>
            <a:off x="4641866" y="10"/>
            <a:ext cx="450213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8472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Recommendations: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3FF26A-B813-C68D-2409-1F0E88E552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329428"/>
              </p:ext>
            </p:extLst>
          </p:nvPr>
        </p:nvGraphicFramePr>
        <p:xfrm>
          <a:off x="457200" y="1295400"/>
          <a:ext cx="82296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298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53572"/>
            <a:ext cx="2840657" cy="4461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rgbClr val="FFFFFF"/>
                </a:solidFill>
              </a:rPr>
              <a:t>About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Quotes…</a:t>
            </a:r>
            <a:endParaRPr lang="en-US" sz="4000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 fontScale="85000" lnSpcReduction="2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000" dirty="0"/>
              <a:t>Supplies, Equipment, and Services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under $10,000 = one written quote obtained within the last 30 days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b="1" dirty="0">
                <a:solidFill>
                  <a:srgbClr val="C00000"/>
                </a:solidFill>
              </a:rPr>
              <a:t>$10,000 - $119,099 </a:t>
            </a:r>
            <a:r>
              <a:rPr lang="en-US" sz="2200" dirty="0"/>
              <a:t>= Three written quotes on vendor’s letterhead </a:t>
            </a:r>
            <a:r>
              <a:rPr lang="en-US" sz="2200" u="sng" dirty="0"/>
              <a:t>with Quote Summary &amp; Justification form OR Sole/Single Source Justification form</a:t>
            </a:r>
          </a:p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C00000"/>
                </a:solidFill>
              </a:rPr>
              <a:t>$119,100</a:t>
            </a:r>
            <a:r>
              <a:rPr lang="en-US" sz="2200" dirty="0"/>
              <a:t>+ must go through formal bid process (approx. 3 months)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200" dirty="0">
                <a:solidFill>
                  <a:srgbClr val="C00000"/>
                </a:solidFill>
              </a:rPr>
              <a:t>UNLESS</a:t>
            </a:r>
            <a:r>
              <a:rPr lang="en-US" sz="2200" dirty="0"/>
              <a:t> item(s) are purchased from a vendor offering co-op pricing.  Vendors offering co-op pricing can be found here: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https://www.sourcewell-mn.gov/contract-search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https://www.eandi.org/contract-navigator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https://www.omniapartners.com/industries/higher-education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(Scroll down to Higher Education Contracts search engine bar)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https://www.withpavilion.com/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https://naspovaluepoint.org/cooperative-contracts/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https://equalisgroup.org/purchasing-contracts/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2309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39F8BB-6DE2-E088-46A3-86ECAE6D7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C2BF4-DDFC-AA94-5EA5-7227EAAB3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60E9AD9-6853-C1C5-872F-8075DB52A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ED867-D2F3-0C4B-0DBB-05F4DAE2E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153572"/>
            <a:ext cx="2840657" cy="4461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FFFFFF"/>
                </a:solidFill>
              </a:rPr>
              <a:t>About 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Tutors and Ambassadors…</a:t>
            </a:r>
            <a:endParaRPr lang="en-US" sz="3200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3BCDDF9-9686-28E8-2D3C-4CC16DCE9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4E32C-31E7-19A0-AF6E-2165EBEB5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000" dirty="0"/>
              <a:t>Hourly employees CANNOT work until the employee completes all hire docs and is processed and cleared to work by HR…NO EXCEPTIONS.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200" dirty="0"/>
              <a:t>2025-2026:  </a:t>
            </a:r>
            <a:r>
              <a:rPr lang="en-US" sz="2200" u="sng" dirty="0"/>
              <a:t>minimum</a:t>
            </a:r>
            <a:r>
              <a:rPr lang="en-US" sz="2200" dirty="0"/>
              <a:t> of 3 weeks to process upon submission of completed paperwork.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2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200" dirty="0"/>
              <a:t>Jocelyn Lopez will contact the student and faculty member via email when HR confirms clearance.</a:t>
            </a: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25642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73321" y="329184"/>
            <a:ext cx="4688333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900" dirty="0"/>
              <a:t>Questions?</a:t>
            </a:r>
            <a:br>
              <a:rPr lang="en-US" sz="2900" dirty="0"/>
            </a:br>
            <a:r>
              <a:rPr lang="en-US" sz="2900" i="1" dirty="0"/>
              <a:t>Contact us when working on your application. We are here for support</a:t>
            </a:r>
          </a:p>
        </p:txBody>
      </p:sp>
      <p:pic>
        <p:nvPicPr>
          <p:cNvPr id="6" name="Picture 5" descr="Different coloured question marks">
            <a:extLst>
              <a:ext uri="{FF2B5EF4-FFF2-40B4-BE49-F238E27FC236}">
                <a16:creationId xmlns:a16="http://schemas.microsoft.com/office/drawing/2014/main" id="{DDC60FEB-5B7F-B679-04C1-FFE3CBE90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82" r="37368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sX0" fmla="*/ 0 w 3182692"/>
              <a:gd name="csY0" fmla="*/ 0 h 18288"/>
              <a:gd name="csX1" fmla="*/ 636538 w 3182692"/>
              <a:gd name="csY1" fmla="*/ 0 h 18288"/>
              <a:gd name="csX2" fmla="*/ 1273077 w 3182692"/>
              <a:gd name="csY2" fmla="*/ 0 h 18288"/>
              <a:gd name="csX3" fmla="*/ 1909615 w 3182692"/>
              <a:gd name="csY3" fmla="*/ 0 h 18288"/>
              <a:gd name="csX4" fmla="*/ 2482500 w 3182692"/>
              <a:gd name="csY4" fmla="*/ 0 h 18288"/>
              <a:gd name="csX5" fmla="*/ 3182692 w 3182692"/>
              <a:gd name="csY5" fmla="*/ 0 h 18288"/>
              <a:gd name="csX6" fmla="*/ 3182692 w 3182692"/>
              <a:gd name="csY6" fmla="*/ 18288 h 18288"/>
              <a:gd name="csX7" fmla="*/ 2609807 w 3182692"/>
              <a:gd name="csY7" fmla="*/ 18288 h 18288"/>
              <a:gd name="csX8" fmla="*/ 2068750 w 3182692"/>
              <a:gd name="csY8" fmla="*/ 18288 h 18288"/>
              <a:gd name="csX9" fmla="*/ 1432211 w 3182692"/>
              <a:gd name="csY9" fmla="*/ 18288 h 18288"/>
              <a:gd name="csX10" fmla="*/ 859327 w 3182692"/>
              <a:gd name="csY10" fmla="*/ 18288 h 18288"/>
              <a:gd name="csX11" fmla="*/ 0 w 3182692"/>
              <a:gd name="csY11" fmla="*/ 18288 h 18288"/>
              <a:gd name="csX12" fmla="*/ 0 w 3182692"/>
              <a:gd name="csY12" fmla="*/ 0 h 18288"/>
              <a:gd name="csX0" fmla="*/ 0 w 3182692"/>
              <a:gd name="csY0" fmla="*/ 0 h 18288"/>
              <a:gd name="csX1" fmla="*/ 572885 w 3182692"/>
              <a:gd name="csY1" fmla="*/ 0 h 18288"/>
              <a:gd name="csX2" fmla="*/ 1113942 w 3182692"/>
              <a:gd name="csY2" fmla="*/ 0 h 18288"/>
              <a:gd name="csX3" fmla="*/ 1686827 w 3182692"/>
              <a:gd name="csY3" fmla="*/ 0 h 18288"/>
              <a:gd name="csX4" fmla="*/ 2323365 w 3182692"/>
              <a:gd name="csY4" fmla="*/ 0 h 18288"/>
              <a:gd name="csX5" fmla="*/ 3182692 w 3182692"/>
              <a:gd name="csY5" fmla="*/ 0 h 18288"/>
              <a:gd name="csX6" fmla="*/ 3182692 w 3182692"/>
              <a:gd name="csY6" fmla="*/ 18288 h 18288"/>
              <a:gd name="csX7" fmla="*/ 2546154 w 3182692"/>
              <a:gd name="csY7" fmla="*/ 18288 h 18288"/>
              <a:gd name="csX8" fmla="*/ 1845961 w 3182692"/>
              <a:gd name="csY8" fmla="*/ 18288 h 18288"/>
              <a:gd name="csX9" fmla="*/ 1304904 w 3182692"/>
              <a:gd name="csY9" fmla="*/ 18288 h 18288"/>
              <a:gd name="csX10" fmla="*/ 604711 w 3182692"/>
              <a:gd name="csY10" fmla="*/ 18288 h 18288"/>
              <a:gd name="csX11" fmla="*/ 0 w 3182692"/>
              <a:gd name="csY11" fmla="*/ 18288 h 18288"/>
              <a:gd name="csX12" fmla="*/ 0 w 3182692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973321" y="2706624"/>
            <a:ext cx="4688333" cy="361797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Dejah Swingle, </a:t>
            </a:r>
            <a:r>
              <a:rPr lang="en-US" sz="1900" dirty="0">
                <a:solidFill>
                  <a:schemeClr val="tx1"/>
                </a:solidFill>
              </a:rPr>
              <a:t>Assoc. Dean, CE &amp; SWP </a:t>
            </a:r>
            <a:r>
              <a:rPr lang="en-US" sz="1900" dirty="0">
                <a:solidFill>
                  <a:schemeClr val="tx1"/>
                </a:solidFill>
                <a:hlinkClick r:id="rId3"/>
              </a:rPr>
              <a:t>dswingle@mtsac.edu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Shelley Doonan, </a:t>
            </a:r>
            <a:r>
              <a:rPr lang="en-US" sz="1900" dirty="0">
                <a:solidFill>
                  <a:schemeClr val="tx1"/>
                </a:solidFill>
              </a:rPr>
              <a:t>Faculty CE Coordinator                </a:t>
            </a:r>
            <a:r>
              <a:rPr lang="en-US" sz="1900" dirty="0">
                <a:solidFill>
                  <a:schemeClr val="tx1"/>
                </a:solidFill>
                <a:hlinkClick r:id="rId4"/>
              </a:rPr>
              <a:t>sdoonan@mtsac.edu</a:t>
            </a:r>
            <a:r>
              <a:rPr lang="en-US" sz="1900" dirty="0">
                <a:solidFill>
                  <a:schemeClr val="tx1"/>
                </a:solidFill>
              </a:rPr>
              <a:t>  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Rachael Brown</a:t>
            </a:r>
            <a:r>
              <a:rPr lang="en-US" sz="1900" dirty="0">
                <a:solidFill>
                  <a:schemeClr val="tx1"/>
                </a:solidFill>
              </a:rPr>
              <a:t>, Experiential Education Coordinator, </a:t>
            </a:r>
            <a:r>
              <a:rPr lang="en-US" sz="1900" dirty="0">
                <a:solidFill>
                  <a:schemeClr val="tx1"/>
                </a:solidFill>
                <a:hlinkClick r:id="rId5"/>
              </a:rPr>
              <a:t>rbrown40@mtsac.edu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Jacinta Jocson</a:t>
            </a:r>
            <a:r>
              <a:rPr lang="en-US" sz="1900" dirty="0">
                <a:solidFill>
                  <a:schemeClr val="tx1"/>
                </a:solidFill>
              </a:rPr>
              <a:t>, Program Coordinator, </a:t>
            </a:r>
            <a:r>
              <a:rPr lang="en-US" sz="1900" dirty="0">
                <a:solidFill>
                  <a:schemeClr val="tx1"/>
                </a:solidFill>
                <a:hlinkClick r:id="rId6"/>
              </a:rPr>
              <a:t>jjocson@mtsac.edu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Jocelyn Lopez, </a:t>
            </a:r>
            <a:r>
              <a:rPr lang="en-US" sz="1900" dirty="0">
                <a:solidFill>
                  <a:schemeClr val="tx1"/>
                </a:solidFill>
              </a:rPr>
              <a:t>Administrative Specialist II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  <a:hlinkClick r:id="rId7"/>
              </a:rPr>
              <a:t>jlopez442@mtsac.edu</a:t>
            </a:r>
            <a:r>
              <a:rPr lang="en-US" sz="1900" dirty="0">
                <a:solidFill>
                  <a:schemeClr val="tx1"/>
                </a:solidFill>
              </a:rPr>
              <a:t>  </a:t>
            </a:r>
          </a:p>
          <a:p>
            <a:pPr marL="342900"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</a:rPr>
              <a:t>Pat Romero</a:t>
            </a:r>
            <a:r>
              <a:rPr lang="en-US" sz="1900" dirty="0">
                <a:solidFill>
                  <a:schemeClr val="tx1"/>
                </a:solidFill>
              </a:rPr>
              <a:t>, Professional Expert  </a:t>
            </a:r>
            <a:r>
              <a:rPr lang="en-US" sz="1900" dirty="0">
                <a:solidFill>
                  <a:schemeClr val="tx1"/>
                </a:solidFill>
                <a:hlinkClick r:id="rId8"/>
              </a:rPr>
              <a:t>promero@mtsac.edu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289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Yellow racecar peeling out on racetrack">
            <a:extLst>
              <a:ext uri="{FF2B5EF4-FFF2-40B4-BE49-F238E27FC236}">
                <a16:creationId xmlns:a16="http://schemas.microsoft.com/office/drawing/2014/main" id="{A355EA7F-E7E3-4376-B41B-F8260283D3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1" r="36150" b="-1"/>
          <a:stretch/>
        </p:blipFill>
        <p:spPr bwMode="auto">
          <a:xfrm>
            <a:off x="4577270" y="10"/>
            <a:ext cx="456672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44" name="Rectangle 1039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328512"/>
            <a:ext cx="3583791" cy="1628970"/>
          </a:xfrm>
        </p:spPr>
        <p:txBody>
          <a:bodyPr anchor="ctr">
            <a:normAutofit/>
          </a:bodyPr>
          <a:lstStyle/>
          <a:p>
            <a:r>
              <a:rPr lang="en-US" sz="3500"/>
              <a:t> We’re Zooming…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590800"/>
            <a:ext cx="3494817" cy="337413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700" b="1" i="1" dirty="0"/>
          </a:p>
          <a:p>
            <a:pPr>
              <a:lnSpc>
                <a:spcPct val="90000"/>
              </a:lnSpc>
            </a:pPr>
            <a:r>
              <a:rPr lang="en-US" sz="1700" b="1" dirty="0"/>
              <a:t>Add your name and program/division in the chat to allow us to create an attendee list after the meeting.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We will be tracking the chat for questions, but feel free to jump in and ask your questions as we go along. 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There is a close captioning link in the Zoom toolbar.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We will be recording this meeting.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52630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ourglass">
            <a:extLst>
              <a:ext uri="{FF2B5EF4-FFF2-40B4-BE49-F238E27FC236}">
                <a16:creationId xmlns:a16="http://schemas.microsoft.com/office/drawing/2014/main" id="{8D82001E-6E80-40C3-37EA-668BF5DAED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5" r="11039" b="-1"/>
          <a:stretch/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n-US" sz="350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487" y="2438400"/>
            <a:ext cx="3935505" cy="3801678"/>
          </a:xfrm>
        </p:spPr>
        <p:txBody>
          <a:bodyPr anchor="ctr">
            <a:normAutofit/>
          </a:bodyPr>
          <a:lstStyle/>
          <a:p>
            <a:r>
              <a:rPr lang="en-US" sz="2100" dirty="0"/>
              <a:t>Welcome</a:t>
            </a:r>
          </a:p>
          <a:p>
            <a:r>
              <a:rPr lang="en-US" sz="2100" dirty="0"/>
              <a:t>Big Picture</a:t>
            </a:r>
          </a:p>
          <a:p>
            <a:r>
              <a:rPr lang="en-US" sz="2100" dirty="0"/>
              <a:t>Deadlines</a:t>
            </a:r>
          </a:p>
          <a:p>
            <a:r>
              <a:rPr lang="en-US" sz="2100" dirty="0"/>
              <a:t>Application</a:t>
            </a:r>
          </a:p>
          <a:p>
            <a:r>
              <a:rPr lang="en-US" sz="2100" dirty="0"/>
              <a:t>Core Indicator Reports</a:t>
            </a:r>
          </a:p>
          <a:p>
            <a:r>
              <a:rPr lang="en-US" sz="2100" dirty="0"/>
              <a:t>Student Supports</a:t>
            </a:r>
          </a:p>
          <a:p>
            <a:r>
              <a:rPr lang="en-US" sz="2100" dirty="0"/>
              <a:t>Recommendations</a:t>
            </a:r>
          </a:p>
          <a:p>
            <a:r>
              <a:rPr lang="en-US" sz="2100" dirty="0"/>
              <a:t>About Supplies &amp; Equipment</a:t>
            </a:r>
          </a:p>
          <a:p>
            <a:r>
              <a:rPr lang="en-US" sz="2100" dirty="0"/>
              <a:t>About Tutors &amp; Ambassadors</a:t>
            </a:r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82760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17B019-3B17-1AB5-7B8E-600A99519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719293"/>
              </p:ext>
            </p:extLst>
          </p:nvPr>
        </p:nvGraphicFramePr>
        <p:xfrm>
          <a:off x="457200" y="1295400"/>
          <a:ext cx="82296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10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17B019-3B17-1AB5-7B8E-600A99519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335670"/>
              </p:ext>
            </p:extLst>
          </p:nvPr>
        </p:nvGraphicFramePr>
        <p:xfrm>
          <a:off x="457200" y="1295400"/>
          <a:ext cx="82296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3557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4072" y="629266"/>
            <a:ext cx="4939868" cy="16766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accent1"/>
                </a:solidFill>
              </a:rPr>
              <a:t>2026-2027 Perkins Application Deadlines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24073" y="2590800"/>
            <a:ext cx="4939867" cy="3637934"/>
          </a:xfrm>
        </p:spPr>
        <p:txBody>
          <a:bodyPr>
            <a:noAutofit/>
          </a:bodyPr>
          <a:lstStyle/>
          <a:p>
            <a:r>
              <a:rPr lang="en-US" sz="1800" dirty="0"/>
              <a:t>3/13	Perkins Training</a:t>
            </a:r>
          </a:p>
          <a:p>
            <a:r>
              <a:rPr lang="en-US" sz="1800" dirty="0"/>
              <a:t>4/3	</a:t>
            </a:r>
            <a:r>
              <a:rPr lang="en-US" sz="1700" dirty="0"/>
              <a:t>Application submission deadline in </a:t>
            </a:r>
            <a:r>
              <a:rPr lang="en-US" sz="1700" dirty="0" err="1"/>
              <a:t>Etrieve</a:t>
            </a:r>
            <a:endParaRPr lang="en-US" sz="1700" dirty="0"/>
          </a:p>
          <a:p>
            <a:r>
              <a:rPr lang="en-US" sz="1800" dirty="0"/>
              <a:t>4/10	CLNA Stakeholder Meeting</a:t>
            </a:r>
          </a:p>
          <a:p>
            <a:r>
              <a:rPr lang="en-US" sz="1800" dirty="0"/>
              <a:t>4/20	</a:t>
            </a:r>
            <a:r>
              <a:rPr lang="en-US" sz="1700" dirty="0"/>
              <a:t>Dean Certification Deadline through </a:t>
            </a:r>
            <a:r>
              <a:rPr lang="en-US" sz="1700" dirty="0" err="1"/>
              <a:t>Etrieve</a:t>
            </a:r>
            <a:endParaRPr lang="en-US" sz="1700" dirty="0"/>
          </a:p>
          <a:p>
            <a:r>
              <a:rPr lang="en-US" sz="1800" dirty="0"/>
              <a:t>5/8	Allocation Meeting</a:t>
            </a:r>
          </a:p>
          <a:p>
            <a:r>
              <a:rPr lang="en-US" sz="1800" dirty="0"/>
              <a:t>5/31	2026-2027 Plan + CLNA Due in NOVA</a:t>
            </a:r>
          </a:p>
          <a:p>
            <a:r>
              <a:rPr lang="en-US" sz="1800" dirty="0"/>
              <a:t>7/1	Spending begins</a:t>
            </a:r>
          </a:p>
          <a:p>
            <a:r>
              <a:rPr lang="en-US" sz="1800" dirty="0"/>
              <a:t>7/1 – 9/18: Submit your requisition requests &amp; quotes to Career Ed for approved purchases (Do not delay!)</a:t>
            </a:r>
          </a:p>
        </p:txBody>
      </p:sp>
      <p:pic>
        <p:nvPicPr>
          <p:cNvPr id="6" name="Picture 5" descr="Calendar on table">
            <a:extLst>
              <a:ext uri="{FF2B5EF4-FFF2-40B4-BE49-F238E27FC236}">
                <a16:creationId xmlns:a16="http://schemas.microsoft.com/office/drawing/2014/main" id="{4B5A4D85-3D4A-D1B9-4FA3-8DF164FAB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97" r="50164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53471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53572"/>
            <a:ext cx="2840657" cy="4461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FFFF"/>
                </a:solidFill>
              </a:rPr>
              <a:t>Program application is now submitted and approved through </a:t>
            </a:r>
            <a:r>
              <a:rPr lang="en-US" sz="2800" b="1" dirty="0" err="1">
                <a:solidFill>
                  <a:srgbClr val="FFFFFF"/>
                </a:solidFill>
              </a:rPr>
              <a:t>Etrieve</a:t>
            </a:r>
            <a:br>
              <a:rPr lang="en-US" sz="2800" b="1" i="1" dirty="0">
                <a:solidFill>
                  <a:srgbClr val="FFFFFF"/>
                </a:solidFill>
              </a:rPr>
            </a:br>
            <a:br>
              <a:rPr lang="en-US" sz="2800" b="1" i="1" dirty="0">
                <a:solidFill>
                  <a:srgbClr val="FFFFFF"/>
                </a:solidFill>
              </a:rPr>
            </a:br>
            <a:endParaRPr lang="en-US" sz="2800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Link for application &amp; core indicators: </a:t>
            </a:r>
            <a:r>
              <a:rPr lang="en-US" sz="2400" b="1" i="1" dirty="0">
                <a:solidFill>
                  <a:schemeClr val="tx2">
                    <a:lumMod val="40000"/>
                    <a:lumOff val="60000"/>
                  </a:schemeClr>
                </a:solidFill>
                <a:hlinkClick r:id="rId3"/>
              </a:rPr>
              <a:t>http://www.mtsac.edu/perkins/</a:t>
            </a:r>
            <a:r>
              <a:rPr lang="en-US" sz="2400" b="1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endParaRPr lang="en-US" sz="2200" dirty="0"/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You must attach: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Budget Request Worksheet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Core Indicator Report (with totals and signed) </a:t>
            </a:r>
          </a:p>
          <a:p>
            <a:pPr>
              <a:lnSpc>
                <a:spcPct val="90000"/>
              </a:lnSpc>
            </a:pPr>
            <a:r>
              <a:rPr lang="en-US" sz="2200" i="1" dirty="0"/>
              <a:t>2025-2026 Advisory Minutes</a:t>
            </a:r>
            <a:endParaRPr lang="en-US" sz="2200" dirty="0"/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Reference documents on web site: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Core Indicator Tutorial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Funding Request Guidelines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Request to hire forms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Temporary Employee pay rates for budget planning</a:t>
            </a: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8544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B97D2-0898-FD87-10C3-02C06D4A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5116529"/>
            <a:ext cx="7944130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The New Application</a:t>
            </a:r>
            <a:br>
              <a:rPr lang="en-US" sz="3200" dirty="0">
                <a:solidFill>
                  <a:schemeClr val="tx2"/>
                </a:solidFill>
              </a:rPr>
            </a:b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BC7B1-D7B0-C0DC-456E-3BB969E4D0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678" b="28374"/>
          <a:stretch>
            <a:fillRect/>
          </a:stretch>
        </p:blipFill>
        <p:spPr>
          <a:xfrm>
            <a:off x="20" y="10"/>
            <a:ext cx="9143980" cy="420144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41813"/>
            <a:ext cx="9141713" cy="1828800"/>
            <a:chOff x="-305" y="3144820"/>
            <a:chExt cx="9182100" cy="1551136"/>
          </a:xfrm>
        </p:grpSpPr>
        <p:sp useBgFill="1">
          <p:nvSpPr>
            <p:cNvPr id="12" name="Freeform: Shape 11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6886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0D6772-5550-42D5-B8BC-CDE283656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DB0DD1-0F30-4B7E-A6DC-3DDA7D5B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960B2CDB-81D7-BFB8-01F3-13EECBCD5D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671569"/>
            <a:ext cx="3116869" cy="4072044"/>
          </a:xfrm>
        </p:spPr>
        <p:txBody>
          <a:bodyPr anchor="t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Core Indicator Worksheets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913" y="1671569"/>
            <a:ext cx="4625436" cy="40720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Total the core indicators and sign the form 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Use this data to write your application 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Analysis: </a:t>
            </a:r>
          </a:p>
          <a:p>
            <a:pPr lvl="1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What issues do the data show for your Program?</a:t>
            </a:r>
          </a:p>
          <a:p>
            <a:pPr lvl="2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Where is your program below negotiated level?</a:t>
            </a:r>
          </a:p>
          <a:p>
            <a:pPr lvl="2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What special populations show negative numbers?</a:t>
            </a:r>
          </a:p>
          <a:p>
            <a:pPr lvl="1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How will you use Perkins funding to address these issues?</a:t>
            </a:r>
          </a:p>
          <a:p>
            <a:pPr lvl="1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No negatives? What do you need to do to maintain these good percentages? </a:t>
            </a:r>
          </a:p>
          <a:p>
            <a:pPr lvl="1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Keep it concise. </a:t>
            </a:r>
          </a:p>
        </p:txBody>
      </p:sp>
    </p:spTree>
    <p:extLst>
      <p:ext uri="{BB962C8B-B14F-4D97-AF65-F5344CB8AC3E}">
        <p14:creationId xmlns:p14="http://schemas.microsoft.com/office/powerpoint/2010/main" val="2143270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3708</TotalTime>
  <Words>981</Words>
  <Application>Microsoft Office PowerPoint</Application>
  <PresentationFormat>On-screen Show (4:3)</PresentationFormat>
  <Paragraphs>115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Perkins Funds  2026-2027 Application Workshop Friday, March 13 10:00am-11:00am </vt:lpstr>
      <vt:lpstr> We’re Zooming…</vt:lpstr>
      <vt:lpstr>Agenda</vt:lpstr>
      <vt:lpstr>Big Picture</vt:lpstr>
      <vt:lpstr>Big Picture</vt:lpstr>
      <vt:lpstr>2026-2027 Perkins Application Deadlines</vt:lpstr>
      <vt:lpstr>Program application is now submitted and approved through Etrieve  </vt:lpstr>
      <vt:lpstr>The New Application </vt:lpstr>
      <vt:lpstr>Core Indicator Worksheets</vt:lpstr>
      <vt:lpstr>Incorporate Mt. SAC Student Support &amp; Affinity Programs into your plan</vt:lpstr>
      <vt:lpstr>Recommendations:</vt:lpstr>
      <vt:lpstr>About  Quotes…</vt:lpstr>
      <vt:lpstr>About  Tutors and Ambassadors…</vt:lpstr>
      <vt:lpstr>Questions? Contact us when working on your application. We are here for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Ledeboer, Lisa</dc:creator>
  <cp:lastModifiedBy>Swingle, Dejah</cp:lastModifiedBy>
  <cp:revision>128</cp:revision>
  <cp:lastPrinted>2020-04-25T20:14:18Z</cp:lastPrinted>
  <dcterms:created xsi:type="dcterms:W3CDTF">2013-03-05T13:56:22Z</dcterms:created>
  <dcterms:modified xsi:type="dcterms:W3CDTF">2026-03-12T22:38:08Z</dcterms:modified>
</cp:coreProperties>
</file>