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147483368" r:id="rId2"/>
    <p:sldId id="266" r:id="rId3"/>
    <p:sldId id="2147483481" r:id="rId4"/>
    <p:sldId id="2147483505" r:id="rId5"/>
    <p:sldId id="2147483506" r:id="rId6"/>
    <p:sldId id="2147483507" r:id="rId7"/>
    <p:sldId id="2147483508" r:id="rId8"/>
    <p:sldId id="2147483509" r:id="rId9"/>
    <p:sldId id="2147483510" r:id="rId10"/>
    <p:sldId id="2147483485" r:id="rId11"/>
    <p:sldId id="2147483511" r:id="rId12"/>
    <p:sldId id="2147483512" r:id="rId13"/>
    <p:sldId id="2147483513" r:id="rId14"/>
    <p:sldId id="2147483514" r:id="rId15"/>
    <p:sldId id="2147483515" r:id="rId16"/>
    <p:sldId id="2147483486" r:id="rId17"/>
    <p:sldId id="2147483516" r:id="rId18"/>
    <p:sldId id="2147483517" r:id="rId19"/>
    <p:sldId id="2147483518" r:id="rId20"/>
    <p:sldId id="2147483519" r:id="rId21"/>
    <p:sldId id="21474835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1F972-E4D8-4E40-8889-766EB8057D57}" v="1359" dt="2025-11-14T21:43:10.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1"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donado-Greenlee, Lianne" userId="525c7285-978f-4548-9cbc-4ce7672adacf" providerId="ADAL" clId="{1B01F972-E4D8-4E40-8889-766EB8057D57}"/>
    <pc:docChg chg="undo custSel modSld">
      <pc:chgData name="Maldonado-Greenlee, Lianne" userId="525c7285-978f-4548-9cbc-4ce7672adacf" providerId="ADAL" clId="{1B01F972-E4D8-4E40-8889-766EB8057D57}" dt="2025-11-20T18:17:39.893" v="1707" actId="167"/>
      <pc:docMkLst>
        <pc:docMk/>
      </pc:docMkLst>
      <pc:sldChg chg="modSp mod">
        <pc:chgData name="Maldonado-Greenlee, Lianne" userId="525c7285-978f-4548-9cbc-4ce7672adacf" providerId="ADAL" clId="{1B01F972-E4D8-4E40-8889-766EB8057D57}" dt="2025-11-14T21:57:01.797" v="1686" actId="13244"/>
        <pc:sldMkLst>
          <pc:docMk/>
          <pc:sldMk cId="4190321459" sldId="266"/>
        </pc:sldMkLst>
        <pc:spChg chg="mod ord">
          <ac:chgData name="Maldonado-Greenlee, Lianne" userId="525c7285-978f-4548-9cbc-4ce7672adacf" providerId="ADAL" clId="{1B01F972-E4D8-4E40-8889-766EB8057D57}" dt="2025-11-14T21:57:01.797" v="1686" actId="13244"/>
          <ac:spMkLst>
            <pc:docMk/>
            <pc:sldMk cId="4190321459" sldId="266"/>
            <ac:spMk id="5" creationId="{27FD81C6-95BD-60A6-4497-B6D8562B85F3}"/>
          </ac:spMkLst>
        </pc:spChg>
      </pc:sldChg>
      <pc:sldChg chg="addSp delSp modSp mod">
        <pc:chgData name="Maldonado-Greenlee, Lianne" userId="525c7285-978f-4548-9cbc-4ce7672adacf" providerId="ADAL" clId="{1B01F972-E4D8-4E40-8889-766EB8057D57}" dt="2025-11-14T21:54:45.648" v="1667" actId="33553"/>
        <pc:sldMkLst>
          <pc:docMk/>
          <pc:sldMk cId="3522123976" sldId="2147483368"/>
        </pc:sldMkLst>
        <pc:spChg chg="mod">
          <ac:chgData name="Maldonado-Greenlee, Lianne" userId="525c7285-978f-4548-9cbc-4ce7672adacf" providerId="ADAL" clId="{1B01F972-E4D8-4E40-8889-766EB8057D57}" dt="2025-11-14T21:54:45.648" v="1667" actId="33553"/>
          <ac:spMkLst>
            <pc:docMk/>
            <pc:sldMk cId="3522123976" sldId="2147483368"/>
            <ac:spMk id="3" creationId="{1DC7C430-F310-7BCC-2E49-901A8A8E3CFD}"/>
          </ac:spMkLst>
        </pc:spChg>
        <pc:picChg chg="add mod modCrop">
          <ac:chgData name="Maldonado-Greenlee, Lianne" userId="525c7285-978f-4548-9cbc-4ce7672adacf" providerId="ADAL" clId="{1B01F972-E4D8-4E40-8889-766EB8057D57}" dt="2025-11-14T21:20:04.228" v="1591" actId="962"/>
          <ac:picMkLst>
            <pc:docMk/>
            <pc:sldMk cId="3522123976" sldId="2147483368"/>
            <ac:picMk id="9" creationId="{6EAC4B37-41E5-C6B5-702D-41E8F05F13F9}"/>
          </ac:picMkLst>
        </pc:picChg>
      </pc:sldChg>
      <pc:sldChg chg="modSp mod">
        <pc:chgData name="Maldonado-Greenlee, Lianne" userId="525c7285-978f-4548-9cbc-4ce7672adacf" providerId="ADAL" clId="{1B01F972-E4D8-4E40-8889-766EB8057D57}" dt="2025-11-14T21:57:57.407" v="1693"/>
        <pc:sldMkLst>
          <pc:docMk/>
          <pc:sldMk cId="728668125" sldId="2147483481"/>
        </pc:sldMkLst>
        <pc:spChg chg="mod ord">
          <ac:chgData name="Maldonado-Greenlee, Lianne" userId="525c7285-978f-4548-9cbc-4ce7672adacf" providerId="ADAL" clId="{1B01F972-E4D8-4E40-8889-766EB8057D57}" dt="2025-11-14T21:57:41.600" v="1688" actId="1036"/>
          <ac:spMkLst>
            <pc:docMk/>
            <pc:sldMk cId="728668125" sldId="2147483481"/>
            <ac:spMk id="17" creationId="{5FBA214A-E8B3-A314-823C-5E4F8B32B9DD}"/>
          </ac:spMkLst>
        </pc:spChg>
        <pc:spChg chg="ord">
          <ac:chgData name="Maldonado-Greenlee, Lianne" userId="525c7285-978f-4548-9cbc-4ce7672adacf" providerId="ADAL" clId="{1B01F972-E4D8-4E40-8889-766EB8057D57}" dt="2025-11-14T21:57:57.407" v="1693"/>
          <ac:spMkLst>
            <pc:docMk/>
            <pc:sldMk cId="728668125" sldId="2147483481"/>
            <ac:spMk id="21" creationId="{F096A929-6081-497A-B351-ADA08169E4F2}"/>
          </ac:spMkLst>
        </pc:spChg>
      </pc:sldChg>
      <pc:sldChg chg="addSp modSp mod">
        <pc:chgData name="Maldonado-Greenlee, Lianne" userId="525c7285-978f-4548-9cbc-4ce7672adacf" providerId="ADAL" clId="{1B01F972-E4D8-4E40-8889-766EB8057D57}" dt="2025-11-20T18:17:39.893" v="1707" actId="167"/>
        <pc:sldMkLst>
          <pc:docMk/>
          <pc:sldMk cId="309885432" sldId="2147483505"/>
        </pc:sldMkLst>
        <pc:spChg chg="ord">
          <ac:chgData name="Maldonado-Greenlee, Lianne" userId="525c7285-978f-4548-9cbc-4ce7672adacf" providerId="ADAL" clId="{1B01F972-E4D8-4E40-8889-766EB8057D57}" dt="2025-11-14T21:59:17.012" v="1694" actId="13244"/>
          <ac:spMkLst>
            <pc:docMk/>
            <pc:sldMk cId="309885432" sldId="2147483505"/>
            <ac:spMk id="4" creationId="{0458644C-1EE9-30EC-0660-56570346A05C}"/>
          </ac:spMkLst>
        </pc:spChg>
        <pc:spChg chg="add mod ord">
          <ac:chgData name="Maldonado-Greenlee, Lianne" userId="525c7285-978f-4548-9cbc-4ce7672adacf" providerId="ADAL" clId="{1B01F972-E4D8-4E40-8889-766EB8057D57}" dt="2025-11-20T18:17:36.239" v="1706" actId="167"/>
          <ac:spMkLst>
            <pc:docMk/>
            <pc:sldMk cId="309885432" sldId="2147483505"/>
            <ac:spMk id="6" creationId="{73570B2C-1589-D6CF-8D97-F680C143F8D4}"/>
          </ac:spMkLst>
        </pc:spChg>
        <pc:spChg chg="mod">
          <ac:chgData name="Maldonado-Greenlee, Lianne" userId="525c7285-978f-4548-9cbc-4ce7672adacf" providerId="ADAL" clId="{1B01F972-E4D8-4E40-8889-766EB8057D57}" dt="2025-11-14T21:55:13.716" v="1670" actId="33553"/>
          <ac:spMkLst>
            <pc:docMk/>
            <pc:sldMk cId="309885432" sldId="2147483505"/>
            <ac:spMk id="10" creationId="{29FA15BF-D0E5-3E4B-F054-4E81E1EA9149}"/>
          </ac:spMkLst>
        </pc:spChg>
        <pc:spChg chg="mod">
          <ac:chgData name="Maldonado-Greenlee, Lianne" userId="525c7285-978f-4548-9cbc-4ce7672adacf" providerId="ADAL" clId="{1B01F972-E4D8-4E40-8889-766EB8057D57}" dt="2025-10-29T05:48:17.325" v="427" actId="20577"/>
          <ac:spMkLst>
            <pc:docMk/>
            <pc:sldMk cId="309885432" sldId="2147483505"/>
            <ac:spMk id="63" creationId="{4D8F682D-DBA6-AF7A-2D73-53E566FEAFAB}"/>
          </ac:spMkLst>
        </pc:spChg>
        <pc:spChg chg="mod ord">
          <ac:chgData name="Maldonado-Greenlee, Lianne" userId="525c7285-978f-4548-9cbc-4ce7672adacf" providerId="ADAL" clId="{1B01F972-E4D8-4E40-8889-766EB8057D57}" dt="2025-11-20T18:17:39.893" v="1707" actId="167"/>
          <ac:spMkLst>
            <pc:docMk/>
            <pc:sldMk cId="309885432" sldId="2147483505"/>
            <ac:spMk id="64" creationId="{FE57EE14-70E1-25F0-33DF-C6A677DF427F}"/>
          </ac:spMkLst>
        </pc:spChg>
        <pc:graphicFrameChg chg="mod">
          <ac:chgData name="Maldonado-Greenlee, Lianne" userId="525c7285-978f-4548-9cbc-4ce7672adacf" providerId="ADAL" clId="{1B01F972-E4D8-4E40-8889-766EB8057D57}" dt="2025-11-14T21:21:58.738" v="1604" actId="962"/>
          <ac:graphicFrameMkLst>
            <pc:docMk/>
            <pc:sldMk cId="309885432" sldId="2147483505"/>
            <ac:graphicFrameMk id="65" creationId="{7C51D448-2922-4B05-3609-2EA1E749FD7F}"/>
          </ac:graphicFrameMkLst>
        </pc:graphicFrameChg>
        <pc:picChg chg="add mod ord">
          <ac:chgData name="Maldonado-Greenlee, Lianne" userId="525c7285-978f-4548-9cbc-4ce7672adacf" providerId="ADAL" clId="{1B01F972-E4D8-4E40-8889-766EB8057D57}" dt="2025-11-14T21:59:33.276" v="1702"/>
          <ac:picMkLst>
            <pc:docMk/>
            <pc:sldMk cId="309885432" sldId="2147483505"/>
            <ac:picMk id="5" creationId="{59ECC993-B81D-CAFD-8A1D-58C1DD192625}"/>
          </ac:picMkLst>
        </pc:picChg>
      </pc:sldChg>
      <pc:sldChg chg="addSp delSp modSp mod">
        <pc:chgData name="Maldonado-Greenlee, Lianne" userId="525c7285-978f-4548-9cbc-4ce7672adacf" providerId="ADAL" clId="{1B01F972-E4D8-4E40-8889-766EB8057D57}" dt="2025-11-14T22:00:37.793" v="1705" actId="13244"/>
        <pc:sldMkLst>
          <pc:docMk/>
          <pc:sldMk cId="2683926661" sldId="2147483506"/>
        </pc:sldMkLst>
        <pc:spChg chg="ord">
          <ac:chgData name="Maldonado-Greenlee, Lianne" userId="525c7285-978f-4548-9cbc-4ce7672adacf" providerId="ADAL" clId="{1B01F972-E4D8-4E40-8889-766EB8057D57}" dt="2025-11-14T22:00:25.200" v="1703" actId="13244"/>
          <ac:spMkLst>
            <pc:docMk/>
            <pc:sldMk cId="2683926661" sldId="2147483506"/>
            <ac:spMk id="3" creationId="{F6184CB9-0022-F7CE-E1A9-F1637C763AAF}"/>
          </ac:spMkLst>
        </pc:spChg>
        <pc:spChg chg="add mod ord">
          <ac:chgData name="Maldonado-Greenlee, Lianne" userId="525c7285-978f-4548-9cbc-4ce7672adacf" providerId="ADAL" clId="{1B01F972-E4D8-4E40-8889-766EB8057D57}" dt="2025-10-29T05:49:42.311" v="441" actId="1076"/>
          <ac:spMkLst>
            <pc:docMk/>
            <pc:sldMk cId="2683926661" sldId="2147483506"/>
            <ac:spMk id="5" creationId="{5F6B2700-554F-54A6-93E0-6D33823FE288}"/>
          </ac:spMkLst>
        </pc:spChg>
        <pc:spChg chg="add mod">
          <ac:chgData name="Maldonado-Greenlee, Lianne" userId="525c7285-978f-4548-9cbc-4ce7672adacf" providerId="ADAL" clId="{1B01F972-E4D8-4E40-8889-766EB8057D57}" dt="2025-11-14T21:19:26.528" v="1575" actId="962"/>
          <ac:spMkLst>
            <pc:docMk/>
            <pc:sldMk cId="2683926661" sldId="2147483506"/>
            <ac:spMk id="6" creationId="{09DC451D-BCD7-EFD7-EB60-5D8FFBE3733A}"/>
          </ac:spMkLst>
        </pc:spChg>
        <pc:spChg chg="mod">
          <ac:chgData name="Maldonado-Greenlee, Lianne" userId="525c7285-978f-4548-9cbc-4ce7672adacf" providerId="ADAL" clId="{1B01F972-E4D8-4E40-8889-766EB8057D57}" dt="2025-11-14T21:55:18.221" v="1671" actId="33553"/>
          <ac:spMkLst>
            <pc:docMk/>
            <pc:sldMk cId="2683926661" sldId="2147483506"/>
            <ac:spMk id="10" creationId="{69FD7496-5507-A32C-0FE5-75277BA762B8}"/>
          </ac:spMkLst>
        </pc:spChg>
        <pc:spChg chg="add del mod">
          <ac:chgData name="Maldonado-Greenlee, Lianne" userId="525c7285-978f-4548-9cbc-4ce7672adacf" providerId="ADAL" clId="{1B01F972-E4D8-4E40-8889-766EB8057D57}" dt="2025-10-29T05:49:46.843" v="442" actId="1076"/>
          <ac:spMkLst>
            <pc:docMk/>
            <pc:sldMk cId="2683926661" sldId="2147483506"/>
            <ac:spMk id="63" creationId="{E70751FC-C82F-AE63-C00F-46429BBF31FA}"/>
          </ac:spMkLst>
        </pc:spChg>
        <pc:graphicFrameChg chg="mod">
          <ac:chgData name="Maldonado-Greenlee, Lianne" userId="525c7285-978f-4548-9cbc-4ce7672adacf" providerId="ADAL" clId="{1B01F972-E4D8-4E40-8889-766EB8057D57}" dt="2025-11-14T21:26:15.652" v="1614" actId="962"/>
          <ac:graphicFrameMkLst>
            <pc:docMk/>
            <pc:sldMk cId="2683926661" sldId="2147483506"/>
            <ac:graphicFrameMk id="65" creationId="{A8F6B29B-C5AF-9C3B-68D9-340BAD990725}"/>
          </ac:graphicFrameMkLst>
        </pc:graphicFrameChg>
        <pc:picChg chg="add mod ord">
          <ac:chgData name="Maldonado-Greenlee, Lianne" userId="525c7285-978f-4548-9cbc-4ce7672adacf" providerId="ADAL" clId="{1B01F972-E4D8-4E40-8889-766EB8057D57}" dt="2025-11-14T22:00:37.793" v="1705" actId="13244"/>
          <ac:picMkLst>
            <pc:docMk/>
            <pc:sldMk cId="2683926661" sldId="2147483506"/>
            <ac:picMk id="8" creationId="{BFF7BEBE-BEB5-47B5-826B-AE6AAEEE2B9B}"/>
          </ac:picMkLst>
        </pc:picChg>
      </pc:sldChg>
      <pc:sldChg chg="addSp delSp modSp mod">
        <pc:chgData name="Maldonado-Greenlee, Lianne" userId="525c7285-978f-4548-9cbc-4ce7672adacf" providerId="ADAL" clId="{1B01F972-E4D8-4E40-8889-766EB8057D57}" dt="2025-11-14T21:55:19.855" v="1672" actId="33553"/>
        <pc:sldMkLst>
          <pc:docMk/>
          <pc:sldMk cId="1262805301" sldId="2147483507"/>
        </pc:sldMkLst>
        <pc:spChg chg="add mod">
          <ac:chgData name="Maldonado-Greenlee, Lianne" userId="525c7285-978f-4548-9cbc-4ce7672adacf" providerId="ADAL" clId="{1B01F972-E4D8-4E40-8889-766EB8057D57}" dt="2025-11-14T21:19:26.542" v="1576" actId="962"/>
          <ac:spMkLst>
            <pc:docMk/>
            <pc:sldMk cId="1262805301" sldId="2147483507"/>
            <ac:spMk id="3" creationId="{D4228B72-85F1-B48A-1A98-9B7F07682CDA}"/>
          </ac:spMkLst>
        </pc:spChg>
        <pc:spChg chg="add mod ord">
          <ac:chgData name="Maldonado-Greenlee, Lianne" userId="525c7285-978f-4548-9cbc-4ce7672adacf" providerId="ADAL" clId="{1B01F972-E4D8-4E40-8889-766EB8057D57}" dt="2025-10-29T05:52:24.388" v="448" actId="167"/>
          <ac:spMkLst>
            <pc:docMk/>
            <pc:sldMk cId="1262805301" sldId="2147483507"/>
            <ac:spMk id="5" creationId="{D0C8AC83-B4D0-572B-B15B-66D678EE57A8}"/>
          </ac:spMkLst>
        </pc:spChg>
        <pc:spChg chg="mod">
          <ac:chgData name="Maldonado-Greenlee, Lianne" userId="525c7285-978f-4548-9cbc-4ce7672adacf" providerId="ADAL" clId="{1B01F972-E4D8-4E40-8889-766EB8057D57}" dt="2025-11-14T21:55:19.855" v="1672" actId="33553"/>
          <ac:spMkLst>
            <pc:docMk/>
            <pc:sldMk cId="1262805301" sldId="2147483507"/>
            <ac:spMk id="10" creationId="{BAE532A7-22DE-243B-AE57-CCE341F92880}"/>
          </ac:spMkLst>
        </pc:spChg>
        <pc:spChg chg="mod">
          <ac:chgData name="Maldonado-Greenlee, Lianne" userId="525c7285-978f-4548-9cbc-4ce7672adacf" providerId="ADAL" clId="{1B01F972-E4D8-4E40-8889-766EB8057D57}" dt="2025-10-29T05:52:29.414" v="449" actId="1076"/>
          <ac:spMkLst>
            <pc:docMk/>
            <pc:sldMk cId="1262805301" sldId="2147483507"/>
            <ac:spMk id="63" creationId="{C3F7C66C-4A93-B958-FE51-9F27A14796BE}"/>
          </ac:spMkLst>
        </pc:spChg>
        <pc:graphicFrameChg chg="mod">
          <ac:chgData name="Maldonado-Greenlee, Lianne" userId="525c7285-978f-4548-9cbc-4ce7672adacf" providerId="ADAL" clId="{1B01F972-E4D8-4E40-8889-766EB8057D57}" dt="2025-11-14T21:27:03.793" v="1620" actId="962"/>
          <ac:graphicFrameMkLst>
            <pc:docMk/>
            <pc:sldMk cId="1262805301" sldId="2147483507"/>
            <ac:graphicFrameMk id="65" creationId="{F7DA218A-8442-921B-5A93-4AF611BD150F}"/>
          </ac:graphicFrameMkLst>
        </pc:graphicFrameChg>
        <pc:picChg chg="add mod">
          <ac:chgData name="Maldonado-Greenlee, Lianne" userId="525c7285-978f-4548-9cbc-4ce7672adacf" providerId="ADAL" clId="{1B01F972-E4D8-4E40-8889-766EB8057D57}" dt="2025-10-29T05:55:16.987" v="451" actId="1076"/>
          <ac:picMkLst>
            <pc:docMk/>
            <pc:sldMk cId="1262805301" sldId="2147483507"/>
            <ac:picMk id="7" creationId="{753D33EC-4F5C-0F99-230B-9955156F6003}"/>
          </ac:picMkLst>
        </pc:picChg>
      </pc:sldChg>
      <pc:sldChg chg="addSp delSp modSp mod">
        <pc:chgData name="Maldonado-Greenlee, Lianne" userId="525c7285-978f-4548-9cbc-4ce7672adacf" providerId="ADAL" clId="{1B01F972-E4D8-4E40-8889-766EB8057D57}" dt="2025-11-14T21:55:21.412" v="1673" actId="33553"/>
        <pc:sldMkLst>
          <pc:docMk/>
          <pc:sldMk cId="72146724" sldId="2147483508"/>
        </pc:sldMkLst>
        <pc:spChg chg="add mod ord">
          <ac:chgData name="Maldonado-Greenlee, Lianne" userId="525c7285-978f-4548-9cbc-4ce7672adacf" providerId="ADAL" clId="{1B01F972-E4D8-4E40-8889-766EB8057D57}" dt="2025-10-29T06:00:13.835" v="499" actId="167"/>
          <ac:spMkLst>
            <pc:docMk/>
            <pc:sldMk cId="72146724" sldId="2147483508"/>
            <ac:spMk id="3" creationId="{52E42769-C8E2-72D1-5DE3-1467A693811C}"/>
          </ac:spMkLst>
        </pc:spChg>
        <pc:spChg chg="add mod ord">
          <ac:chgData name="Maldonado-Greenlee, Lianne" userId="525c7285-978f-4548-9cbc-4ce7672adacf" providerId="ADAL" clId="{1B01F972-E4D8-4E40-8889-766EB8057D57}" dt="2025-11-14T21:19:26.558" v="1577" actId="962"/>
          <ac:spMkLst>
            <pc:docMk/>
            <pc:sldMk cId="72146724" sldId="2147483508"/>
            <ac:spMk id="6" creationId="{27A00581-8415-0CF0-C64A-27521FD1EBC4}"/>
          </ac:spMkLst>
        </pc:spChg>
        <pc:spChg chg="mod">
          <ac:chgData name="Maldonado-Greenlee, Lianne" userId="525c7285-978f-4548-9cbc-4ce7672adacf" providerId="ADAL" clId="{1B01F972-E4D8-4E40-8889-766EB8057D57}" dt="2025-11-14T21:55:21.412" v="1673" actId="33553"/>
          <ac:spMkLst>
            <pc:docMk/>
            <pc:sldMk cId="72146724" sldId="2147483508"/>
            <ac:spMk id="10" creationId="{41C19990-0FC6-4FFA-6AD1-1790AF5C4E8F}"/>
          </ac:spMkLst>
        </pc:spChg>
        <pc:spChg chg="mod">
          <ac:chgData name="Maldonado-Greenlee, Lianne" userId="525c7285-978f-4548-9cbc-4ce7672adacf" providerId="ADAL" clId="{1B01F972-E4D8-4E40-8889-766EB8057D57}" dt="2025-10-29T05:59:52.236" v="495" actId="1076"/>
          <ac:spMkLst>
            <pc:docMk/>
            <pc:sldMk cId="72146724" sldId="2147483508"/>
            <ac:spMk id="63" creationId="{C82133FF-1424-A2C3-5E97-5638F2471995}"/>
          </ac:spMkLst>
        </pc:spChg>
        <pc:graphicFrameChg chg="mod">
          <ac:chgData name="Maldonado-Greenlee, Lianne" userId="525c7285-978f-4548-9cbc-4ce7672adacf" providerId="ADAL" clId="{1B01F972-E4D8-4E40-8889-766EB8057D57}" dt="2025-11-14T21:28:38.108" v="1626" actId="962"/>
          <ac:graphicFrameMkLst>
            <pc:docMk/>
            <pc:sldMk cId="72146724" sldId="2147483508"/>
            <ac:graphicFrameMk id="65" creationId="{DF3C653C-AA65-A6A8-54D7-EF1A5F548E1F}"/>
          </ac:graphicFrameMkLst>
        </pc:graphicFrameChg>
        <pc:picChg chg="add mod">
          <ac:chgData name="Maldonado-Greenlee, Lianne" userId="525c7285-978f-4548-9cbc-4ce7672adacf" providerId="ADAL" clId="{1B01F972-E4D8-4E40-8889-766EB8057D57}" dt="2025-10-29T06:00:40.404" v="500" actId="14826"/>
          <ac:picMkLst>
            <pc:docMk/>
            <pc:sldMk cId="72146724" sldId="2147483508"/>
            <ac:picMk id="5" creationId="{E5CDB4E6-F507-5458-D822-A01509CFCDE3}"/>
          </ac:picMkLst>
        </pc:picChg>
      </pc:sldChg>
      <pc:sldChg chg="addSp delSp modSp mod">
        <pc:chgData name="Maldonado-Greenlee, Lianne" userId="525c7285-978f-4548-9cbc-4ce7672adacf" providerId="ADAL" clId="{1B01F972-E4D8-4E40-8889-766EB8057D57}" dt="2025-11-14T21:55:25.772" v="1674" actId="33553"/>
        <pc:sldMkLst>
          <pc:docMk/>
          <pc:sldMk cId="924467126" sldId="2147483509"/>
        </pc:sldMkLst>
        <pc:spChg chg="add mod ord">
          <ac:chgData name="Maldonado-Greenlee, Lianne" userId="525c7285-978f-4548-9cbc-4ce7672adacf" providerId="ADAL" clId="{1B01F972-E4D8-4E40-8889-766EB8057D57}" dt="2025-10-29T06:08:21.064" v="690" actId="167"/>
          <ac:spMkLst>
            <pc:docMk/>
            <pc:sldMk cId="924467126" sldId="2147483509"/>
            <ac:spMk id="3" creationId="{471BA6FA-97C0-E9CB-30B1-DA2F597868ED}"/>
          </ac:spMkLst>
        </pc:spChg>
        <pc:spChg chg="mod">
          <ac:chgData name="Maldonado-Greenlee, Lianne" userId="525c7285-978f-4548-9cbc-4ce7672adacf" providerId="ADAL" clId="{1B01F972-E4D8-4E40-8889-766EB8057D57}" dt="2025-10-29T06:30:06.058" v="813" actId="1035"/>
          <ac:spMkLst>
            <pc:docMk/>
            <pc:sldMk cId="924467126" sldId="2147483509"/>
            <ac:spMk id="4" creationId="{F2B2D467-4185-CD3B-4BD2-E03C47193A52}"/>
          </ac:spMkLst>
        </pc:spChg>
        <pc:spChg chg="add mod">
          <ac:chgData name="Maldonado-Greenlee, Lianne" userId="525c7285-978f-4548-9cbc-4ce7672adacf" providerId="ADAL" clId="{1B01F972-E4D8-4E40-8889-766EB8057D57}" dt="2025-11-14T21:19:26.571" v="1578" actId="962"/>
          <ac:spMkLst>
            <pc:docMk/>
            <pc:sldMk cId="924467126" sldId="2147483509"/>
            <ac:spMk id="5" creationId="{5B930635-E6A4-7C97-88EE-6AFB3F09FF10}"/>
          </ac:spMkLst>
        </pc:spChg>
        <pc:spChg chg="mod">
          <ac:chgData name="Maldonado-Greenlee, Lianne" userId="525c7285-978f-4548-9cbc-4ce7672adacf" providerId="ADAL" clId="{1B01F972-E4D8-4E40-8889-766EB8057D57}" dt="2025-11-14T21:55:25.772" v="1674" actId="33553"/>
          <ac:spMkLst>
            <pc:docMk/>
            <pc:sldMk cId="924467126" sldId="2147483509"/>
            <ac:spMk id="10" creationId="{4C867F44-FC0E-4C94-442D-994F1BE57269}"/>
          </ac:spMkLst>
        </pc:spChg>
        <pc:spChg chg="mod">
          <ac:chgData name="Maldonado-Greenlee, Lianne" userId="525c7285-978f-4548-9cbc-4ce7672adacf" providerId="ADAL" clId="{1B01F972-E4D8-4E40-8889-766EB8057D57}" dt="2025-10-29T06:08:26.559" v="691" actId="1076"/>
          <ac:spMkLst>
            <pc:docMk/>
            <pc:sldMk cId="924467126" sldId="2147483509"/>
            <ac:spMk id="63" creationId="{4A0C133B-6BB0-C2ED-43CD-36C059D8BBA7}"/>
          </ac:spMkLst>
        </pc:spChg>
        <pc:graphicFrameChg chg="mod">
          <ac:chgData name="Maldonado-Greenlee, Lianne" userId="525c7285-978f-4548-9cbc-4ce7672adacf" providerId="ADAL" clId="{1B01F972-E4D8-4E40-8889-766EB8057D57}" dt="2025-11-14T21:29:46.921" v="1630" actId="962"/>
          <ac:graphicFrameMkLst>
            <pc:docMk/>
            <pc:sldMk cId="924467126" sldId="2147483509"/>
            <ac:graphicFrameMk id="65" creationId="{EFF09532-1039-D0B1-65E8-F011698CA954}"/>
          </ac:graphicFrameMkLst>
        </pc:graphicFrameChg>
        <pc:picChg chg="add mod">
          <ac:chgData name="Maldonado-Greenlee, Lianne" userId="525c7285-978f-4548-9cbc-4ce7672adacf" providerId="ADAL" clId="{1B01F972-E4D8-4E40-8889-766EB8057D57}" dt="2025-11-14T21:29:54.721" v="1632" actId="962"/>
          <ac:picMkLst>
            <pc:docMk/>
            <pc:sldMk cId="924467126" sldId="2147483509"/>
            <ac:picMk id="7" creationId="{C2A85939-28C1-2C43-1C48-BD2EB6B64051}"/>
          </ac:picMkLst>
        </pc:picChg>
      </pc:sldChg>
      <pc:sldChg chg="addSp delSp modSp mod">
        <pc:chgData name="Maldonado-Greenlee, Lianne" userId="525c7285-978f-4548-9cbc-4ce7672adacf" providerId="ADAL" clId="{1B01F972-E4D8-4E40-8889-766EB8057D57}" dt="2025-11-14T21:55:27.390" v="1675" actId="33553"/>
        <pc:sldMkLst>
          <pc:docMk/>
          <pc:sldMk cId="3782951696" sldId="2147483510"/>
        </pc:sldMkLst>
        <pc:spChg chg="add mod ord">
          <ac:chgData name="Maldonado-Greenlee, Lianne" userId="525c7285-978f-4548-9cbc-4ce7672adacf" providerId="ADAL" clId="{1B01F972-E4D8-4E40-8889-766EB8057D57}" dt="2025-10-29T06:32:03.291" v="840" actId="1076"/>
          <ac:spMkLst>
            <pc:docMk/>
            <pc:sldMk cId="3782951696" sldId="2147483510"/>
            <ac:spMk id="5" creationId="{36CF43A1-AE99-83F3-CF19-E0F401E26657}"/>
          </ac:spMkLst>
        </pc:spChg>
        <pc:spChg chg="add mod">
          <ac:chgData name="Maldonado-Greenlee, Lianne" userId="525c7285-978f-4548-9cbc-4ce7672adacf" providerId="ADAL" clId="{1B01F972-E4D8-4E40-8889-766EB8057D57}" dt="2025-11-14T21:19:26.582" v="1579" actId="962"/>
          <ac:spMkLst>
            <pc:docMk/>
            <pc:sldMk cId="3782951696" sldId="2147483510"/>
            <ac:spMk id="6" creationId="{A64755BE-BE2D-1741-2FA8-0A5A0ACADFA2}"/>
          </ac:spMkLst>
        </pc:spChg>
        <pc:spChg chg="mod">
          <ac:chgData name="Maldonado-Greenlee, Lianne" userId="525c7285-978f-4548-9cbc-4ce7672adacf" providerId="ADAL" clId="{1B01F972-E4D8-4E40-8889-766EB8057D57}" dt="2025-11-14T21:55:27.390" v="1675" actId="33553"/>
          <ac:spMkLst>
            <pc:docMk/>
            <pc:sldMk cId="3782951696" sldId="2147483510"/>
            <ac:spMk id="10" creationId="{4D4748B4-DC12-B43A-8D7C-DEAE3FEC3B19}"/>
          </ac:spMkLst>
        </pc:spChg>
        <pc:spChg chg="add del mod">
          <ac:chgData name="Maldonado-Greenlee, Lianne" userId="525c7285-978f-4548-9cbc-4ce7672adacf" providerId="ADAL" clId="{1B01F972-E4D8-4E40-8889-766EB8057D57}" dt="2025-10-29T06:32:14.548" v="843" actId="1076"/>
          <ac:spMkLst>
            <pc:docMk/>
            <pc:sldMk cId="3782951696" sldId="2147483510"/>
            <ac:spMk id="63" creationId="{C4CF94BA-F121-79E3-6B30-88D8E2A1CBB3}"/>
          </ac:spMkLst>
        </pc:spChg>
        <pc:graphicFrameChg chg="mod">
          <ac:chgData name="Maldonado-Greenlee, Lianne" userId="525c7285-978f-4548-9cbc-4ce7672adacf" providerId="ADAL" clId="{1B01F972-E4D8-4E40-8889-766EB8057D57}" dt="2025-11-14T21:30:02.667" v="1634" actId="962"/>
          <ac:graphicFrameMkLst>
            <pc:docMk/>
            <pc:sldMk cId="3782951696" sldId="2147483510"/>
            <ac:graphicFrameMk id="65" creationId="{ED2D36DE-A44F-6448-A154-C8B452D2AA0B}"/>
          </ac:graphicFrameMkLst>
        </pc:graphicFrameChg>
        <pc:picChg chg="add mod">
          <ac:chgData name="Maldonado-Greenlee, Lianne" userId="525c7285-978f-4548-9cbc-4ce7672adacf" providerId="ADAL" clId="{1B01F972-E4D8-4E40-8889-766EB8057D57}" dt="2025-10-29T06:33:30.981" v="846" actId="1076"/>
          <ac:picMkLst>
            <pc:docMk/>
            <pc:sldMk cId="3782951696" sldId="2147483510"/>
            <ac:picMk id="8" creationId="{2AAF98CD-ECB3-3585-14D0-3D4239F21DEB}"/>
          </ac:picMkLst>
        </pc:picChg>
      </pc:sldChg>
      <pc:sldChg chg="addSp delSp modSp mod">
        <pc:chgData name="Maldonado-Greenlee, Lianne" userId="525c7285-978f-4548-9cbc-4ce7672adacf" providerId="ADAL" clId="{1B01F972-E4D8-4E40-8889-766EB8057D57}" dt="2025-11-14T21:55:29.453" v="1676" actId="33553"/>
        <pc:sldMkLst>
          <pc:docMk/>
          <pc:sldMk cId="621244548" sldId="2147483511"/>
        </pc:sldMkLst>
        <pc:spChg chg="add mod ord">
          <ac:chgData name="Maldonado-Greenlee, Lianne" userId="525c7285-978f-4548-9cbc-4ce7672adacf" providerId="ADAL" clId="{1B01F972-E4D8-4E40-8889-766EB8057D57}" dt="2025-10-29T06:42:08.112" v="905" actId="207"/>
          <ac:spMkLst>
            <pc:docMk/>
            <pc:sldMk cId="621244548" sldId="2147483511"/>
            <ac:spMk id="3" creationId="{C98D8AFE-7E5E-7C51-EB86-71960661D2FB}"/>
          </ac:spMkLst>
        </pc:spChg>
        <pc:spChg chg="add mod">
          <ac:chgData name="Maldonado-Greenlee, Lianne" userId="525c7285-978f-4548-9cbc-4ce7672adacf" providerId="ADAL" clId="{1B01F972-E4D8-4E40-8889-766EB8057D57}" dt="2025-11-14T21:19:26.595" v="1580" actId="962"/>
          <ac:spMkLst>
            <pc:docMk/>
            <pc:sldMk cId="621244548" sldId="2147483511"/>
            <ac:spMk id="5" creationId="{4BD0B0E5-6251-3C78-54D8-8335B926E1A7}"/>
          </ac:spMkLst>
        </pc:spChg>
        <pc:spChg chg="mod">
          <ac:chgData name="Maldonado-Greenlee, Lianne" userId="525c7285-978f-4548-9cbc-4ce7672adacf" providerId="ADAL" clId="{1B01F972-E4D8-4E40-8889-766EB8057D57}" dt="2025-11-14T21:55:29.453" v="1676" actId="33553"/>
          <ac:spMkLst>
            <pc:docMk/>
            <pc:sldMk cId="621244548" sldId="2147483511"/>
            <ac:spMk id="10" creationId="{6CFE5104-547E-08B5-6466-31ABEFFCC18A}"/>
          </ac:spMkLst>
        </pc:spChg>
        <pc:spChg chg="mod">
          <ac:chgData name="Maldonado-Greenlee, Lianne" userId="525c7285-978f-4548-9cbc-4ce7672adacf" providerId="ADAL" clId="{1B01F972-E4D8-4E40-8889-766EB8057D57}" dt="2025-10-29T06:41:53.077" v="904" actId="207"/>
          <ac:spMkLst>
            <pc:docMk/>
            <pc:sldMk cId="621244548" sldId="2147483511"/>
            <ac:spMk id="63" creationId="{8216A887-DC56-4C86-582F-FDBAD8A71DA0}"/>
          </ac:spMkLst>
        </pc:spChg>
        <pc:graphicFrameChg chg="mod modGraphic">
          <ac:chgData name="Maldonado-Greenlee, Lianne" userId="525c7285-978f-4548-9cbc-4ce7672adacf" providerId="ADAL" clId="{1B01F972-E4D8-4E40-8889-766EB8057D57}" dt="2025-11-14T21:31:18.646" v="1640" actId="962"/>
          <ac:graphicFrameMkLst>
            <pc:docMk/>
            <pc:sldMk cId="621244548" sldId="2147483511"/>
            <ac:graphicFrameMk id="65" creationId="{3D0726C4-FA9A-25FB-227C-6298EE4B2655}"/>
          </ac:graphicFrameMkLst>
        </pc:graphicFrameChg>
        <pc:picChg chg="add mod">
          <ac:chgData name="Maldonado-Greenlee, Lianne" userId="525c7285-978f-4548-9cbc-4ce7672adacf" providerId="ADAL" clId="{1B01F972-E4D8-4E40-8889-766EB8057D57}" dt="2025-11-14T21:31:47.860" v="1642" actId="962"/>
          <ac:picMkLst>
            <pc:docMk/>
            <pc:sldMk cId="621244548" sldId="2147483511"/>
            <ac:picMk id="7" creationId="{8906F398-6D6F-EB2F-531E-5BB0BA3F4F55}"/>
          </ac:picMkLst>
        </pc:picChg>
      </pc:sldChg>
      <pc:sldChg chg="addSp delSp modSp mod">
        <pc:chgData name="Maldonado-Greenlee, Lianne" userId="525c7285-978f-4548-9cbc-4ce7672adacf" providerId="ADAL" clId="{1B01F972-E4D8-4E40-8889-766EB8057D57}" dt="2025-11-14T21:55:30.792" v="1677" actId="33553"/>
        <pc:sldMkLst>
          <pc:docMk/>
          <pc:sldMk cId="2358077607" sldId="2147483512"/>
        </pc:sldMkLst>
        <pc:spChg chg="add mod ord">
          <ac:chgData name="Maldonado-Greenlee, Lianne" userId="525c7285-978f-4548-9cbc-4ce7672adacf" providerId="ADAL" clId="{1B01F972-E4D8-4E40-8889-766EB8057D57}" dt="2025-10-29T06:52:02.993" v="983" actId="167"/>
          <ac:spMkLst>
            <pc:docMk/>
            <pc:sldMk cId="2358077607" sldId="2147483512"/>
            <ac:spMk id="3" creationId="{4C1FDC08-A843-7DB4-07CF-289F1D80E34A}"/>
          </ac:spMkLst>
        </pc:spChg>
        <pc:spChg chg="add mod">
          <ac:chgData name="Maldonado-Greenlee, Lianne" userId="525c7285-978f-4548-9cbc-4ce7672adacf" providerId="ADAL" clId="{1B01F972-E4D8-4E40-8889-766EB8057D57}" dt="2025-11-14T21:19:26.607" v="1581" actId="962"/>
          <ac:spMkLst>
            <pc:docMk/>
            <pc:sldMk cId="2358077607" sldId="2147483512"/>
            <ac:spMk id="5" creationId="{5B2D1334-8539-1752-4894-AAC84345E43F}"/>
          </ac:spMkLst>
        </pc:spChg>
        <pc:spChg chg="add mod">
          <ac:chgData name="Maldonado-Greenlee, Lianne" userId="525c7285-978f-4548-9cbc-4ce7672adacf" providerId="ADAL" clId="{1B01F972-E4D8-4E40-8889-766EB8057D57}" dt="2025-10-29T06:56:43.494" v="1025" actId="255"/>
          <ac:spMkLst>
            <pc:docMk/>
            <pc:sldMk cId="2358077607" sldId="2147483512"/>
            <ac:spMk id="8" creationId="{4C17E2AA-9989-E38F-EF28-14437328A3A2}"/>
          </ac:spMkLst>
        </pc:spChg>
        <pc:spChg chg="mod">
          <ac:chgData name="Maldonado-Greenlee, Lianne" userId="525c7285-978f-4548-9cbc-4ce7672adacf" providerId="ADAL" clId="{1B01F972-E4D8-4E40-8889-766EB8057D57}" dt="2025-11-14T21:55:30.792" v="1677" actId="33553"/>
          <ac:spMkLst>
            <pc:docMk/>
            <pc:sldMk cId="2358077607" sldId="2147483512"/>
            <ac:spMk id="10" creationId="{0F5D5E34-420A-F853-B499-EFC4FF6829A4}"/>
          </ac:spMkLst>
        </pc:spChg>
        <pc:spChg chg="mod">
          <ac:chgData name="Maldonado-Greenlee, Lianne" userId="525c7285-978f-4548-9cbc-4ce7672adacf" providerId="ADAL" clId="{1B01F972-E4D8-4E40-8889-766EB8057D57}" dt="2025-10-29T06:52:40.205" v="994" actId="1076"/>
          <ac:spMkLst>
            <pc:docMk/>
            <pc:sldMk cId="2358077607" sldId="2147483512"/>
            <ac:spMk id="63" creationId="{66AA978A-B06A-2531-2A9B-60C9DBE8A08E}"/>
          </ac:spMkLst>
        </pc:spChg>
        <pc:graphicFrameChg chg="mod modGraphic">
          <ac:chgData name="Maldonado-Greenlee, Lianne" userId="525c7285-978f-4548-9cbc-4ce7672adacf" providerId="ADAL" clId="{1B01F972-E4D8-4E40-8889-766EB8057D57}" dt="2025-11-14T21:32:44.542" v="1646" actId="962"/>
          <ac:graphicFrameMkLst>
            <pc:docMk/>
            <pc:sldMk cId="2358077607" sldId="2147483512"/>
            <ac:graphicFrameMk id="65" creationId="{9CAD1B00-E39B-5F7B-32BB-62307C98E87E}"/>
          </ac:graphicFrameMkLst>
        </pc:graphicFrameChg>
        <pc:picChg chg="add mod">
          <ac:chgData name="Maldonado-Greenlee, Lianne" userId="525c7285-978f-4548-9cbc-4ce7672adacf" providerId="ADAL" clId="{1B01F972-E4D8-4E40-8889-766EB8057D57}" dt="2025-10-29T06:54:59.367" v="1012" actId="1076"/>
          <ac:picMkLst>
            <pc:docMk/>
            <pc:sldMk cId="2358077607" sldId="2147483512"/>
            <ac:picMk id="7" creationId="{2A194DD2-26BD-7641-1EF8-68B63740EAD6}"/>
          </ac:picMkLst>
        </pc:picChg>
      </pc:sldChg>
      <pc:sldChg chg="addSp delSp modSp mod">
        <pc:chgData name="Maldonado-Greenlee, Lianne" userId="525c7285-978f-4548-9cbc-4ce7672adacf" providerId="ADAL" clId="{1B01F972-E4D8-4E40-8889-766EB8057D57}" dt="2025-11-14T21:55:32.040" v="1678" actId="33553"/>
        <pc:sldMkLst>
          <pc:docMk/>
          <pc:sldMk cId="618763131" sldId="2147483513"/>
        </pc:sldMkLst>
        <pc:spChg chg="add mod ord">
          <ac:chgData name="Maldonado-Greenlee, Lianne" userId="525c7285-978f-4548-9cbc-4ce7672adacf" providerId="ADAL" clId="{1B01F972-E4D8-4E40-8889-766EB8057D57}" dt="2025-10-29T06:52:11.216" v="986" actId="167"/>
          <ac:spMkLst>
            <pc:docMk/>
            <pc:sldMk cId="618763131" sldId="2147483513"/>
            <ac:spMk id="3" creationId="{D6F31173-55D1-1B1A-D1F5-9540F7F633D0}"/>
          </ac:spMkLst>
        </pc:spChg>
        <pc:spChg chg="add mod">
          <ac:chgData name="Maldonado-Greenlee, Lianne" userId="525c7285-978f-4548-9cbc-4ce7672adacf" providerId="ADAL" clId="{1B01F972-E4D8-4E40-8889-766EB8057D57}" dt="2025-11-14T21:19:26.624" v="1582" actId="962"/>
          <ac:spMkLst>
            <pc:docMk/>
            <pc:sldMk cId="618763131" sldId="2147483513"/>
            <ac:spMk id="5" creationId="{D5653ED6-26DA-961D-5864-54518C833012}"/>
          </ac:spMkLst>
        </pc:spChg>
        <pc:spChg chg="mod">
          <ac:chgData name="Maldonado-Greenlee, Lianne" userId="525c7285-978f-4548-9cbc-4ce7672adacf" providerId="ADAL" clId="{1B01F972-E4D8-4E40-8889-766EB8057D57}" dt="2025-11-14T21:55:32.040" v="1678" actId="33553"/>
          <ac:spMkLst>
            <pc:docMk/>
            <pc:sldMk cId="618763131" sldId="2147483513"/>
            <ac:spMk id="10" creationId="{F58B3F1D-C162-5882-606E-6FF22213E89A}"/>
          </ac:spMkLst>
        </pc:spChg>
        <pc:spChg chg="mod">
          <ac:chgData name="Maldonado-Greenlee, Lianne" userId="525c7285-978f-4548-9cbc-4ce7672adacf" providerId="ADAL" clId="{1B01F972-E4D8-4E40-8889-766EB8057D57}" dt="2025-10-29T07:00:39.339" v="1034" actId="1076"/>
          <ac:spMkLst>
            <pc:docMk/>
            <pc:sldMk cId="618763131" sldId="2147483513"/>
            <ac:spMk id="63" creationId="{A068D4AC-110B-7F69-393E-D0B8DA04A405}"/>
          </ac:spMkLst>
        </pc:spChg>
        <pc:graphicFrameChg chg="mod modGraphic">
          <ac:chgData name="Maldonado-Greenlee, Lianne" userId="525c7285-978f-4548-9cbc-4ce7672adacf" providerId="ADAL" clId="{1B01F972-E4D8-4E40-8889-766EB8057D57}" dt="2025-11-14T21:34:38.870" v="1650" actId="962"/>
          <ac:graphicFrameMkLst>
            <pc:docMk/>
            <pc:sldMk cId="618763131" sldId="2147483513"/>
            <ac:graphicFrameMk id="65" creationId="{025AF18B-9432-CA80-7002-D4C4DD500E47}"/>
          </ac:graphicFrameMkLst>
        </pc:graphicFrameChg>
        <pc:picChg chg="add mod">
          <ac:chgData name="Maldonado-Greenlee, Lianne" userId="525c7285-978f-4548-9cbc-4ce7672adacf" providerId="ADAL" clId="{1B01F972-E4D8-4E40-8889-766EB8057D57}" dt="2025-10-29T07:00:22.914" v="1032" actId="1076"/>
          <ac:picMkLst>
            <pc:docMk/>
            <pc:sldMk cId="618763131" sldId="2147483513"/>
            <ac:picMk id="7" creationId="{A9B02919-155C-414F-7D3B-E88A0A6C2039}"/>
          </ac:picMkLst>
        </pc:picChg>
      </pc:sldChg>
      <pc:sldChg chg="addSp delSp modSp mod">
        <pc:chgData name="Maldonado-Greenlee, Lianne" userId="525c7285-978f-4548-9cbc-4ce7672adacf" providerId="ADAL" clId="{1B01F972-E4D8-4E40-8889-766EB8057D57}" dt="2025-11-14T21:55:33.162" v="1679" actId="33553"/>
        <pc:sldMkLst>
          <pc:docMk/>
          <pc:sldMk cId="2619485953" sldId="2147483514"/>
        </pc:sldMkLst>
        <pc:spChg chg="add mod ord">
          <ac:chgData name="Maldonado-Greenlee, Lianne" userId="525c7285-978f-4548-9cbc-4ce7672adacf" providerId="ADAL" clId="{1B01F972-E4D8-4E40-8889-766EB8057D57}" dt="2025-10-29T06:53:41.490" v="1005" actId="1076"/>
          <ac:spMkLst>
            <pc:docMk/>
            <pc:sldMk cId="2619485953" sldId="2147483514"/>
            <ac:spMk id="3" creationId="{182D0382-F419-1E58-6E09-A709E666D48D}"/>
          </ac:spMkLst>
        </pc:spChg>
        <pc:spChg chg="add mod">
          <ac:chgData name="Maldonado-Greenlee, Lianne" userId="525c7285-978f-4548-9cbc-4ce7672adacf" providerId="ADAL" clId="{1B01F972-E4D8-4E40-8889-766EB8057D57}" dt="2025-11-14T21:19:26.641" v="1583" actId="962"/>
          <ac:spMkLst>
            <pc:docMk/>
            <pc:sldMk cId="2619485953" sldId="2147483514"/>
            <ac:spMk id="5" creationId="{03A134AF-A58A-0CD7-4E68-3018E5C73534}"/>
          </ac:spMkLst>
        </pc:spChg>
        <pc:spChg chg="mod">
          <ac:chgData name="Maldonado-Greenlee, Lianne" userId="525c7285-978f-4548-9cbc-4ce7672adacf" providerId="ADAL" clId="{1B01F972-E4D8-4E40-8889-766EB8057D57}" dt="2025-11-14T21:55:33.162" v="1679" actId="33553"/>
          <ac:spMkLst>
            <pc:docMk/>
            <pc:sldMk cId="2619485953" sldId="2147483514"/>
            <ac:spMk id="10" creationId="{C0EE953C-1515-BBAD-469E-8D97A18B61D4}"/>
          </ac:spMkLst>
        </pc:spChg>
        <pc:spChg chg="mod">
          <ac:chgData name="Maldonado-Greenlee, Lianne" userId="525c7285-978f-4548-9cbc-4ce7672adacf" providerId="ADAL" clId="{1B01F972-E4D8-4E40-8889-766EB8057D57}" dt="2025-10-29T07:13:09.668" v="1348" actId="1076"/>
          <ac:spMkLst>
            <pc:docMk/>
            <pc:sldMk cId="2619485953" sldId="2147483514"/>
            <ac:spMk id="63" creationId="{24C2AA49-1F96-8C1B-A71C-AC44F3F2B53A}"/>
          </ac:spMkLst>
        </pc:spChg>
        <pc:graphicFrameChg chg="mod modGraphic">
          <ac:chgData name="Maldonado-Greenlee, Lianne" userId="525c7285-978f-4548-9cbc-4ce7672adacf" providerId="ADAL" clId="{1B01F972-E4D8-4E40-8889-766EB8057D57}" dt="2025-11-14T21:37:28.756" v="1652" actId="962"/>
          <ac:graphicFrameMkLst>
            <pc:docMk/>
            <pc:sldMk cId="2619485953" sldId="2147483514"/>
            <ac:graphicFrameMk id="65" creationId="{383EC9E1-F9D0-A886-1B73-A835D7AECE1D}"/>
          </ac:graphicFrameMkLst>
        </pc:graphicFrameChg>
        <pc:picChg chg="add mod">
          <ac:chgData name="Maldonado-Greenlee, Lianne" userId="525c7285-978f-4548-9cbc-4ce7672adacf" providerId="ADAL" clId="{1B01F972-E4D8-4E40-8889-766EB8057D57}" dt="2025-10-29T06:59:53.431" v="1030" actId="1076"/>
          <ac:picMkLst>
            <pc:docMk/>
            <pc:sldMk cId="2619485953" sldId="2147483514"/>
            <ac:picMk id="7" creationId="{7BF457E6-A1AC-E7B8-B730-FDAD3F54EB86}"/>
          </ac:picMkLst>
        </pc:picChg>
      </pc:sldChg>
      <pc:sldChg chg="addSp delSp modSp mod">
        <pc:chgData name="Maldonado-Greenlee, Lianne" userId="525c7285-978f-4548-9cbc-4ce7672adacf" providerId="ADAL" clId="{1B01F972-E4D8-4E40-8889-766EB8057D57}" dt="2025-11-14T21:55:34.353" v="1680" actId="33553"/>
        <pc:sldMkLst>
          <pc:docMk/>
          <pc:sldMk cId="4127542496" sldId="2147483515"/>
        </pc:sldMkLst>
        <pc:spChg chg="add mod ord">
          <ac:chgData name="Maldonado-Greenlee, Lianne" userId="525c7285-978f-4548-9cbc-4ce7672adacf" providerId="ADAL" clId="{1B01F972-E4D8-4E40-8889-766EB8057D57}" dt="2025-10-29T06:53:58.719" v="1009" actId="1076"/>
          <ac:spMkLst>
            <pc:docMk/>
            <pc:sldMk cId="4127542496" sldId="2147483515"/>
            <ac:spMk id="3" creationId="{5B88970D-9006-C982-4A2E-ED6474273D95}"/>
          </ac:spMkLst>
        </pc:spChg>
        <pc:spChg chg="add mod">
          <ac:chgData name="Maldonado-Greenlee, Lianne" userId="525c7285-978f-4548-9cbc-4ce7672adacf" providerId="ADAL" clId="{1B01F972-E4D8-4E40-8889-766EB8057D57}" dt="2025-11-14T21:19:26.660" v="1584" actId="962"/>
          <ac:spMkLst>
            <pc:docMk/>
            <pc:sldMk cId="4127542496" sldId="2147483515"/>
            <ac:spMk id="5" creationId="{F89AD3C4-2A76-B428-9974-1F0BED9C5F55}"/>
          </ac:spMkLst>
        </pc:spChg>
        <pc:spChg chg="mod">
          <ac:chgData name="Maldonado-Greenlee, Lianne" userId="525c7285-978f-4548-9cbc-4ce7672adacf" providerId="ADAL" clId="{1B01F972-E4D8-4E40-8889-766EB8057D57}" dt="2025-11-14T21:55:34.353" v="1680" actId="33553"/>
          <ac:spMkLst>
            <pc:docMk/>
            <pc:sldMk cId="4127542496" sldId="2147483515"/>
            <ac:spMk id="10" creationId="{824DBD57-5B3D-A621-C746-5BA4D9C9E4ED}"/>
          </ac:spMkLst>
        </pc:spChg>
        <pc:spChg chg="mod">
          <ac:chgData name="Maldonado-Greenlee, Lianne" userId="525c7285-978f-4548-9cbc-4ce7672adacf" providerId="ADAL" clId="{1B01F972-E4D8-4E40-8889-766EB8057D57}" dt="2025-10-29T06:54:03.399" v="1010" actId="1076"/>
          <ac:spMkLst>
            <pc:docMk/>
            <pc:sldMk cId="4127542496" sldId="2147483515"/>
            <ac:spMk id="63" creationId="{45BDE90B-BEE6-82E8-28CC-9CEDFDCE6576}"/>
          </ac:spMkLst>
        </pc:spChg>
        <pc:graphicFrameChg chg="mod modGraphic">
          <ac:chgData name="Maldonado-Greenlee, Lianne" userId="525c7285-978f-4548-9cbc-4ce7672adacf" providerId="ADAL" clId="{1B01F972-E4D8-4E40-8889-766EB8057D57}" dt="2025-11-14T21:38:55.364" v="1654" actId="962"/>
          <ac:graphicFrameMkLst>
            <pc:docMk/>
            <pc:sldMk cId="4127542496" sldId="2147483515"/>
            <ac:graphicFrameMk id="65" creationId="{D9C659AA-CA42-C54B-0FA8-6F5B8F1F95F8}"/>
          </ac:graphicFrameMkLst>
        </pc:graphicFrameChg>
        <pc:picChg chg="add mod">
          <ac:chgData name="Maldonado-Greenlee, Lianne" userId="525c7285-978f-4548-9cbc-4ce7672adacf" providerId="ADAL" clId="{1B01F972-E4D8-4E40-8889-766EB8057D57}" dt="2025-11-14T21:39:26.190" v="1656" actId="962"/>
          <ac:picMkLst>
            <pc:docMk/>
            <pc:sldMk cId="4127542496" sldId="2147483515"/>
            <ac:picMk id="9" creationId="{67B62FB5-D1C3-50BB-2E4B-D02EC7BF74D7}"/>
          </ac:picMkLst>
        </pc:picChg>
      </pc:sldChg>
      <pc:sldChg chg="addSp delSp modSp mod">
        <pc:chgData name="Maldonado-Greenlee, Lianne" userId="525c7285-978f-4548-9cbc-4ce7672adacf" providerId="ADAL" clId="{1B01F972-E4D8-4E40-8889-766EB8057D57}" dt="2025-11-14T21:55:36.586" v="1681" actId="33553"/>
        <pc:sldMkLst>
          <pc:docMk/>
          <pc:sldMk cId="126372899" sldId="2147483516"/>
        </pc:sldMkLst>
        <pc:spChg chg="add mod ord">
          <ac:chgData name="Maldonado-Greenlee, Lianne" userId="525c7285-978f-4548-9cbc-4ce7672adacf" providerId="ADAL" clId="{1B01F972-E4D8-4E40-8889-766EB8057D57}" dt="2025-10-29T07:28:37.148" v="1396" actId="167"/>
          <ac:spMkLst>
            <pc:docMk/>
            <pc:sldMk cId="126372899" sldId="2147483516"/>
            <ac:spMk id="3" creationId="{7D4BB093-7348-85A5-A591-F7F3AC1349E9}"/>
          </ac:spMkLst>
        </pc:spChg>
        <pc:spChg chg="add mod">
          <ac:chgData name="Maldonado-Greenlee, Lianne" userId="525c7285-978f-4548-9cbc-4ce7672adacf" providerId="ADAL" clId="{1B01F972-E4D8-4E40-8889-766EB8057D57}" dt="2025-11-14T21:19:26.674" v="1585" actId="962"/>
          <ac:spMkLst>
            <pc:docMk/>
            <pc:sldMk cId="126372899" sldId="2147483516"/>
            <ac:spMk id="5" creationId="{8F20A2CA-408B-E366-312A-B53CDA9E9636}"/>
          </ac:spMkLst>
        </pc:spChg>
        <pc:spChg chg="mod">
          <ac:chgData name="Maldonado-Greenlee, Lianne" userId="525c7285-978f-4548-9cbc-4ce7672adacf" providerId="ADAL" clId="{1B01F972-E4D8-4E40-8889-766EB8057D57}" dt="2025-11-14T21:55:36.586" v="1681" actId="33553"/>
          <ac:spMkLst>
            <pc:docMk/>
            <pc:sldMk cId="126372899" sldId="2147483516"/>
            <ac:spMk id="10" creationId="{1BBFDF4E-D69C-88FD-7DF9-E0DE2F4BD904}"/>
          </ac:spMkLst>
        </pc:spChg>
        <pc:spChg chg="mod">
          <ac:chgData name="Maldonado-Greenlee, Lianne" userId="525c7285-978f-4548-9cbc-4ce7672adacf" providerId="ADAL" clId="{1B01F972-E4D8-4E40-8889-766EB8057D57}" dt="2025-10-29T07:31:37.427" v="1417" actId="1076"/>
          <ac:spMkLst>
            <pc:docMk/>
            <pc:sldMk cId="126372899" sldId="2147483516"/>
            <ac:spMk id="63" creationId="{B47F4381-9307-8E98-2B71-CC1A3F336C27}"/>
          </ac:spMkLst>
        </pc:spChg>
        <pc:graphicFrameChg chg="mod">
          <ac:chgData name="Maldonado-Greenlee, Lianne" userId="525c7285-978f-4548-9cbc-4ce7672adacf" providerId="ADAL" clId="{1B01F972-E4D8-4E40-8889-766EB8057D57}" dt="2025-11-14T21:40:03.657" v="1658" actId="962"/>
          <ac:graphicFrameMkLst>
            <pc:docMk/>
            <pc:sldMk cId="126372899" sldId="2147483516"/>
            <ac:graphicFrameMk id="65" creationId="{CF43B2DB-C519-D07A-E81C-0573B1DFC61D}"/>
          </ac:graphicFrameMkLst>
        </pc:graphicFrameChg>
        <pc:picChg chg="add mod">
          <ac:chgData name="Maldonado-Greenlee, Lianne" userId="525c7285-978f-4548-9cbc-4ce7672adacf" providerId="ADAL" clId="{1B01F972-E4D8-4E40-8889-766EB8057D57}" dt="2025-10-29T07:39:05.402" v="1425" actId="14826"/>
          <ac:picMkLst>
            <pc:docMk/>
            <pc:sldMk cId="126372899" sldId="2147483516"/>
            <ac:picMk id="7" creationId="{D1CC53A7-C7CF-CD1D-39A1-5690F3941A60}"/>
          </ac:picMkLst>
        </pc:picChg>
      </pc:sldChg>
      <pc:sldChg chg="addSp delSp modSp mod">
        <pc:chgData name="Maldonado-Greenlee, Lianne" userId="525c7285-978f-4548-9cbc-4ce7672adacf" providerId="ADAL" clId="{1B01F972-E4D8-4E40-8889-766EB8057D57}" dt="2025-11-14T21:55:37.953" v="1682" actId="33553"/>
        <pc:sldMkLst>
          <pc:docMk/>
          <pc:sldMk cId="1587791403" sldId="2147483517"/>
        </pc:sldMkLst>
        <pc:spChg chg="add mod ord">
          <ac:chgData name="Maldonado-Greenlee, Lianne" userId="525c7285-978f-4548-9cbc-4ce7672adacf" providerId="ADAL" clId="{1B01F972-E4D8-4E40-8889-766EB8057D57}" dt="2025-10-29T07:29:01.871" v="1402" actId="167"/>
          <ac:spMkLst>
            <pc:docMk/>
            <pc:sldMk cId="1587791403" sldId="2147483517"/>
            <ac:spMk id="5" creationId="{C10FF790-F2B3-7486-BA7D-1C2FC3657DB9}"/>
          </ac:spMkLst>
        </pc:spChg>
        <pc:spChg chg="add mod">
          <ac:chgData name="Maldonado-Greenlee, Lianne" userId="525c7285-978f-4548-9cbc-4ce7672adacf" providerId="ADAL" clId="{1B01F972-E4D8-4E40-8889-766EB8057D57}" dt="2025-11-14T21:19:26.689" v="1586" actId="962"/>
          <ac:spMkLst>
            <pc:docMk/>
            <pc:sldMk cId="1587791403" sldId="2147483517"/>
            <ac:spMk id="6" creationId="{4DC474BC-29F3-8028-8B80-64811D5CDF29}"/>
          </ac:spMkLst>
        </pc:spChg>
        <pc:spChg chg="mod">
          <ac:chgData name="Maldonado-Greenlee, Lianne" userId="525c7285-978f-4548-9cbc-4ce7672adacf" providerId="ADAL" clId="{1B01F972-E4D8-4E40-8889-766EB8057D57}" dt="2025-11-14T21:55:37.953" v="1682" actId="33553"/>
          <ac:spMkLst>
            <pc:docMk/>
            <pc:sldMk cId="1587791403" sldId="2147483517"/>
            <ac:spMk id="10" creationId="{65243BD3-6B6A-8561-D016-931AF31A1B34}"/>
          </ac:spMkLst>
        </pc:spChg>
        <pc:spChg chg="add del mod">
          <ac:chgData name="Maldonado-Greenlee, Lianne" userId="525c7285-978f-4548-9cbc-4ce7672adacf" providerId="ADAL" clId="{1B01F972-E4D8-4E40-8889-766EB8057D57}" dt="2025-10-29T07:40:22.211" v="1437" actId="1076"/>
          <ac:spMkLst>
            <pc:docMk/>
            <pc:sldMk cId="1587791403" sldId="2147483517"/>
            <ac:spMk id="63" creationId="{15A3C85C-4C2B-8591-6641-F7E44E0CF62A}"/>
          </ac:spMkLst>
        </pc:spChg>
        <pc:graphicFrameChg chg="mod">
          <ac:chgData name="Maldonado-Greenlee, Lianne" userId="525c7285-978f-4548-9cbc-4ce7672adacf" providerId="ADAL" clId="{1B01F972-E4D8-4E40-8889-766EB8057D57}" dt="2025-11-14T21:40:32.756" v="1660" actId="962"/>
          <ac:graphicFrameMkLst>
            <pc:docMk/>
            <pc:sldMk cId="1587791403" sldId="2147483517"/>
            <ac:graphicFrameMk id="65" creationId="{E8A626E2-AE5B-FA91-9D95-0B0EA6001393}"/>
          </ac:graphicFrameMkLst>
        </pc:graphicFrameChg>
        <pc:picChg chg="add mod">
          <ac:chgData name="Maldonado-Greenlee, Lianne" userId="525c7285-978f-4548-9cbc-4ce7672adacf" providerId="ADAL" clId="{1B01F972-E4D8-4E40-8889-766EB8057D57}" dt="2025-10-29T07:43:14.832" v="1442" actId="1076"/>
          <ac:picMkLst>
            <pc:docMk/>
            <pc:sldMk cId="1587791403" sldId="2147483517"/>
            <ac:picMk id="8" creationId="{1004FB16-30BB-02C0-A6DC-F3F73BF7C547}"/>
          </ac:picMkLst>
        </pc:picChg>
      </pc:sldChg>
      <pc:sldChg chg="addSp delSp modSp mod">
        <pc:chgData name="Maldonado-Greenlee, Lianne" userId="525c7285-978f-4548-9cbc-4ce7672adacf" providerId="ADAL" clId="{1B01F972-E4D8-4E40-8889-766EB8057D57}" dt="2025-11-14T21:55:39.470" v="1683" actId="33553"/>
        <pc:sldMkLst>
          <pc:docMk/>
          <pc:sldMk cId="95029873" sldId="2147483518"/>
        </pc:sldMkLst>
        <pc:spChg chg="add mod ord">
          <ac:chgData name="Maldonado-Greenlee, Lianne" userId="525c7285-978f-4548-9cbc-4ce7672adacf" providerId="ADAL" clId="{1B01F972-E4D8-4E40-8889-766EB8057D57}" dt="2025-10-29T07:29:10.467" v="1405" actId="167"/>
          <ac:spMkLst>
            <pc:docMk/>
            <pc:sldMk cId="95029873" sldId="2147483518"/>
            <ac:spMk id="3" creationId="{7A551CC7-9E45-7265-813E-E9507B550176}"/>
          </ac:spMkLst>
        </pc:spChg>
        <pc:spChg chg="add mod">
          <ac:chgData name="Maldonado-Greenlee, Lianne" userId="525c7285-978f-4548-9cbc-4ce7672adacf" providerId="ADAL" clId="{1B01F972-E4D8-4E40-8889-766EB8057D57}" dt="2025-11-14T21:19:26.702" v="1587" actId="962"/>
          <ac:spMkLst>
            <pc:docMk/>
            <pc:sldMk cId="95029873" sldId="2147483518"/>
            <ac:spMk id="5" creationId="{B689B930-DFBC-E42D-CB17-32ACC3A98A56}"/>
          </ac:spMkLst>
        </pc:spChg>
        <pc:spChg chg="mod">
          <ac:chgData name="Maldonado-Greenlee, Lianne" userId="525c7285-978f-4548-9cbc-4ce7672adacf" providerId="ADAL" clId="{1B01F972-E4D8-4E40-8889-766EB8057D57}" dt="2025-11-14T21:55:39.470" v="1683" actId="33553"/>
          <ac:spMkLst>
            <pc:docMk/>
            <pc:sldMk cId="95029873" sldId="2147483518"/>
            <ac:spMk id="10" creationId="{5E2577BB-B630-86A3-093D-C519D39D0A7B}"/>
          </ac:spMkLst>
        </pc:spChg>
        <pc:spChg chg="mod">
          <ac:chgData name="Maldonado-Greenlee, Lianne" userId="525c7285-978f-4548-9cbc-4ce7672adacf" providerId="ADAL" clId="{1B01F972-E4D8-4E40-8889-766EB8057D57}" dt="2025-10-29T07:44:59.484" v="1451" actId="1076"/>
          <ac:spMkLst>
            <pc:docMk/>
            <pc:sldMk cId="95029873" sldId="2147483518"/>
            <ac:spMk id="63" creationId="{B1CEB92C-E87E-F491-CC8F-7A2FE5EBC693}"/>
          </ac:spMkLst>
        </pc:spChg>
        <pc:graphicFrameChg chg="mod">
          <ac:chgData name="Maldonado-Greenlee, Lianne" userId="525c7285-978f-4548-9cbc-4ce7672adacf" providerId="ADAL" clId="{1B01F972-E4D8-4E40-8889-766EB8057D57}" dt="2025-11-14T21:41:32.149" v="1662" actId="962"/>
          <ac:graphicFrameMkLst>
            <pc:docMk/>
            <pc:sldMk cId="95029873" sldId="2147483518"/>
            <ac:graphicFrameMk id="65" creationId="{AD7824B4-221D-FF78-35E9-87C22EB0E6F1}"/>
          </ac:graphicFrameMkLst>
        </pc:graphicFrameChg>
        <pc:picChg chg="add mod">
          <ac:chgData name="Maldonado-Greenlee, Lianne" userId="525c7285-978f-4548-9cbc-4ce7672adacf" providerId="ADAL" clId="{1B01F972-E4D8-4E40-8889-766EB8057D57}" dt="2025-10-29T07:48:20.575" v="1465" actId="1076"/>
          <ac:picMkLst>
            <pc:docMk/>
            <pc:sldMk cId="95029873" sldId="2147483518"/>
            <ac:picMk id="9" creationId="{DAA1D665-4E97-3A90-4496-06515AA3BDA9}"/>
          </ac:picMkLst>
        </pc:picChg>
      </pc:sldChg>
      <pc:sldChg chg="addSp delSp modSp mod">
        <pc:chgData name="Maldonado-Greenlee, Lianne" userId="525c7285-978f-4548-9cbc-4ce7672adacf" providerId="ADAL" clId="{1B01F972-E4D8-4E40-8889-766EB8057D57}" dt="2025-11-14T21:55:41.006" v="1684" actId="33553"/>
        <pc:sldMkLst>
          <pc:docMk/>
          <pc:sldMk cId="33579970" sldId="2147483519"/>
        </pc:sldMkLst>
        <pc:spChg chg="add mod ord">
          <ac:chgData name="Maldonado-Greenlee, Lianne" userId="525c7285-978f-4548-9cbc-4ce7672adacf" providerId="ADAL" clId="{1B01F972-E4D8-4E40-8889-766EB8057D57}" dt="2025-10-29T07:29:16.224" v="1408" actId="167"/>
          <ac:spMkLst>
            <pc:docMk/>
            <pc:sldMk cId="33579970" sldId="2147483519"/>
            <ac:spMk id="3" creationId="{F84CCAEC-EEAF-4BC7-CF4C-5504EE6E0DCC}"/>
          </ac:spMkLst>
        </pc:spChg>
        <pc:spChg chg="add mod">
          <ac:chgData name="Maldonado-Greenlee, Lianne" userId="525c7285-978f-4548-9cbc-4ce7672adacf" providerId="ADAL" clId="{1B01F972-E4D8-4E40-8889-766EB8057D57}" dt="2025-11-14T21:19:26.715" v="1588" actId="962"/>
          <ac:spMkLst>
            <pc:docMk/>
            <pc:sldMk cId="33579970" sldId="2147483519"/>
            <ac:spMk id="5" creationId="{805877FE-EC6B-8885-B7D9-83FE01604CCA}"/>
          </ac:spMkLst>
        </pc:spChg>
        <pc:spChg chg="mod">
          <ac:chgData name="Maldonado-Greenlee, Lianne" userId="525c7285-978f-4548-9cbc-4ce7672adacf" providerId="ADAL" clId="{1B01F972-E4D8-4E40-8889-766EB8057D57}" dt="2025-11-14T21:55:41.006" v="1684" actId="33553"/>
          <ac:spMkLst>
            <pc:docMk/>
            <pc:sldMk cId="33579970" sldId="2147483519"/>
            <ac:spMk id="10" creationId="{A8091992-B2FF-649E-4B86-6EF0673B29FA}"/>
          </ac:spMkLst>
        </pc:spChg>
        <pc:spChg chg="mod">
          <ac:chgData name="Maldonado-Greenlee, Lianne" userId="525c7285-978f-4548-9cbc-4ce7672adacf" providerId="ADAL" clId="{1B01F972-E4D8-4E40-8889-766EB8057D57}" dt="2025-10-29T07:52:27.891" v="1497" actId="1076"/>
          <ac:spMkLst>
            <pc:docMk/>
            <pc:sldMk cId="33579970" sldId="2147483519"/>
            <ac:spMk id="63" creationId="{0D71BCFE-5318-965D-179F-725F504BAC90}"/>
          </ac:spMkLst>
        </pc:spChg>
        <pc:graphicFrameChg chg="mod">
          <ac:chgData name="Maldonado-Greenlee, Lianne" userId="525c7285-978f-4548-9cbc-4ce7672adacf" providerId="ADAL" clId="{1B01F972-E4D8-4E40-8889-766EB8057D57}" dt="2025-11-14T21:42:08.599" v="1664" actId="962"/>
          <ac:graphicFrameMkLst>
            <pc:docMk/>
            <pc:sldMk cId="33579970" sldId="2147483519"/>
            <ac:graphicFrameMk id="65" creationId="{BD984A1F-78FA-1847-AA8B-6169AEA43CCE}"/>
          </ac:graphicFrameMkLst>
        </pc:graphicFrameChg>
        <pc:picChg chg="add mod">
          <ac:chgData name="Maldonado-Greenlee, Lianne" userId="525c7285-978f-4548-9cbc-4ce7672adacf" providerId="ADAL" clId="{1B01F972-E4D8-4E40-8889-766EB8057D57}" dt="2025-10-29T07:55:57.113" v="1500" actId="1076"/>
          <ac:picMkLst>
            <pc:docMk/>
            <pc:sldMk cId="33579970" sldId="2147483519"/>
            <ac:picMk id="7" creationId="{0BC8F3FB-0329-9EFB-4DBF-4D2F1F622896}"/>
          </ac:picMkLst>
        </pc:picChg>
      </pc:sldChg>
      <pc:sldChg chg="addSp delSp modSp mod">
        <pc:chgData name="Maldonado-Greenlee, Lianne" userId="525c7285-978f-4548-9cbc-4ce7672adacf" providerId="ADAL" clId="{1B01F972-E4D8-4E40-8889-766EB8057D57}" dt="2025-11-14T21:55:42.350" v="1685" actId="33553"/>
        <pc:sldMkLst>
          <pc:docMk/>
          <pc:sldMk cId="1414290975" sldId="2147483520"/>
        </pc:sldMkLst>
        <pc:spChg chg="add mod ord">
          <ac:chgData name="Maldonado-Greenlee, Lianne" userId="525c7285-978f-4548-9cbc-4ce7672adacf" providerId="ADAL" clId="{1B01F972-E4D8-4E40-8889-766EB8057D57}" dt="2025-10-29T07:29:24.083" v="1411" actId="167"/>
          <ac:spMkLst>
            <pc:docMk/>
            <pc:sldMk cId="1414290975" sldId="2147483520"/>
            <ac:spMk id="3" creationId="{6235EB3A-A31E-9952-7094-23499EB628F3}"/>
          </ac:spMkLst>
        </pc:spChg>
        <pc:spChg chg="add mod">
          <ac:chgData name="Maldonado-Greenlee, Lianne" userId="525c7285-978f-4548-9cbc-4ce7672adacf" providerId="ADAL" clId="{1B01F972-E4D8-4E40-8889-766EB8057D57}" dt="2025-11-14T21:19:26.729" v="1589" actId="962"/>
          <ac:spMkLst>
            <pc:docMk/>
            <pc:sldMk cId="1414290975" sldId="2147483520"/>
            <ac:spMk id="5" creationId="{D4D82AF7-CAE8-AD04-5077-12A8B4DA689E}"/>
          </ac:spMkLst>
        </pc:spChg>
        <pc:spChg chg="mod">
          <ac:chgData name="Maldonado-Greenlee, Lianne" userId="525c7285-978f-4548-9cbc-4ce7672adacf" providerId="ADAL" clId="{1B01F972-E4D8-4E40-8889-766EB8057D57}" dt="2025-11-14T21:55:42.350" v="1685" actId="33553"/>
          <ac:spMkLst>
            <pc:docMk/>
            <pc:sldMk cId="1414290975" sldId="2147483520"/>
            <ac:spMk id="10" creationId="{CE82FA23-D19E-6FD0-97F8-B2F49497FB29}"/>
          </ac:spMkLst>
        </pc:spChg>
        <pc:spChg chg="mod">
          <ac:chgData name="Maldonado-Greenlee, Lianne" userId="525c7285-978f-4548-9cbc-4ce7672adacf" providerId="ADAL" clId="{1B01F972-E4D8-4E40-8889-766EB8057D57}" dt="2025-10-29T07:57:22.809" v="1511" actId="1076"/>
          <ac:spMkLst>
            <pc:docMk/>
            <pc:sldMk cId="1414290975" sldId="2147483520"/>
            <ac:spMk id="63" creationId="{8D87CF0C-B4D9-DF97-8A64-6B735588F945}"/>
          </ac:spMkLst>
        </pc:spChg>
        <pc:graphicFrameChg chg="mod">
          <ac:chgData name="Maldonado-Greenlee, Lianne" userId="525c7285-978f-4548-9cbc-4ce7672adacf" providerId="ADAL" clId="{1B01F972-E4D8-4E40-8889-766EB8057D57}" dt="2025-11-14T21:43:10.950" v="1666" actId="962"/>
          <ac:graphicFrameMkLst>
            <pc:docMk/>
            <pc:sldMk cId="1414290975" sldId="2147483520"/>
            <ac:graphicFrameMk id="65" creationId="{439DB54C-CA0E-2707-A02B-E11C5D869C1C}"/>
          </ac:graphicFrameMkLst>
        </pc:graphicFrameChg>
        <pc:picChg chg="add mod">
          <ac:chgData name="Maldonado-Greenlee, Lianne" userId="525c7285-978f-4548-9cbc-4ce7672adacf" providerId="ADAL" clId="{1B01F972-E4D8-4E40-8889-766EB8057D57}" dt="2025-10-29T08:01:51.873" v="1573" actId="1076"/>
          <ac:picMkLst>
            <pc:docMk/>
            <pc:sldMk cId="1414290975" sldId="2147483520"/>
            <ac:picMk id="7" creationId="{5B1E3FD8-3872-B8EF-1EEE-DA14615DE09A}"/>
          </ac:picMkLst>
        </pc:picChg>
      </pc:sldChg>
    </pc:docChg>
  </pc:docChgLst>
  <pc:docChgLst>
    <pc:chgData name="Maldonado-Greenlee, Lianne" userId="525c7285-978f-4548-9cbc-4ce7672adacf" providerId="ADAL" clId="{31BC24A9-C37E-4973-8A3D-96F34A68B6EA}"/>
    <pc:docChg chg="custSel addSld delSld modSld modMainMaster">
      <pc:chgData name="Maldonado-Greenlee, Lianne" userId="525c7285-978f-4548-9cbc-4ce7672adacf" providerId="ADAL" clId="{31BC24A9-C37E-4973-8A3D-96F34A68B6EA}" dt="2025-10-16T06:50:33.360" v="2760" actId="1076"/>
      <pc:docMkLst>
        <pc:docMk/>
      </pc:docMkLst>
      <pc:sldChg chg="add">
        <pc:chgData name="Maldonado-Greenlee, Lianne" userId="525c7285-978f-4548-9cbc-4ce7672adacf" providerId="ADAL" clId="{31BC24A9-C37E-4973-8A3D-96F34A68B6EA}" dt="2025-10-16T06:13:45.505" v="0"/>
        <pc:sldMkLst>
          <pc:docMk/>
          <pc:sldMk cId="4190321459" sldId="266"/>
        </pc:sldMkLst>
      </pc:sldChg>
      <pc:sldChg chg="addSp modSp mod">
        <pc:chgData name="Maldonado-Greenlee, Lianne" userId="525c7285-978f-4548-9cbc-4ce7672adacf" providerId="ADAL" clId="{31BC24A9-C37E-4973-8A3D-96F34A68B6EA}" dt="2025-10-16T06:50:33.360" v="2760" actId="1076"/>
        <pc:sldMkLst>
          <pc:docMk/>
          <pc:sldMk cId="3522123976" sldId="2147483368"/>
        </pc:sldMkLst>
        <pc:spChg chg="add mod">
          <ac:chgData name="Maldonado-Greenlee, Lianne" userId="525c7285-978f-4548-9cbc-4ce7672adacf" providerId="ADAL" clId="{31BC24A9-C37E-4973-8A3D-96F34A68B6EA}" dt="2025-10-16T06:50:33.360" v="2760" actId="1076"/>
          <ac:spMkLst>
            <pc:docMk/>
            <pc:sldMk cId="3522123976" sldId="2147483368"/>
            <ac:spMk id="3" creationId="{1DC7C430-F310-7BCC-2E49-901A8A8E3CFD}"/>
          </ac:spMkLst>
        </pc:spChg>
      </pc:sldChg>
      <pc:sldChg chg="del">
        <pc:chgData name="Maldonado-Greenlee, Lianne" userId="525c7285-978f-4548-9cbc-4ce7672adacf" providerId="ADAL" clId="{31BC24A9-C37E-4973-8A3D-96F34A68B6EA}" dt="2025-10-16T06:14:00.153" v="1" actId="47"/>
        <pc:sldMkLst>
          <pc:docMk/>
          <pc:sldMk cId="1480088493" sldId="2147483432"/>
        </pc:sldMkLst>
      </pc:sldChg>
      <pc:sldChg chg="add">
        <pc:chgData name="Maldonado-Greenlee, Lianne" userId="525c7285-978f-4548-9cbc-4ce7672adacf" providerId="ADAL" clId="{31BC24A9-C37E-4973-8A3D-96F34A68B6EA}" dt="2025-10-16T06:13:45.505" v="0"/>
        <pc:sldMkLst>
          <pc:docMk/>
          <pc:sldMk cId="728668125" sldId="2147483481"/>
        </pc:sldMkLst>
      </pc:sldChg>
      <pc:sldChg chg="del">
        <pc:chgData name="Maldonado-Greenlee, Lianne" userId="525c7285-978f-4548-9cbc-4ce7672adacf" providerId="ADAL" clId="{31BC24A9-C37E-4973-8A3D-96F34A68B6EA}" dt="2025-10-16T06:14:08.500" v="2" actId="47"/>
        <pc:sldMkLst>
          <pc:docMk/>
          <pc:sldMk cId="3260497226" sldId="2147483484"/>
        </pc:sldMkLst>
      </pc:sldChg>
      <pc:sldChg chg="add">
        <pc:chgData name="Maldonado-Greenlee, Lianne" userId="525c7285-978f-4548-9cbc-4ce7672adacf" providerId="ADAL" clId="{31BC24A9-C37E-4973-8A3D-96F34A68B6EA}" dt="2025-10-16T06:13:45.505" v="0"/>
        <pc:sldMkLst>
          <pc:docMk/>
          <pc:sldMk cId="309885432" sldId="2147483505"/>
        </pc:sldMkLst>
      </pc:sldChg>
      <pc:sldChg chg="add">
        <pc:chgData name="Maldonado-Greenlee, Lianne" userId="525c7285-978f-4548-9cbc-4ce7672adacf" providerId="ADAL" clId="{31BC24A9-C37E-4973-8A3D-96F34A68B6EA}" dt="2025-10-16T06:13:45.505" v="0"/>
        <pc:sldMkLst>
          <pc:docMk/>
          <pc:sldMk cId="2683926661" sldId="2147483506"/>
        </pc:sldMkLst>
      </pc:sldChg>
      <pc:sldChg chg="modSp add">
        <pc:chgData name="Maldonado-Greenlee, Lianne" userId="525c7285-978f-4548-9cbc-4ce7672adacf" providerId="ADAL" clId="{31BC24A9-C37E-4973-8A3D-96F34A68B6EA}" dt="2025-10-16T06:28:36.677" v="1279" actId="255"/>
        <pc:sldMkLst>
          <pc:docMk/>
          <pc:sldMk cId="1262805301" sldId="2147483507"/>
        </pc:sldMkLst>
        <pc:graphicFrameChg chg="mod">
          <ac:chgData name="Maldonado-Greenlee, Lianne" userId="525c7285-978f-4548-9cbc-4ce7672adacf" providerId="ADAL" clId="{31BC24A9-C37E-4973-8A3D-96F34A68B6EA}" dt="2025-10-16T06:28:36.677" v="1279" actId="255"/>
          <ac:graphicFrameMkLst>
            <pc:docMk/>
            <pc:sldMk cId="1262805301" sldId="2147483507"/>
            <ac:graphicFrameMk id="65" creationId="{F7DA218A-8442-921B-5A93-4AF611BD150F}"/>
          </ac:graphicFrameMkLst>
        </pc:graphicFrameChg>
      </pc:sldChg>
      <pc:sldChg chg="add">
        <pc:chgData name="Maldonado-Greenlee, Lianne" userId="525c7285-978f-4548-9cbc-4ce7672adacf" providerId="ADAL" clId="{31BC24A9-C37E-4973-8A3D-96F34A68B6EA}" dt="2025-10-16T06:13:45.505" v="0"/>
        <pc:sldMkLst>
          <pc:docMk/>
          <pc:sldMk cId="72146724" sldId="2147483508"/>
        </pc:sldMkLst>
      </pc:sldChg>
      <pc:sldChg chg="add">
        <pc:chgData name="Maldonado-Greenlee, Lianne" userId="525c7285-978f-4548-9cbc-4ce7672adacf" providerId="ADAL" clId="{31BC24A9-C37E-4973-8A3D-96F34A68B6EA}" dt="2025-10-16T06:13:45.505" v="0"/>
        <pc:sldMkLst>
          <pc:docMk/>
          <pc:sldMk cId="924467126" sldId="2147483509"/>
        </pc:sldMkLst>
      </pc:sldChg>
      <pc:sldChg chg="add">
        <pc:chgData name="Maldonado-Greenlee, Lianne" userId="525c7285-978f-4548-9cbc-4ce7672adacf" providerId="ADAL" clId="{31BC24A9-C37E-4973-8A3D-96F34A68B6EA}" dt="2025-10-16T06:13:45.505" v="0"/>
        <pc:sldMkLst>
          <pc:docMk/>
          <pc:sldMk cId="3782951696" sldId="2147483510"/>
        </pc:sldMkLst>
      </pc:sldChg>
      <pc:sldChg chg="modSp add mod">
        <pc:chgData name="Maldonado-Greenlee, Lianne" userId="525c7285-978f-4548-9cbc-4ce7672adacf" providerId="ADAL" clId="{31BC24A9-C37E-4973-8A3D-96F34A68B6EA}" dt="2025-10-16T06:20:11.382" v="286" actId="20577"/>
        <pc:sldMkLst>
          <pc:docMk/>
          <pc:sldMk cId="621244548" sldId="2147483511"/>
        </pc:sldMkLst>
        <pc:spChg chg="mod">
          <ac:chgData name="Maldonado-Greenlee, Lianne" userId="525c7285-978f-4548-9cbc-4ce7672adacf" providerId="ADAL" clId="{31BC24A9-C37E-4973-8A3D-96F34A68B6EA}" dt="2025-10-16T06:20:11.382" v="286" actId="20577"/>
          <ac:spMkLst>
            <pc:docMk/>
            <pc:sldMk cId="621244548" sldId="2147483511"/>
            <ac:spMk id="4" creationId="{0F88D745-4972-6ED8-D28F-177CE6DB1446}"/>
          </ac:spMkLst>
        </pc:spChg>
        <pc:spChg chg="mod">
          <ac:chgData name="Maldonado-Greenlee, Lianne" userId="525c7285-978f-4548-9cbc-4ce7672adacf" providerId="ADAL" clId="{31BC24A9-C37E-4973-8A3D-96F34A68B6EA}" dt="2025-10-16T06:15:12.442" v="37" actId="1076"/>
          <ac:spMkLst>
            <pc:docMk/>
            <pc:sldMk cId="621244548" sldId="2147483511"/>
            <ac:spMk id="10" creationId="{6CFE5104-547E-08B5-6466-31ABEFFCC18A}"/>
          </ac:spMkLst>
        </pc:spChg>
        <pc:spChg chg="mod">
          <ac:chgData name="Maldonado-Greenlee, Lianne" userId="525c7285-978f-4548-9cbc-4ce7672adacf" providerId="ADAL" clId="{31BC24A9-C37E-4973-8A3D-96F34A68B6EA}" dt="2025-10-16T06:18:35.349" v="94" actId="207"/>
          <ac:spMkLst>
            <pc:docMk/>
            <pc:sldMk cId="621244548" sldId="2147483511"/>
            <ac:spMk id="63" creationId="{8216A887-DC56-4C86-582F-FDBAD8A71DA0}"/>
          </ac:spMkLst>
        </pc:spChg>
        <pc:graphicFrameChg chg="mod modGraphic">
          <ac:chgData name="Maldonado-Greenlee, Lianne" userId="525c7285-978f-4548-9cbc-4ce7672adacf" providerId="ADAL" clId="{31BC24A9-C37E-4973-8A3D-96F34A68B6EA}" dt="2025-10-16T06:20:05.831" v="285" actId="1076"/>
          <ac:graphicFrameMkLst>
            <pc:docMk/>
            <pc:sldMk cId="621244548" sldId="2147483511"/>
            <ac:graphicFrameMk id="65" creationId="{3D0726C4-FA9A-25FB-227C-6298EE4B2655}"/>
          </ac:graphicFrameMkLst>
        </pc:graphicFrameChg>
      </pc:sldChg>
      <pc:sldChg chg="modSp add mod">
        <pc:chgData name="Maldonado-Greenlee, Lianne" userId="525c7285-978f-4548-9cbc-4ce7672adacf" providerId="ADAL" clId="{31BC24A9-C37E-4973-8A3D-96F34A68B6EA}" dt="2025-10-16T06:29:14.695" v="1292" actId="114"/>
        <pc:sldMkLst>
          <pc:docMk/>
          <pc:sldMk cId="2358077607" sldId="2147483512"/>
        </pc:sldMkLst>
        <pc:spChg chg="mod">
          <ac:chgData name="Maldonado-Greenlee, Lianne" userId="525c7285-978f-4548-9cbc-4ce7672adacf" providerId="ADAL" clId="{31BC24A9-C37E-4973-8A3D-96F34A68B6EA}" dt="2025-10-16T06:21:08.453" v="339"/>
          <ac:spMkLst>
            <pc:docMk/>
            <pc:sldMk cId="2358077607" sldId="2147483512"/>
            <ac:spMk id="63" creationId="{66AA978A-B06A-2531-2A9B-60C9DBE8A08E}"/>
          </ac:spMkLst>
        </pc:spChg>
        <pc:graphicFrameChg chg="mod">
          <ac:chgData name="Maldonado-Greenlee, Lianne" userId="525c7285-978f-4548-9cbc-4ce7672adacf" providerId="ADAL" clId="{31BC24A9-C37E-4973-8A3D-96F34A68B6EA}" dt="2025-10-16T06:29:14.695" v="1292" actId="114"/>
          <ac:graphicFrameMkLst>
            <pc:docMk/>
            <pc:sldMk cId="2358077607" sldId="2147483512"/>
            <ac:graphicFrameMk id="65" creationId="{9CAD1B00-E39B-5F7B-32BB-62307C98E87E}"/>
          </ac:graphicFrameMkLst>
        </pc:graphicFrameChg>
      </pc:sldChg>
      <pc:sldChg chg="modSp add mod">
        <pc:chgData name="Maldonado-Greenlee, Lianne" userId="525c7285-978f-4548-9cbc-4ce7672adacf" providerId="ADAL" clId="{31BC24A9-C37E-4973-8A3D-96F34A68B6EA}" dt="2025-10-16T06:29:40.249" v="1296" actId="255"/>
        <pc:sldMkLst>
          <pc:docMk/>
          <pc:sldMk cId="618763131" sldId="2147483513"/>
        </pc:sldMkLst>
        <pc:spChg chg="mod">
          <ac:chgData name="Maldonado-Greenlee, Lianne" userId="525c7285-978f-4548-9cbc-4ce7672adacf" providerId="ADAL" clId="{31BC24A9-C37E-4973-8A3D-96F34A68B6EA}" dt="2025-10-16T06:23:59.993" v="636" actId="255"/>
          <ac:spMkLst>
            <pc:docMk/>
            <pc:sldMk cId="618763131" sldId="2147483513"/>
            <ac:spMk id="63" creationId="{A068D4AC-110B-7F69-393E-D0B8DA04A405}"/>
          </ac:spMkLst>
        </pc:spChg>
        <pc:graphicFrameChg chg="mod">
          <ac:chgData name="Maldonado-Greenlee, Lianne" userId="525c7285-978f-4548-9cbc-4ce7672adacf" providerId="ADAL" clId="{31BC24A9-C37E-4973-8A3D-96F34A68B6EA}" dt="2025-10-16T06:29:40.249" v="1296" actId="255"/>
          <ac:graphicFrameMkLst>
            <pc:docMk/>
            <pc:sldMk cId="618763131" sldId="2147483513"/>
            <ac:graphicFrameMk id="65" creationId="{025AF18B-9432-CA80-7002-D4C4DD500E47}"/>
          </ac:graphicFrameMkLst>
        </pc:graphicFrameChg>
      </pc:sldChg>
      <pc:sldChg chg="modSp add mod">
        <pc:chgData name="Maldonado-Greenlee, Lianne" userId="525c7285-978f-4548-9cbc-4ce7672adacf" providerId="ADAL" clId="{31BC24A9-C37E-4973-8A3D-96F34A68B6EA}" dt="2025-10-16T06:33:03.078" v="1491" actId="255"/>
        <pc:sldMkLst>
          <pc:docMk/>
          <pc:sldMk cId="2619485953" sldId="2147483514"/>
        </pc:sldMkLst>
        <pc:spChg chg="mod">
          <ac:chgData name="Maldonado-Greenlee, Lianne" userId="525c7285-978f-4548-9cbc-4ce7672adacf" providerId="ADAL" clId="{31BC24A9-C37E-4973-8A3D-96F34A68B6EA}" dt="2025-10-16T06:27:28.583" v="1146"/>
          <ac:spMkLst>
            <pc:docMk/>
            <pc:sldMk cId="2619485953" sldId="2147483514"/>
            <ac:spMk id="63" creationId="{24C2AA49-1F96-8C1B-A71C-AC44F3F2B53A}"/>
          </ac:spMkLst>
        </pc:spChg>
        <pc:graphicFrameChg chg="mod">
          <ac:chgData name="Maldonado-Greenlee, Lianne" userId="525c7285-978f-4548-9cbc-4ce7672adacf" providerId="ADAL" clId="{31BC24A9-C37E-4973-8A3D-96F34A68B6EA}" dt="2025-10-16T06:33:03.078" v="1491" actId="255"/>
          <ac:graphicFrameMkLst>
            <pc:docMk/>
            <pc:sldMk cId="2619485953" sldId="2147483514"/>
            <ac:graphicFrameMk id="65" creationId="{383EC9E1-F9D0-A886-1B73-A835D7AECE1D}"/>
          </ac:graphicFrameMkLst>
        </pc:graphicFrameChg>
      </pc:sldChg>
      <pc:sldChg chg="modSp add mod">
        <pc:chgData name="Maldonado-Greenlee, Lianne" userId="525c7285-978f-4548-9cbc-4ce7672adacf" providerId="ADAL" clId="{31BC24A9-C37E-4973-8A3D-96F34A68B6EA}" dt="2025-10-16T06:34:58.403" v="1653" actId="20577"/>
        <pc:sldMkLst>
          <pc:docMk/>
          <pc:sldMk cId="4127542496" sldId="2147483515"/>
        </pc:sldMkLst>
        <pc:spChg chg="mod">
          <ac:chgData name="Maldonado-Greenlee, Lianne" userId="525c7285-978f-4548-9cbc-4ce7672adacf" providerId="ADAL" clId="{31BC24A9-C37E-4973-8A3D-96F34A68B6EA}" dt="2025-10-16T06:34:05.359" v="1545" actId="20577"/>
          <ac:spMkLst>
            <pc:docMk/>
            <pc:sldMk cId="4127542496" sldId="2147483515"/>
            <ac:spMk id="63" creationId="{45BDE90B-BEE6-82E8-28CC-9CEDFDCE6576}"/>
          </ac:spMkLst>
        </pc:spChg>
        <pc:graphicFrameChg chg="mod">
          <ac:chgData name="Maldonado-Greenlee, Lianne" userId="525c7285-978f-4548-9cbc-4ce7672adacf" providerId="ADAL" clId="{31BC24A9-C37E-4973-8A3D-96F34A68B6EA}" dt="2025-10-16T06:34:58.403" v="1653" actId="20577"/>
          <ac:graphicFrameMkLst>
            <pc:docMk/>
            <pc:sldMk cId="4127542496" sldId="2147483515"/>
            <ac:graphicFrameMk id="65" creationId="{D9C659AA-CA42-C54B-0FA8-6F5B8F1F95F8}"/>
          </ac:graphicFrameMkLst>
        </pc:graphicFrameChg>
      </pc:sldChg>
      <pc:sldChg chg="modSp add mod">
        <pc:chgData name="Maldonado-Greenlee, Lianne" userId="525c7285-978f-4548-9cbc-4ce7672adacf" providerId="ADAL" clId="{31BC24A9-C37E-4973-8A3D-96F34A68B6EA}" dt="2025-10-16T06:38:10.737" v="1847" actId="1076"/>
        <pc:sldMkLst>
          <pc:docMk/>
          <pc:sldMk cId="126372899" sldId="2147483516"/>
        </pc:sldMkLst>
        <pc:spChg chg="mod">
          <ac:chgData name="Maldonado-Greenlee, Lianne" userId="525c7285-978f-4548-9cbc-4ce7672adacf" providerId="ADAL" clId="{31BC24A9-C37E-4973-8A3D-96F34A68B6EA}" dt="2025-10-16T06:35:56.967" v="1779" actId="20577"/>
          <ac:spMkLst>
            <pc:docMk/>
            <pc:sldMk cId="126372899" sldId="2147483516"/>
            <ac:spMk id="4" creationId="{84AE3B07-8430-8CA7-C1C5-9B58A557FA7E}"/>
          </ac:spMkLst>
        </pc:spChg>
        <pc:spChg chg="mod">
          <ac:chgData name="Maldonado-Greenlee, Lianne" userId="525c7285-978f-4548-9cbc-4ce7672adacf" providerId="ADAL" clId="{31BC24A9-C37E-4973-8A3D-96F34A68B6EA}" dt="2025-10-16T06:35:31.573" v="1677" actId="20577"/>
          <ac:spMkLst>
            <pc:docMk/>
            <pc:sldMk cId="126372899" sldId="2147483516"/>
            <ac:spMk id="10" creationId="{1BBFDF4E-D69C-88FD-7DF9-E0DE2F4BD904}"/>
          </ac:spMkLst>
        </pc:spChg>
        <pc:spChg chg="mod">
          <ac:chgData name="Maldonado-Greenlee, Lianne" userId="525c7285-978f-4548-9cbc-4ce7672adacf" providerId="ADAL" clId="{31BC24A9-C37E-4973-8A3D-96F34A68B6EA}" dt="2025-10-16T06:37:30.025" v="1811" actId="1076"/>
          <ac:spMkLst>
            <pc:docMk/>
            <pc:sldMk cId="126372899" sldId="2147483516"/>
            <ac:spMk id="63" creationId="{B47F4381-9307-8E98-2B71-CC1A3F336C27}"/>
          </ac:spMkLst>
        </pc:spChg>
        <pc:graphicFrameChg chg="mod">
          <ac:chgData name="Maldonado-Greenlee, Lianne" userId="525c7285-978f-4548-9cbc-4ce7672adacf" providerId="ADAL" clId="{31BC24A9-C37E-4973-8A3D-96F34A68B6EA}" dt="2025-10-16T06:38:10.737" v="1847" actId="1076"/>
          <ac:graphicFrameMkLst>
            <pc:docMk/>
            <pc:sldMk cId="126372899" sldId="2147483516"/>
            <ac:graphicFrameMk id="65" creationId="{CF43B2DB-C519-D07A-E81C-0573B1DFC61D}"/>
          </ac:graphicFrameMkLst>
        </pc:graphicFrameChg>
      </pc:sldChg>
      <pc:sldChg chg="modSp add mod">
        <pc:chgData name="Maldonado-Greenlee, Lianne" userId="525c7285-978f-4548-9cbc-4ce7672adacf" providerId="ADAL" clId="{31BC24A9-C37E-4973-8A3D-96F34A68B6EA}" dt="2025-10-16T06:39:36.668" v="2032" actId="20577"/>
        <pc:sldMkLst>
          <pc:docMk/>
          <pc:sldMk cId="1587791403" sldId="2147483517"/>
        </pc:sldMkLst>
        <pc:spChg chg="mod">
          <ac:chgData name="Maldonado-Greenlee, Lianne" userId="525c7285-978f-4548-9cbc-4ce7672adacf" providerId="ADAL" clId="{31BC24A9-C37E-4973-8A3D-96F34A68B6EA}" dt="2025-10-16T06:39:03.979" v="1892" actId="14100"/>
          <ac:spMkLst>
            <pc:docMk/>
            <pc:sldMk cId="1587791403" sldId="2147483517"/>
            <ac:spMk id="63" creationId="{15A3C85C-4C2B-8591-6641-F7E44E0CF62A}"/>
          </ac:spMkLst>
        </pc:spChg>
        <pc:graphicFrameChg chg="mod">
          <ac:chgData name="Maldonado-Greenlee, Lianne" userId="525c7285-978f-4548-9cbc-4ce7672adacf" providerId="ADAL" clId="{31BC24A9-C37E-4973-8A3D-96F34A68B6EA}" dt="2025-10-16T06:39:36.668" v="2032" actId="20577"/>
          <ac:graphicFrameMkLst>
            <pc:docMk/>
            <pc:sldMk cId="1587791403" sldId="2147483517"/>
            <ac:graphicFrameMk id="65" creationId="{E8A626E2-AE5B-FA91-9D95-0B0EA6001393}"/>
          </ac:graphicFrameMkLst>
        </pc:graphicFrameChg>
      </pc:sldChg>
      <pc:sldChg chg="modSp add mod">
        <pc:chgData name="Maldonado-Greenlee, Lianne" userId="525c7285-978f-4548-9cbc-4ce7672adacf" providerId="ADAL" clId="{31BC24A9-C37E-4973-8A3D-96F34A68B6EA}" dt="2025-10-16T06:41:22.636" v="2213" actId="1076"/>
        <pc:sldMkLst>
          <pc:docMk/>
          <pc:sldMk cId="95029873" sldId="2147483518"/>
        </pc:sldMkLst>
        <pc:spChg chg="mod">
          <ac:chgData name="Maldonado-Greenlee, Lianne" userId="525c7285-978f-4548-9cbc-4ce7672adacf" providerId="ADAL" clId="{31BC24A9-C37E-4973-8A3D-96F34A68B6EA}" dt="2025-10-16T06:41:22.636" v="2213" actId="1076"/>
          <ac:spMkLst>
            <pc:docMk/>
            <pc:sldMk cId="95029873" sldId="2147483518"/>
            <ac:spMk id="63" creationId="{B1CEB92C-E87E-F491-CC8F-7A2FE5EBC693}"/>
          </ac:spMkLst>
        </pc:spChg>
        <pc:graphicFrameChg chg="mod">
          <ac:chgData name="Maldonado-Greenlee, Lianne" userId="525c7285-978f-4548-9cbc-4ce7672adacf" providerId="ADAL" clId="{31BC24A9-C37E-4973-8A3D-96F34A68B6EA}" dt="2025-10-16T06:41:09.847" v="2210" actId="20577"/>
          <ac:graphicFrameMkLst>
            <pc:docMk/>
            <pc:sldMk cId="95029873" sldId="2147483518"/>
            <ac:graphicFrameMk id="65" creationId="{AD7824B4-221D-FF78-35E9-87C22EB0E6F1}"/>
          </ac:graphicFrameMkLst>
        </pc:graphicFrameChg>
      </pc:sldChg>
      <pc:sldChg chg="modSp add mod">
        <pc:chgData name="Maldonado-Greenlee, Lianne" userId="525c7285-978f-4548-9cbc-4ce7672adacf" providerId="ADAL" clId="{31BC24A9-C37E-4973-8A3D-96F34A68B6EA}" dt="2025-10-16T06:42:54.936" v="2349" actId="20577"/>
        <pc:sldMkLst>
          <pc:docMk/>
          <pc:sldMk cId="33579970" sldId="2147483519"/>
        </pc:sldMkLst>
        <pc:spChg chg="mod">
          <ac:chgData name="Maldonado-Greenlee, Lianne" userId="525c7285-978f-4548-9cbc-4ce7672adacf" providerId="ADAL" clId="{31BC24A9-C37E-4973-8A3D-96F34A68B6EA}" dt="2025-10-16T06:42:25.306" v="2245"/>
          <ac:spMkLst>
            <pc:docMk/>
            <pc:sldMk cId="33579970" sldId="2147483519"/>
            <ac:spMk id="63" creationId="{0D71BCFE-5318-965D-179F-725F504BAC90}"/>
          </ac:spMkLst>
        </pc:spChg>
        <pc:graphicFrameChg chg="mod">
          <ac:chgData name="Maldonado-Greenlee, Lianne" userId="525c7285-978f-4548-9cbc-4ce7672adacf" providerId="ADAL" clId="{31BC24A9-C37E-4973-8A3D-96F34A68B6EA}" dt="2025-10-16T06:42:54.936" v="2349" actId="20577"/>
          <ac:graphicFrameMkLst>
            <pc:docMk/>
            <pc:sldMk cId="33579970" sldId="2147483519"/>
            <ac:graphicFrameMk id="65" creationId="{BD984A1F-78FA-1847-AA8B-6169AEA43CCE}"/>
          </ac:graphicFrameMkLst>
        </pc:graphicFrameChg>
      </pc:sldChg>
      <pc:sldChg chg="modSp add mod">
        <pc:chgData name="Maldonado-Greenlee, Lianne" userId="525c7285-978f-4548-9cbc-4ce7672adacf" providerId="ADAL" clId="{31BC24A9-C37E-4973-8A3D-96F34A68B6EA}" dt="2025-10-16T06:48:40.622" v="2703" actId="20577"/>
        <pc:sldMkLst>
          <pc:docMk/>
          <pc:sldMk cId="1414290975" sldId="2147483520"/>
        </pc:sldMkLst>
        <pc:spChg chg="mod">
          <ac:chgData name="Maldonado-Greenlee, Lianne" userId="525c7285-978f-4548-9cbc-4ce7672adacf" providerId="ADAL" clId="{31BC24A9-C37E-4973-8A3D-96F34A68B6EA}" dt="2025-10-16T06:45:42.940" v="2701" actId="1076"/>
          <ac:spMkLst>
            <pc:docMk/>
            <pc:sldMk cId="1414290975" sldId="2147483520"/>
            <ac:spMk id="63" creationId="{8D87CF0C-B4D9-DF97-8A64-6B735588F945}"/>
          </ac:spMkLst>
        </pc:spChg>
        <pc:graphicFrameChg chg="mod">
          <ac:chgData name="Maldonado-Greenlee, Lianne" userId="525c7285-978f-4548-9cbc-4ce7672adacf" providerId="ADAL" clId="{31BC24A9-C37E-4973-8A3D-96F34A68B6EA}" dt="2025-10-16T06:48:40.622" v="2703" actId="20577"/>
          <ac:graphicFrameMkLst>
            <pc:docMk/>
            <pc:sldMk cId="1414290975" sldId="2147483520"/>
            <ac:graphicFrameMk id="65" creationId="{439DB54C-CA0E-2707-A02B-E11C5D869C1C}"/>
          </ac:graphicFrameMkLst>
        </pc:graphicFrameChg>
      </pc:sldChg>
      <pc:sldMasterChg chg="delSp mod">
        <pc:chgData name="Maldonado-Greenlee, Lianne" userId="525c7285-978f-4548-9cbc-4ce7672adacf" providerId="ADAL" clId="{31BC24A9-C37E-4973-8A3D-96F34A68B6EA}" dt="2025-10-16T06:47:31.251" v="2702" actId="478"/>
        <pc:sldMasterMkLst>
          <pc:docMk/>
          <pc:sldMasterMk cId="3992633068" sldId="2147483677"/>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Employee knowledge of student support services</a:t>
          </a:r>
          <a:endParaRPr lang="en-US" sz="2000" dirty="0"/>
        </a:p>
      </dgm:t>
      <dgm:extLst>
        <a:ext uri="{E40237B7-FDA0-4F09-8148-C483321AD2D9}">
          <dgm14:cNvPr xmlns:dgm14="http://schemas.microsoft.com/office/drawing/2010/diagram" id="0" name="" descr="Outcomes&#10;1. Engagement of employees in learning opportunities that support a healing-centered culture of caring and peace&#10;5 Year Outcome: 25% of employees will participate in learning opportunities that support a healing-centered culture of care&#10;&#10;2. Employee knowledge of student support services&#10;5 Year Outcome: 10% increase over baseline in employee knowledge of student support services">
            <a:extLst>
              <a:ext uri="{C183D7F6-B498-43B3-948B-1728B52AA6E4}">
                <adec:decorative xmlns:adec="http://schemas.microsoft.com/office/drawing/2017/decorative" val="1"/>
              </a:ext>
            </a:extLst>
          </dgm14:cNvPr>
        </a:ext>
      </dgm:extLs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Engagement of employees in learning opportunities that support a healing-centered culture of caring and peace</a:t>
          </a:r>
          <a:endParaRPr lang="en-US" sz="2000" dirty="0"/>
        </a:p>
      </dgm:t>
      <dgm:extLst>
        <a:ext uri="{E40237B7-FDA0-4F09-8148-C483321AD2D9}">
          <dgm14:cNvPr xmlns:dgm14="http://schemas.microsoft.com/office/drawing/2010/diagram" id="0" name="" descr="Outcomes&#10;1. Engagement of employees in learning opportunities that support a healing-centered culture of caring and peace&#10;5 Year Outcome: 25% of employees will participate in learning opportunities that support a healing-centered culture of care&#10;&#10;2. Employee knowledge of student support services&#10;5 Year Outcome: 10% increase over baseline in employee knowledge of student support services">
            <a:extLst>
              <a:ext uri="{C183D7F6-B498-43B3-948B-1728B52AA6E4}">
                <adec:decorative xmlns:adec="http://schemas.microsoft.com/office/drawing/2017/decorative" val="1"/>
              </a:ext>
            </a:extLst>
          </dgm14:cNvPr>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extLst>
        <a:ext uri="{E40237B7-FDA0-4F09-8148-C483321AD2D9}">
          <dgm14:cNvPr xmlns:dgm14="http://schemas.microsoft.com/office/drawing/2010/diagram" id="0" name="" descr="Outcomes&#10;1. Engagement of employees in learning opportunities that support a healing-centered culture of caring and peace&#10;5 Year Outcome: 25% of employees will participate in learning opportunities that support a healing-centered culture of care&#10;&#10;2. Employee knowledge of student support services&#10;5 Year Outcome: 10% increase over baseline in employee knowledge of student support services">
            <a:extLst>
              <a:ext uri="{C183D7F6-B498-43B3-948B-1728B52AA6E4}">
                <adec:decorative xmlns:adec="http://schemas.microsoft.com/office/drawing/2017/decorative" val="1"/>
              </a:ext>
            </a:extLst>
          </dgm14:cNvPr>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BC2B8560-2A3D-4C6A-8DDB-730507643EEB}">
      <dgm:prSet phldrT="[Text]" custT="1"/>
      <dgm:spPr/>
      <dgm:t>
        <a:bodyPr/>
        <a:lstStyle/>
        <a:p>
          <a:r>
            <a:rPr lang="en-US" sz="1300" i="1" dirty="0"/>
            <a:t>5 Year Outcome: 25% of employees will participate in learning opportunities that support a healing-centered culture of care</a:t>
          </a:r>
        </a:p>
      </dgm:t>
      <dgm:extLst>
        <a:ext uri="{E40237B7-FDA0-4F09-8148-C483321AD2D9}">
          <dgm14:cNvPr xmlns:dgm14="http://schemas.microsoft.com/office/drawing/2010/diagram" id="0" name="" descr="Outcomes&#10;1. Engagement of employees in learning opportunities that support a healing-centered culture of caring and peace&#10;5 Year Outcome: 25% of employees will participate in learning opportunities that support a healing-centered culture of care&#10;&#10;2. Employee knowledge of student support services&#10;5 Year Outcome: 10% increase over baseline in employee knowledge of student support services">
            <a:extLst>
              <a:ext uri="{C183D7F6-B498-43B3-948B-1728B52AA6E4}">
                <adec:decorative xmlns:adec="http://schemas.microsoft.com/office/drawing/2017/decorative" val="1"/>
              </a:ext>
            </a:extLst>
          </dgm14:cNvPr>
        </a:ext>
      </dgm:extLst>
    </dgm:pt>
    <dgm:pt modelId="{5BCA5C8D-10FE-49B0-BF1F-ED6345EAD5CF}" type="parTrans" cxnId="{07D2DCF7-36DB-466D-848D-FB29F853F931}">
      <dgm:prSet/>
      <dgm:spPr/>
      <dgm:t>
        <a:bodyPr/>
        <a:lstStyle/>
        <a:p>
          <a:endParaRPr lang="en-US"/>
        </a:p>
      </dgm:t>
    </dgm:pt>
    <dgm:pt modelId="{A05A296C-3170-49CD-8ED0-C91DEFD819E3}" type="sibTrans" cxnId="{07D2DCF7-36DB-466D-848D-FB29F853F931}">
      <dgm:prSet/>
      <dgm:spPr/>
      <dgm:t>
        <a:bodyPr/>
        <a:lstStyle/>
        <a:p>
          <a:endParaRPr lang="en-US"/>
        </a:p>
      </dgm:t>
    </dgm:pt>
    <dgm:pt modelId="{571A56E1-DD9D-49CE-9493-309A93FC855A}">
      <dgm:prSet phldrT="[Text]" custT="1"/>
      <dgm:spPr/>
      <dgm:t>
        <a:bodyPr/>
        <a:lstStyle/>
        <a:p>
          <a:r>
            <a:rPr lang="en-US" sz="1300" i="1" dirty="0"/>
            <a:t>5 Year Outcome: 10% increase over baseline in employee knowledge of student support services</a:t>
          </a:r>
          <a:endParaRPr lang="en-US" sz="1300" dirty="0"/>
        </a:p>
      </dgm:t>
      <dgm:extLst>
        <a:ext uri="{E40237B7-FDA0-4F09-8148-C483321AD2D9}">
          <dgm14:cNvPr xmlns:dgm14="http://schemas.microsoft.com/office/drawing/2010/diagram" id="0" name="" descr="Outcomes&#10;1. Engagement of employees in learning opportunities that support a healing-centered culture of caring and peace&#10;5 Year Outcome: 25% of employees will participate in learning opportunities that support a healing-centered culture of care&#10;&#10;2. Employee knowledge of student support services&#10;5 Year Outcome: 10% increase over baseline in employee knowledge of student support services">
            <a:extLst>
              <a:ext uri="{C183D7F6-B498-43B3-948B-1728B52AA6E4}">
                <adec:decorative xmlns:adec="http://schemas.microsoft.com/office/drawing/2017/decorative" val="1"/>
              </a:ext>
            </a:extLst>
          </dgm14:cNvPr>
        </a:ext>
      </dgm:extLst>
    </dgm:pt>
    <dgm:pt modelId="{162866E6-FB68-4E2D-BCFE-2E02CA11CC01}" type="parTrans" cxnId="{C3C5E306-24B5-4CA2-AC4D-D6D7E21AA614}">
      <dgm:prSet/>
      <dgm:spPr/>
      <dgm:t>
        <a:bodyPr/>
        <a:lstStyle/>
        <a:p>
          <a:endParaRPr lang="en-US"/>
        </a:p>
      </dgm:t>
    </dgm:pt>
    <dgm:pt modelId="{338BF34D-37AE-435E-8B39-C58E367E45CC}" type="sibTrans" cxnId="{C3C5E306-24B5-4CA2-AC4D-D6D7E21AA614}">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32252">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A6EB647E-0A8D-4C6C-B477-B44A5D80312A}"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custLinFactNeighborX="-307" custLinFactNeighborY="-9673">
        <dgm:presLayoutVars>
          <dgm:chMax val="0"/>
          <dgm:bulletEnabled val="1"/>
        </dgm:presLayoutVars>
      </dgm:prSet>
      <dgm:spPr/>
    </dgm:pt>
    <dgm:pt modelId="{3B235D39-DAAE-4804-AA6A-C5FCBDBE04F8}" type="pres">
      <dgm:prSet presAssocID="{7631F034-B5E7-4ADE-B5C0-DC0B9DBA7FD2}" presName="childText" presStyleLbl="revTx" presStyleIdx="1" presStyleCnt="2">
        <dgm:presLayoutVars>
          <dgm:bulletEnabled val="1"/>
        </dgm:presLayoutVars>
      </dgm:prSet>
      <dgm:spPr/>
    </dgm:pt>
  </dgm:ptLst>
  <dgm:cxnLst>
    <dgm:cxn modelId="{C3C5E306-24B5-4CA2-AC4D-D6D7E21AA614}" srcId="{7631F034-B5E7-4ADE-B5C0-DC0B9DBA7FD2}" destId="{571A56E1-DD9D-49CE-9493-309A93FC855A}" srcOrd="0" destOrd="0" parTransId="{162866E6-FB68-4E2D-BCFE-2E02CA11CC01}" sibTransId="{338BF34D-37AE-435E-8B39-C58E367E45CC}"/>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317FABC1-88FA-4DDD-9E05-01C542F8BE53}" type="presOf" srcId="{BC2B8560-2A3D-4C6A-8DDB-730507643EEB}" destId="{A6EB647E-0A8D-4C6C-B477-B44A5D80312A}" srcOrd="0" destOrd="0" presId="urn:microsoft.com/office/officeart/2005/8/layout/vList2"/>
    <dgm:cxn modelId="{C78807C8-E2D7-41B0-A931-7E4FF6E798FC}" type="presOf" srcId="{571A56E1-DD9D-49CE-9493-309A93FC855A}" destId="{3B235D39-DAAE-4804-AA6A-C5FCBDBE04F8}"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07D2DCF7-36DB-466D-848D-FB29F853F931}" srcId="{E39652FB-2FBE-466F-8D7C-AC1A869FE25A}" destId="{BC2B8560-2A3D-4C6A-8DDB-730507643EEB}" srcOrd="0" destOrd="0" parTransId="{5BCA5C8D-10FE-49B0-BF1F-ED6345EAD5CF}" sibTransId="{A05A296C-3170-49CD-8ED0-C91DEFD819E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E8E65114-E143-4321-AE31-421BA38E8639}" type="presParOf" srcId="{4C85B1C9-A666-4177-933D-656A384C1D6E}" destId="{A6EB647E-0A8D-4C6C-B477-B44A5D80312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38D82EFE-B48A-402D-A50B-20F6E4CC4892}" type="presParOf" srcId="{4C85B1C9-A666-4177-933D-656A384C1D6E}" destId="{3B235D39-DAAE-4804-AA6A-C5FCBDBE04F8}"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pPr>
            <a:lnSpc>
              <a:spcPct val="100000"/>
            </a:lnSpc>
            <a:spcAft>
              <a:spcPts val="300"/>
            </a:spcAft>
          </a:pPr>
          <a:r>
            <a:rPr lang="en-US" sz="2000" b="1" dirty="0"/>
            <a:t>Number of Degrees and Certificates </a:t>
          </a:r>
        </a:p>
        <a:p>
          <a:pPr>
            <a:lnSpc>
              <a:spcPct val="90000"/>
            </a:lnSpc>
            <a:spcAft>
              <a:spcPct val="35000"/>
            </a:spcAft>
          </a:pPr>
          <a:r>
            <a:rPr lang="en-US" sz="1300" b="1" i="1" dirty="0"/>
            <a:t>(Student Equity Plan, ACCJC Institution-Set Standard, SCFF)</a:t>
          </a:r>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3-Year Graduation &amp; Transfer Rate </a:t>
          </a:r>
          <a:r>
            <a:rPr lang="en-US" sz="1600" b="1" i="1" dirty="0"/>
            <a:t>(Aspen)</a:t>
          </a:r>
          <a:endParaRPr lang="en-US" sz="1600" i="1"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69900F5B-C48B-4DFF-A26E-9A77B7D3FAA5}">
      <dgm:prSet phldrT="[Text]" custT="1"/>
      <dgm:spPr>
        <a:solidFill>
          <a:schemeClr val="accent2">
            <a:lumMod val="20000"/>
            <a:lumOff val="80000"/>
          </a:schemeClr>
        </a:solidFill>
      </dgm:spPr>
      <dgm:t>
        <a:bodyPr/>
        <a:lstStyle/>
        <a:p>
          <a:pPr>
            <a:lnSpc>
              <a:spcPct val="100000"/>
            </a:lnSpc>
            <a:spcAft>
              <a:spcPts val="300"/>
            </a:spcAft>
          </a:pPr>
          <a:r>
            <a:rPr lang="en-US" sz="2000" b="1" dirty="0"/>
            <a:t>Cohort Transfer to a Four-Year </a:t>
          </a:r>
        </a:p>
        <a:p>
          <a:pPr>
            <a:lnSpc>
              <a:spcPct val="90000"/>
            </a:lnSpc>
            <a:spcAft>
              <a:spcPct val="35000"/>
            </a:spcAft>
          </a:pPr>
          <a:r>
            <a:rPr lang="en-US" sz="1300" b="1" i="1" dirty="0"/>
            <a:t>(Student Equity Plan)</a:t>
          </a:r>
          <a:endParaRPr lang="en-US" sz="1300" i="1" dirty="0"/>
        </a:p>
      </dgm:t>
    </dgm:pt>
    <dgm:pt modelId="{27E5D5A1-6768-4912-95DD-285FA36F2150}" type="parTrans" cxnId="{6C2E76C6-3F6B-41EC-A55E-7A04080BBC2D}">
      <dgm:prSet/>
      <dgm:spPr/>
      <dgm:t>
        <a:bodyPr/>
        <a:lstStyle/>
        <a:p>
          <a:endParaRPr lang="en-US"/>
        </a:p>
      </dgm:t>
    </dgm:pt>
    <dgm:pt modelId="{CF7D5140-B711-4CD9-8095-0E2EBFBCFFB2}" type="sibTrans" cxnId="{6C2E76C6-3F6B-41EC-A55E-7A04080BBC2D}">
      <dgm:prSet/>
      <dgm:spPr/>
      <dgm:t>
        <a:bodyPr/>
        <a:lstStyle/>
        <a:p>
          <a:endParaRPr lang="en-US"/>
        </a:p>
      </dgm:t>
    </dgm:pt>
    <dgm:pt modelId="{2339032A-D116-4CEA-A195-74F2D6C06910}">
      <dgm:prSet phldrT="[Text]" custT="1"/>
      <dgm:spPr>
        <a:solidFill>
          <a:schemeClr val="accent2">
            <a:lumMod val="20000"/>
            <a:lumOff val="80000"/>
          </a:schemeClr>
        </a:solidFill>
      </dgm:spPr>
      <dgm:t>
        <a:bodyPr/>
        <a:lstStyle/>
        <a:p>
          <a:r>
            <a:rPr lang="en-US" sz="2000" b="1" kern="1200" dirty="0">
              <a:solidFill>
                <a:prstClr val="black">
                  <a:hueOff val="0"/>
                  <a:satOff val="0"/>
                  <a:lumOff val="0"/>
                  <a:alphaOff val="0"/>
                </a:prstClr>
              </a:solidFill>
              <a:latin typeface="Aptos" panose="02110004020202020204"/>
              <a:ea typeface="+mn-ea"/>
              <a:cs typeface="+mn-cs"/>
            </a:rPr>
            <a:t>Participation in Career, Transfer, or Completion Services</a:t>
          </a:r>
        </a:p>
      </dgm:t>
    </dgm:pt>
    <dgm:pt modelId="{E9CBD354-5395-4CE3-8CC3-3CA4C446DDFE}" type="parTrans" cxnId="{DA409FB5-3536-41ED-8C63-06A34E70309B}">
      <dgm:prSet/>
      <dgm:spPr/>
      <dgm:t>
        <a:bodyPr/>
        <a:lstStyle/>
        <a:p>
          <a:endParaRPr lang="en-US"/>
        </a:p>
      </dgm:t>
    </dgm:pt>
    <dgm:pt modelId="{250C1BFE-9111-4F76-A0BA-E61D34499F43}" type="sibTrans" cxnId="{DA409FB5-3536-41ED-8C63-06A34E70309B}">
      <dgm:prSet/>
      <dgm:spPr/>
      <dgm:t>
        <a:bodyPr/>
        <a:lstStyle/>
        <a:p>
          <a:endParaRPr lang="en-US"/>
        </a:p>
      </dgm:t>
    </dgm:pt>
    <dgm:pt modelId="{5D5C2397-8330-4CEB-87CE-F6B89ED32A0E}">
      <dgm:prSet phldrT="[Text]" custT="1"/>
      <dgm:spPr/>
      <dgm:t>
        <a:bodyPr/>
        <a:lstStyle/>
        <a:p>
          <a:r>
            <a:rPr lang="en-US" sz="1300" i="1" dirty="0"/>
            <a:t>5 Year Outcome: All students 47%.  Students of color 41%. </a:t>
          </a:r>
        </a:p>
      </dgm:t>
    </dgm:pt>
    <dgm:pt modelId="{36B463E3-8AC4-400B-972F-8503FF62C6B1}" type="parTrans" cxnId="{1D0C7DC3-708B-485A-B997-35DD033827F9}">
      <dgm:prSet/>
      <dgm:spPr/>
      <dgm:t>
        <a:bodyPr/>
        <a:lstStyle/>
        <a:p>
          <a:endParaRPr lang="en-US"/>
        </a:p>
      </dgm:t>
    </dgm:pt>
    <dgm:pt modelId="{3BCD31C6-99DD-4050-BAA4-3823380AFBEB}" type="sibTrans" cxnId="{1D0C7DC3-708B-485A-B997-35DD033827F9}">
      <dgm:prSet/>
      <dgm:spPr/>
      <dgm:t>
        <a:bodyPr/>
        <a:lstStyle/>
        <a:p>
          <a:endParaRPr lang="en-US"/>
        </a:p>
      </dgm:t>
    </dgm:pt>
    <dgm:pt modelId="{8E4BB60B-31E9-4E05-A279-0C34BFB6A287}">
      <dgm:prSet phldrT="[Text]" custT="1"/>
      <dgm:spPr/>
      <dgm:t>
        <a:bodyPr/>
        <a:lstStyle/>
        <a:p>
          <a:r>
            <a:rPr lang="en-US" sz="1300" i="1" dirty="0"/>
            <a:t>5 Year Outcome: Credit degrees 3932.  Credit certificates 1058.  Noncredit certificates 2705. </a:t>
          </a:r>
        </a:p>
      </dgm:t>
    </dgm:pt>
    <dgm:pt modelId="{0F1BB291-24A1-4641-9E39-BAC49DFA3803}" type="parTrans" cxnId="{0510AAFF-B417-4C77-910D-6F32BF2004A7}">
      <dgm:prSet/>
      <dgm:spPr/>
      <dgm:t>
        <a:bodyPr/>
        <a:lstStyle/>
        <a:p>
          <a:endParaRPr lang="en-US"/>
        </a:p>
      </dgm:t>
    </dgm:pt>
    <dgm:pt modelId="{38BBD5F9-8549-4017-B11B-EDD0ADF408AC}" type="sibTrans" cxnId="{0510AAFF-B417-4C77-910D-6F32BF2004A7}">
      <dgm:prSet/>
      <dgm:spPr/>
      <dgm:t>
        <a:bodyPr/>
        <a:lstStyle/>
        <a:p>
          <a:endParaRPr lang="en-US"/>
        </a:p>
      </dgm:t>
    </dgm:pt>
    <dgm:pt modelId="{FF9D4714-74EB-4845-88D2-A4896B6BB4F8}">
      <dgm:prSet phldrT="[Text]" custT="1"/>
      <dgm:spPr/>
      <dgm:t>
        <a:bodyPr/>
        <a:lstStyle/>
        <a:p>
          <a:r>
            <a:rPr lang="en-US" sz="1300" i="1" dirty="0"/>
            <a:t>Five Year Outcome: All students 2197.  Students of color requires further analysis by RIE. </a:t>
          </a:r>
        </a:p>
      </dgm:t>
    </dgm:pt>
    <dgm:pt modelId="{12902CA1-DAE0-4D83-81DC-77548B3EF298}" type="parTrans" cxnId="{C3938B30-575F-4037-B2DC-35B348C19AC7}">
      <dgm:prSet/>
      <dgm:spPr/>
      <dgm:t>
        <a:bodyPr/>
        <a:lstStyle/>
        <a:p>
          <a:endParaRPr lang="en-US"/>
        </a:p>
      </dgm:t>
    </dgm:pt>
    <dgm:pt modelId="{80D43BED-B60D-4DA9-86AE-404235851133}" type="sibTrans" cxnId="{C3938B30-575F-4037-B2DC-35B348C19AC7}">
      <dgm:prSet/>
      <dgm:spPr/>
      <dgm:t>
        <a:bodyPr/>
        <a:lstStyle/>
        <a:p>
          <a:endParaRPr lang="en-US"/>
        </a:p>
      </dgm:t>
    </dgm:pt>
    <dgm:pt modelId="{378B2A40-2C18-43EE-B5AA-7B13870702F3}">
      <dgm:prSet phldrT="[Text]" custT="1"/>
      <dgm:spPr/>
      <dgm:t>
        <a:bodyPr/>
        <a:lstStyle/>
        <a:p>
          <a:r>
            <a:rPr lang="en-US" sz="1300" b="0" i="1" kern="1200" dirty="0">
              <a:solidFill>
                <a:prstClr val="black">
                  <a:hueOff val="0"/>
                  <a:satOff val="0"/>
                  <a:lumOff val="0"/>
                  <a:alphaOff val="0"/>
                </a:prstClr>
              </a:solidFill>
              <a:latin typeface="Aptos" panose="02110004020202020204"/>
              <a:ea typeface="+mn-ea"/>
              <a:cs typeface="+mn-cs"/>
            </a:rPr>
            <a:t>5 Year Outcome: All students &amp; students of color requires further analysis by RIE</a:t>
          </a:r>
        </a:p>
      </dgm:t>
    </dgm:pt>
    <dgm:pt modelId="{C91FD61D-6910-4120-86B0-57B3914E483F}" type="parTrans" cxnId="{64F27AE8-DF5D-4309-8FD7-4B90D7352C54}">
      <dgm:prSet/>
      <dgm:spPr/>
      <dgm:t>
        <a:bodyPr/>
        <a:lstStyle/>
        <a:p>
          <a:endParaRPr lang="en-US"/>
        </a:p>
      </dgm:t>
    </dgm:pt>
    <dgm:pt modelId="{38EA87A1-299E-4B1C-8A65-56BF116171D3}" type="sibTrans" cxnId="{64F27AE8-DF5D-4309-8FD7-4B90D7352C54}">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5" custScaleY="40688">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5" custScaleY="53551" custLinFactNeighborX="-2263" custLinFactNeighborY="-1696">
        <dgm:presLayoutVars>
          <dgm:chMax val="0"/>
          <dgm:bulletEnabled val="1"/>
        </dgm:presLayoutVars>
      </dgm:prSet>
      <dgm:spPr/>
    </dgm:pt>
    <dgm:pt modelId="{B2F18FD3-8F40-487F-ABF3-777327962329}" type="pres">
      <dgm:prSet presAssocID="{E39652FB-2FBE-466F-8D7C-AC1A869FE25A}" presName="childText" presStyleLbl="revTx" presStyleIdx="0" presStyleCnt="4">
        <dgm:presLayoutVars>
          <dgm:bulletEnabled val="1"/>
        </dgm:presLayoutVars>
      </dgm:prSet>
      <dgm:spPr/>
    </dgm:pt>
    <dgm:pt modelId="{6C8C07B8-4A1C-494E-B2E5-CE1479E707A3}" type="pres">
      <dgm:prSet presAssocID="{7631F034-B5E7-4ADE-B5C0-DC0B9DBA7FD2}" presName="parentText" presStyleLbl="node1" presStyleIdx="2" presStyleCnt="5" custScaleY="75989" custLinFactNeighborY="-23452">
        <dgm:presLayoutVars>
          <dgm:chMax val="0"/>
          <dgm:bulletEnabled val="1"/>
        </dgm:presLayoutVars>
      </dgm:prSet>
      <dgm:spPr/>
    </dgm:pt>
    <dgm:pt modelId="{487F7FEF-1DE7-4B62-B44B-A29F53EA8622}" type="pres">
      <dgm:prSet presAssocID="{7631F034-B5E7-4ADE-B5C0-DC0B9DBA7FD2}" presName="childText" presStyleLbl="revTx" presStyleIdx="1" presStyleCnt="4" custLinFactNeighborY="-10840">
        <dgm:presLayoutVars>
          <dgm:bulletEnabled val="1"/>
        </dgm:presLayoutVars>
      </dgm:prSet>
      <dgm:spPr/>
    </dgm:pt>
    <dgm:pt modelId="{074FEE1D-C4E5-481C-A38F-3E2178D4CD56}" type="pres">
      <dgm:prSet presAssocID="{69900F5B-C48B-4DFF-A26E-9A77B7D3FAA5}" presName="parentText" presStyleLbl="node1" presStyleIdx="3" presStyleCnt="5" custScaleY="69372">
        <dgm:presLayoutVars>
          <dgm:chMax val="0"/>
          <dgm:bulletEnabled val="1"/>
        </dgm:presLayoutVars>
      </dgm:prSet>
      <dgm:spPr/>
    </dgm:pt>
    <dgm:pt modelId="{E502B63B-7EB8-431C-B5FD-06041C2D9433}" type="pres">
      <dgm:prSet presAssocID="{69900F5B-C48B-4DFF-A26E-9A77B7D3FAA5}" presName="childText" presStyleLbl="revTx" presStyleIdx="2" presStyleCnt="4">
        <dgm:presLayoutVars>
          <dgm:bulletEnabled val="1"/>
        </dgm:presLayoutVars>
      </dgm:prSet>
      <dgm:spPr/>
    </dgm:pt>
    <dgm:pt modelId="{5FADB58B-92BA-40F4-9148-0836714B55A3}" type="pres">
      <dgm:prSet presAssocID="{2339032A-D116-4CEA-A195-74F2D6C06910}" presName="parentText" presStyleLbl="node1" presStyleIdx="4" presStyleCnt="5" custScaleY="79280" custLinFactNeighborY="9909">
        <dgm:presLayoutVars>
          <dgm:chMax val="0"/>
          <dgm:bulletEnabled val="1"/>
        </dgm:presLayoutVars>
      </dgm:prSet>
      <dgm:spPr/>
    </dgm:pt>
    <dgm:pt modelId="{A7C7A478-C4D9-4361-B3D3-224E5EA47D01}" type="pres">
      <dgm:prSet presAssocID="{2339032A-D116-4CEA-A195-74F2D6C06910}" presName="childText" presStyleLbl="revTx" presStyleIdx="3" presStyleCnt="4" custLinFactNeighborY="1612">
        <dgm:presLayoutVars>
          <dgm:bulletEnabled val="1"/>
        </dgm:presLayoutVars>
      </dgm:prSet>
      <dgm:spPr/>
    </dgm:pt>
  </dgm:ptLst>
  <dgm:cxnLst>
    <dgm:cxn modelId="{95FC070C-317A-46E7-86B6-84382C5F3932}" type="presOf" srcId="{69900F5B-C48B-4DFF-A26E-9A77B7D3FAA5}" destId="{074FEE1D-C4E5-481C-A38F-3E2178D4CD56}"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0C84A626-2333-4CB9-9BD6-7769DE3D82F8}" type="presOf" srcId="{8E4BB60B-31E9-4E05-A279-0C34BFB6A287}" destId="{487F7FEF-1DE7-4B62-B44B-A29F53EA8622}" srcOrd="0" destOrd="0" presId="urn:microsoft.com/office/officeart/2005/8/layout/vList2"/>
    <dgm:cxn modelId="{C3938B30-575F-4037-B2DC-35B348C19AC7}" srcId="{69900F5B-C48B-4DFF-A26E-9A77B7D3FAA5}" destId="{FF9D4714-74EB-4845-88D2-A4896B6BB4F8}" srcOrd="0" destOrd="0" parTransId="{12902CA1-DAE0-4D83-81DC-77548B3EF298}" sibTransId="{80D43BED-B60D-4DA9-86AE-404235851133}"/>
    <dgm:cxn modelId="{972F7C3C-8442-4EB8-A1B9-7D5137726C3E}" srcId="{D8FC8246-BE7A-4317-9AF4-65DBFAADFE3C}" destId="{E39652FB-2FBE-466F-8D7C-AC1A869FE25A}" srcOrd="1" destOrd="0" parTransId="{C49F8906-3C22-4D6D-8EAD-B45FCD9485A4}" sibTransId="{72355E31-3FE1-4052-A419-5464AEE2A58C}"/>
    <dgm:cxn modelId="{7B10865F-BD3A-472C-8789-E5A21B512426}" type="presOf" srcId="{2339032A-D116-4CEA-A195-74F2D6C06910}" destId="{5FADB58B-92BA-40F4-9148-0836714B55A3}"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14B51B7A-E597-4FFD-8006-1D1EE1F905BD}" type="presOf" srcId="{378B2A40-2C18-43EE-B5AA-7B13870702F3}" destId="{A7C7A478-C4D9-4361-B3D3-224E5EA47D01}" srcOrd="0" destOrd="0" presId="urn:microsoft.com/office/officeart/2005/8/layout/vList2"/>
    <dgm:cxn modelId="{C3C0BA7B-25E0-4358-AF5E-CE4356471D02}" type="presOf" srcId="{FF9D4714-74EB-4845-88D2-A4896B6BB4F8}" destId="{E502B63B-7EB8-431C-B5FD-06041C2D9433}" srcOrd="0" destOrd="0" presId="urn:microsoft.com/office/officeart/2005/8/layout/vList2"/>
    <dgm:cxn modelId="{DA409FB5-3536-41ED-8C63-06A34E70309B}" srcId="{D8FC8246-BE7A-4317-9AF4-65DBFAADFE3C}" destId="{2339032A-D116-4CEA-A195-74F2D6C06910}" srcOrd="4" destOrd="0" parTransId="{E9CBD354-5395-4CE3-8CC3-3CA4C446DDFE}" sibTransId="{250C1BFE-9111-4F76-A0BA-E61D34499F43}"/>
    <dgm:cxn modelId="{1D0C7DC3-708B-485A-B997-35DD033827F9}" srcId="{E39652FB-2FBE-466F-8D7C-AC1A869FE25A}" destId="{5D5C2397-8330-4CEB-87CE-F6B89ED32A0E}" srcOrd="0" destOrd="0" parTransId="{36B463E3-8AC4-400B-972F-8503FF62C6B1}" sibTransId="{3BCD31C6-99DD-4050-BAA4-3823380AFBEB}"/>
    <dgm:cxn modelId="{6C2E76C6-3F6B-41EC-A55E-7A04080BBC2D}" srcId="{D8FC8246-BE7A-4317-9AF4-65DBFAADFE3C}" destId="{69900F5B-C48B-4DFF-A26E-9A77B7D3FAA5}" srcOrd="3" destOrd="0" parTransId="{27E5D5A1-6768-4912-95DD-285FA36F2150}" sibTransId="{CF7D5140-B711-4CD9-8095-0E2EBFBCFFB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64F27AE8-DF5D-4309-8FD7-4B90D7352C54}" srcId="{2339032A-D116-4CEA-A195-74F2D6C06910}" destId="{378B2A40-2C18-43EE-B5AA-7B13870702F3}" srcOrd="0" destOrd="0" parTransId="{C91FD61D-6910-4120-86B0-57B3914E483F}" sibTransId="{38EA87A1-299E-4B1C-8A65-56BF116171D3}"/>
    <dgm:cxn modelId="{7CCDC4FA-F58D-4222-8C07-93A180B22A5B}" type="presOf" srcId="{5D5C2397-8330-4CEB-87CE-F6B89ED32A0E}" destId="{B2F18FD3-8F40-487F-ABF3-777327962329}" srcOrd="0" destOrd="0" presId="urn:microsoft.com/office/officeart/2005/8/layout/vList2"/>
    <dgm:cxn modelId="{0510AAFF-B417-4C77-910D-6F32BF2004A7}" srcId="{7631F034-B5E7-4ADE-B5C0-DC0B9DBA7FD2}" destId="{8E4BB60B-31E9-4E05-A279-0C34BFB6A287}" srcOrd="0" destOrd="0" parTransId="{0F1BB291-24A1-4641-9E39-BAC49DFA3803}" sibTransId="{38BBD5F9-8549-4017-B11B-EDD0ADF408AC}"/>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CE22EE5D-04F6-4CFA-ACA8-64CADB0A7572}" type="presParOf" srcId="{4C85B1C9-A666-4177-933D-656A384C1D6E}" destId="{B2F18FD3-8F40-487F-ABF3-777327962329}"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427D6960-16A0-45B9-B667-2A89B240D282}" type="presParOf" srcId="{4C85B1C9-A666-4177-933D-656A384C1D6E}" destId="{487F7FEF-1DE7-4B62-B44B-A29F53EA8622}" srcOrd="5" destOrd="0" presId="urn:microsoft.com/office/officeart/2005/8/layout/vList2"/>
    <dgm:cxn modelId="{7D27F8D1-FD35-4826-8392-8642EEEEDD9E}" type="presParOf" srcId="{4C85B1C9-A666-4177-933D-656A384C1D6E}" destId="{074FEE1D-C4E5-481C-A38F-3E2178D4CD56}" srcOrd="6" destOrd="0" presId="urn:microsoft.com/office/officeart/2005/8/layout/vList2"/>
    <dgm:cxn modelId="{8E1F41ED-8238-49BA-9640-744E56B8A530}" type="presParOf" srcId="{4C85B1C9-A666-4177-933D-656A384C1D6E}" destId="{E502B63B-7EB8-431C-B5FD-06041C2D9433}" srcOrd="7" destOrd="0" presId="urn:microsoft.com/office/officeart/2005/8/layout/vList2"/>
    <dgm:cxn modelId="{534F911D-DDC0-466D-A0F3-4854BC7CBEFC}" type="presParOf" srcId="{4C85B1C9-A666-4177-933D-656A384C1D6E}" destId="{5FADB58B-92BA-40F4-9148-0836714B55A3}" srcOrd="8" destOrd="0" presId="urn:microsoft.com/office/officeart/2005/8/layout/vList2"/>
    <dgm:cxn modelId="{A799DCCD-FC05-4745-BBE3-55BE1105BB1A}" type="presParOf" srcId="{4C85B1C9-A666-4177-933D-656A384C1D6E}" destId="{A7C7A478-C4D9-4361-B3D3-224E5EA47D0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Reduced time to degree completion</a:t>
          </a:r>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Educational Plans, Preliminary and Comprehensive</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16668FB3-3BEC-4A5F-9ACB-DC9CDFC1875D}">
      <dgm:prSet phldrT="[Text]" custT="1"/>
      <dgm:spPr>
        <a:solidFill>
          <a:schemeClr val="accent2">
            <a:lumMod val="20000"/>
            <a:lumOff val="80000"/>
          </a:schemeClr>
        </a:solidFill>
      </dgm:spPr>
      <dgm:t>
        <a:bodyPr/>
        <a:lstStyle/>
        <a:p>
          <a:r>
            <a:rPr lang="en-US" sz="2000" b="1" dirty="0"/>
            <a:t>Reduced time to transfer</a:t>
          </a:r>
        </a:p>
      </dgm:t>
    </dgm:pt>
    <dgm:pt modelId="{3CF6FD69-8000-48D5-97FE-FDF1E15E7BF7}" type="parTrans" cxnId="{03CB58FA-7D1E-4DC4-864F-5A3F9D6EC8E2}">
      <dgm:prSet/>
      <dgm:spPr/>
      <dgm:t>
        <a:bodyPr/>
        <a:lstStyle/>
        <a:p>
          <a:endParaRPr lang="en-US"/>
        </a:p>
      </dgm:t>
    </dgm:pt>
    <dgm:pt modelId="{2DB7D2FB-DD54-4D6B-A30B-021592B36C55}" type="sibTrans" cxnId="{03CB58FA-7D1E-4DC4-864F-5A3F9D6EC8E2}">
      <dgm:prSet/>
      <dgm:spPr/>
      <dgm:t>
        <a:bodyPr/>
        <a:lstStyle/>
        <a:p>
          <a:endParaRPr lang="en-US"/>
        </a:p>
      </dgm:t>
    </dgm:pt>
    <dgm:pt modelId="{C7699431-33E9-4FF1-B2DA-E8334C423EC3}">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dirty="0"/>
        </a:p>
      </dgm:t>
    </dgm:pt>
    <dgm:pt modelId="{4C2B666E-7538-447A-ACD8-BDB152DA3442}" type="parTrans" cxnId="{499CCB8B-9168-411B-9FC1-FB0781B03F0A}">
      <dgm:prSet/>
      <dgm:spPr/>
      <dgm:t>
        <a:bodyPr/>
        <a:lstStyle/>
        <a:p>
          <a:endParaRPr lang="en-US"/>
        </a:p>
      </dgm:t>
    </dgm:pt>
    <dgm:pt modelId="{E2E389D0-4D85-4CE5-B124-C34B368D60C8}" type="sibTrans" cxnId="{499CCB8B-9168-411B-9FC1-FB0781B03F0A}">
      <dgm:prSet/>
      <dgm:spPr/>
      <dgm:t>
        <a:bodyPr/>
        <a:lstStyle/>
        <a:p>
          <a:endParaRPr lang="en-US"/>
        </a:p>
      </dgm:t>
    </dgm:pt>
    <dgm:pt modelId="{2065B334-3E2F-4184-A9B8-77A9659D4F0B}">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dirty="0"/>
        </a:p>
      </dgm:t>
    </dgm:pt>
    <dgm:pt modelId="{C87CF722-B8A6-4F92-B410-70E393A37B32}" type="parTrans" cxnId="{9B282ABE-09E3-48B3-99AA-1E48A3DA288F}">
      <dgm:prSet/>
      <dgm:spPr/>
      <dgm:t>
        <a:bodyPr/>
        <a:lstStyle/>
        <a:p>
          <a:endParaRPr lang="en-US"/>
        </a:p>
      </dgm:t>
    </dgm:pt>
    <dgm:pt modelId="{D0DAE28B-DC46-4088-8666-DC6F6547ED01}" type="sibTrans" cxnId="{9B282ABE-09E3-48B3-99AA-1E48A3DA288F}">
      <dgm:prSet/>
      <dgm:spPr/>
      <dgm:t>
        <a:bodyPr/>
        <a:lstStyle/>
        <a:p>
          <a:endParaRPr lang="en-US"/>
        </a:p>
      </dgm:t>
    </dgm:pt>
    <dgm:pt modelId="{362D3484-B031-4BAF-BAF2-42545A2AD4CB}">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dirty="0"/>
        </a:p>
      </dgm:t>
    </dgm:pt>
    <dgm:pt modelId="{B6744730-E12F-41E8-A00F-1CEF468B9252}" type="parTrans" cxnId="{2B41EEDA-9535-442B-B253-C1EDD7A023F2}">
      <dgm:prSet/>
      <dgm:spPr/>
      <dgm:t>
        <a:bodyPr/>
        <a:lstStyle/>
        <a:p>
          <a:endParaRPr lang="en-US"/>
        </a:p>
      </dgm:t>
    </dgm:pt>
    <dgm:pt modelId="{DAE016EF-BAF1-41A7-BE25-6880F3C16AA0}" type="sibTrans" cxnId="{2B41EEDA-9535-442B-B253-C1EDD7A023F2}">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4036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LinFactNeighborX="-2263" custLinFactNeighborY="-1696">
        <dgm:presLayoutVars>
          <dgm:chMax val="0"/>
          <dgm:bulletEnabled val="1"/>
        </dgm:presLayoutVars>
      </dgm:prSet>
      <dgm:spPr/>
    </dgm:pt>
    <dgm:pt modelId="{E4C284E7-DD73-4E54-B132-F50D4D07617A}" type="pres">
      <dgm:prSet presAssocID="{E39652FB-2FBE-466F-8D7C-AC1A869FE25A}" presName="childText" presStyleLbl="revTx" presStyleIdx="0" presStyleCnt="3">
        <dgm:presLayoutVars>
          <dgm:bulletEnabled val="1"/>
        </dgm:presLayoutVars>
      </dgm:prSet>
      <dgm:spPr/>
    </dgm:pt>
    <dgm:pt modelId="{6C8C07B8-4A1C-494E-B2E5-CE1479E707A3}" type="pres">
      <dgm:prSet presAssocID="{7631F034-B5E7-4ADE-B5C0-DC0B9DBA7FD2}" presName="parentText" presStyleLbl="node1" presStyleIdx="2" presStyleCnt="4">
        <dgm:presLayoutVars>
          <dgm:chMax val="0"/>
          <dgm:bulletEnabled val="1"/>
        </dgm:presLayoutVars>
      </dgm:prSet>
      <dgm:spPr/>
    </dgm:pt>
    <dgm:pt modelId="{DE86983E-69AB-4DB6-AC06-B1BD21AFFEFE}" type="pres">
      <dgm:prSet presAssocID="{7631F034-B5E7-4ADE-B5C0-DC0B9DBA7FD2}" presName="childText" presStyleLbl="revTx" presStyleIdx="1" presStyleCnt="3">
        <dgm:presLayoutVars>
          <dgm:bulletEnabled val="1"/>
        </dgm:presLayoutVars>
      </dgm:prSet>
      <dgm:spPr/>
    </dgm:pt>
    <dgm:pt modelId="{41CC1DB6-67B6-4082-9ADA-A9116256AF69}" type="pres">
      <dgm:prSet presAssocID="{16668FB3-3BEC-4A5F-9ACB-DC9CDFC1875D}" presName="parentText" presStyleLbl="node1" presStyleIdx="3" presStyleCnt="4">
        <dgm:presLayoutVars>
          <dgm:chMax val="0"/>
          <dgm:bulletEnabled val="1"/>
        </dgm:presLayoutVars>
      </dgm:prSet>
      <dgm:spPr/>
    </dgm:pt>
    <dgm:pt modelId="{65B62129-E826-4A0F-AA74-578F8A7A1CF1}" type="pres">
      <dgm:prSet presAssocID="{16668FB3-3BEC-4A5F-9ACB-DC9CDFC1875D}" presName="childText" presStyleLbl="revTx" presStyleIdx="2" presStyleCnt="3">
        <dgm:presLayoutVars>
          <dgm:bulletEnabled val="1"/>
        </dgm:presLayoutVars>
      </dgm:prSet>
      <dgm:spPr/>
    </dgm:pt>
  </dgm:ptLst>
  <dgm:cxnLst>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F93F522D-AE22-4655-9EA9-C1E9D8967D61}" type="presOf" srcId="{C7699431-33E9-4FF1-B2DA-E8334C423EC3}" destId="{E4C284E7-DD73-4E54-B132-F50D4D07617A}"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E8817C75-D78D-4339-8C3A-C178BA44305C}" type="presOf" srcId="{2065B334-3E2F-4184-A9B8-77A9659D4F0B}" destId="{DE86983E-69AB-4DB6-AC06-B1BD21AFFEFE}"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499CCB8B-9168-411B-9FC1-FB0781B03F0A}" srcId="{E39652FB-2FBE-466F-8D7C-AC1A869FE25A}" destId="{C7699431-33E9-4FF1-B2DA-E8334C423EC3}" srcOrd="0" destOrd="0" parTransId="{4C2B666E-7538-447A-ACD8-BDB152DA3442}" sibTransId="{E2E389D0-4D85-4CE5-B124-C34B368D60C8}"/>
    <dgm:cxn modelId="{43422AA7-0366-42BB-8083-0885FC829C5B}" type="presOf" srcId="{16668FB3-3BEC-4A5F-9ACB-DC9CDFC1875D}" destId="{41CC1DB6-67B6-4082-9ADA-A9116256AF69}" srcOrd="0" destOrd="0" presId="urn:microsoft.com/office/officeart/2005/8/layout/vList2"/>
    <dgm:cxn modelId="{9B282ABE-09E3-48B3-99AA-1E48A3DA288F}" srcId="{7631F034-B5E7-4ADE-B5C0-DC0B9DBA7FD2}" destId="{2065B334-3E2F-4184-A9B8-77A9659D4F0B}" srcOrd="0" destOrd="0" parTransId="{C87CF722-B8A6-4F92-B410-70E393A37B32}" sibTransId="{D0DAE28B-DC46-4088-8666-DC6F6547ED01}"/>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2B41EEDA-9535-442B-B253-C1EDD7A023F2}" srcId="{16668FB3-3BEC-4A5F-9ACB-DC9CDFC1875D}" destId="{362D3484-B031-4BAF-BAF2-42545A2AD4CB}" srcOrd="0" destOrd="0" parTransId="{B6744730-E12F-41E8-A00F-1CEF468B9252}" sibTransId="{DAE016EF-BAF1-41A7-BE25-6880F3C16AA0}"/>
    <dgm:cxn modelId="{4C23B0DC-1CF3-47DE-A26B-3E7E30344AA2}" type="presOf" srcId="{362D3484-B031-4BAF-BAF2-42545A2AD4CB}" destId="{65B62129-E826-4A0F-AA74-578F8A7A1CF1}"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03CB58FA-7D1E-4DC4-864F-5A3F9D6EC8E2}" srcId="{D8FC8246-BE7A-4317-9AF4-65DBFAADFE3C}" destId="{16668FB3-3BEC-4A5F-9ACB-DC9CDFC1875D}" srcOrd="3" destOrd="0" parTransId="{3CF6FD69-8000-48D5-97FE-FDF1E15E7BF7}" sibTransId="{2DB7D2FB-DD54-4D6B-A30B-021592B36C55}"/>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63469631-688F-49D2-9A08-F9B50417C855}" type="presParOf" srcId="{4C85B1C9-A666-4177-933D-656A384C1D6E}" destId="{E4C284E7-DD73-4E54-B132-F50D4D07617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C9EFF797-97DD-46F7-9201-E9A65CDA9FE5}" type="presParOf" srcId="{4C85B1C9-A666-4177-933D-656A384C1D6E}" destId="{DE86983E-69AB-4DB6-AC06-B1BD21AFFEFE}" srcOrd="5" destOrd="0" presId="urn:microsoft.com/office/officeart/2005/8/layout/vList2"/>
    <dgm:cxn modelId="{AF0CAD57-FB8F-404D-AEE1-89D158CE8E0E}" type="presParOf" srcId="{4C85B1C9-A666-4177-933D-656A384C1D6E}" destId="{41CC1DB6-67B6-4082-9ADA-A9116256AF69}" srcOrd="6" destOrd="0" presId="urn:microsoft.com/office/officeart/2005/8/layout/vList2"/>
    <dgm:cxn modelId="{2C9B527C-A6D0-49CA-9EE6-7355121B125F}" type="presParOf" srcId="{4C85B1C9-A666-4177-933D-656A384C1D6E}" destId="{65B62129-E826-4A0F-AA74-578F8A7A1CF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Retention rates by classification</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346DFAE3-48C9-4D22-AF62-5A683E64BE1E}">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dirty="0"/>
        </a:p>
      </dgm:t>
    </dgm:pt>
    <dgm:pt modelId="{9874527B-E1A5-4F84-BF29-A722EF2257CA}" type="parTrans" cxnId="{28C0F6F5-B446-4667-A09A-A1864BDA8D74}">
      <dgm:prSet/>
      <dgm:spPr/>
      <dgm:t>
        <a:bodyPr/>
        <a:lstStyle/>
        <a:p>
          <a:endParaRPr lang="en-US"/>
        </a:p>
      </dgm:t>
    </dgm:pt>
    <dgm:pt modelId="{0A549E30-4AA4-49C4-9D0A-2C8CBD2F3F9F}" type="sibTrans" cxnId="{28C0F6F5-B446-4667-A09A-A1864BDA8D74}">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ScaleY="72650" custLinFactNeighborX="-2263" custLinFactNeighborY="-1696">
        <dgm:presLayoutVars>
          <dgm:chMax val="0"/>
          <dgm:bulletEnabled val="1"/>
        </dgm:presLayoutVars>
      </dgm:prSet>
      <dgm:spPr/>
    </dgm:pt>
    <dgm:pt modelId="{2F913584-8F61-4F7B-8B25-181F012ACD43}"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6B36C0C2-40A6-465C-BB98-25AD34A75B7D}" type="presOf" srcId="{346DFAE3-48C9-4D22-AF62-5A683E64BE1E}" destId="{2F913584-8F61-4F7B-8B25-181F012ACD43}"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28C0F6F5-B446-4667-A09A-A1864BDA8D74}" srcId="{E39652FB-2FBE-466F-8D7C-AC1A869FE25A}" destId="{346DFAE3-48C9-4D22-AF62-5A683E64BE1E}" srcOrd="0" destOrd="0" parTransId="{9874527B-E1A5-4F84-BF29-A722EF2257CA}" sibTransId="{0A549E30-4AA4-49C4-9D0A-2C8CBD2F3F9F}"/>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2D997A1B-0132-458C-A5D8-152B1882B353}" type="presParOf" srcId="{4C85B1C9-A666-4177-933D-656A384C1D6E}" destId="{2F913584-8F61-4F7B-8B25-181F012ACD4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Engagement of instructional employees in learning opportunities to enhance their knowledge of equitable outcomes and inclusive practices</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E5052AA0-8695-41BF-BAF7-B4F3A8A469C5}">
      <dgm:prSet phldrT="[Text]" custT="1"/>
      <dgm:spPr/>
      <dgm:t>
        <a:bodyPr/>
        <a:lstStyle/>
        <a:p>
          <a:r>
            <a:rPr lang="en-US" sz="1300" i="1" dirty="0"/>
            <a:t>5 Year Outcome: 25% of instructional employees will participate in learning opportunities focused on equitable outcomes and inclusive practices.</a:t>
          </a:r>
        </a:p>
      </dgm:t>
    </dgm:pt>
    <dgm:pt modelId="{C415C928-53ED-4D66-A6D8-1CDC6AA4340F}" type="parTrans" cxnId="{19D50E69-F062-47B1-88B4-44F85C910375}">
      <dgm:prSet/>
      <dgm:spPr/>
      <dgm:t>
        <a:bodyPr/>
        <a:lstStyle/>
        <a:p>
          <a:endParaRPr lang="en-US"/>
        </a:p>
      </dgm:t>
    </dgm:pt>
    <dgm:pt modelId="{DCD33E49-DB01-432B-9613-E056E9F2E554}" type="sibTrans" cxnId="{19D50E69-F062-47B1-88B4-44F85C910375}">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LinFactNeighborX="-2263" custLinFactNeighborY="-1696">
        <dgm:presLayoutVars>
          <dgm:chMax val="0"/>
          <dgm:bulletEnabled val="1"/>
        </dgm:presLayoutVars>
      </dgm:prSet>
      <dgm:spPr/>
    </dgm:pt>
    <dgm:pt modelId="{43D02226-DC78-4821-B70E-4DEF2254A66C}"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19D50E69-F062-47B1-88B4-44F85C910375}" srcId="{E39652FB-2FBE-466F-8D7C-AC1A869FE25A}" destId="{E5052AA0-8695-41BF-BAF7-B4F3A8A469C5}" srcOrd="0" destOrd="0" parTransId="{C415C928-53ED-4D66-A6D8-1CDC6AA4340F}" sibTransId="{DCD33E49-DB01-432B-9613-E056E9F2E554}"/>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C3A117EB-2142-4A86-AD97-6AB9D21FBE31}" type="presOf" srcId="{E5052AA0-8695-41BF-BAF7-B4F3A8A469C5}" destId="{43D02226-DC78-4821-B70E-4DEF2254A66C}"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14A9ECCC-3E07-4758-A337-747F211F36B5}" type="presParOf" srcId="{4C85B1C9-A666-4177-933D-656A384C1D6E}" destId="{43D02226-DC78-4821-B70E-4DEF2254A66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Articulation for noncredit students</a:t>
          </a:r>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A317459E-3403-4CB3-88E8-53F11677B2B8}">
      <dgm:prSet phldrT="[Text]" custT="1"/>
      <dgm:spPr>
        <a:solidFill>
          <a:schemeClr val="accent2">
            <a:lumMod val="20000"/>
            <a:lumOff val="80000"/>
          </a:schemeClr>
        </a:solidFill>
      </dgm:spPr>
      <dgm:t>
        <a:bodyPr/>
        <a:lstStyle/>
        <a:p>
          <a:r>
            <a:rPr lang="en-US" sz="2000" b="1" dirty="0"/>
            <a:t>Noncredit students transitioning for the first time to credit</a:t>
          </a:r>
        </a:p>
      </dgm:t>
    </dgm:pt>
    <dgm:pt modelId="{A13D48A1-D399-4E66-8B32-34C02B5E87B1}" type="parTrans" cxnId="{AED55F9D-8D1D-41D5-92E7-B6019F06A0C3}">
      <dgm:prSet/>
      <dgm:spPr/>
      <dgm:t>
        <a:bodyPr/>
        <a:lstStyle/>
        <a:p>
          <a:endParaRPr lang="en-US"/>
        </a:p>
      </dgm:t>
    </dgm:pt>
    <dgm:pt modelId="{FA4C0546-826E-4701-8F5D-DEFB0050EA42}" type="sibTrans" cxnId="{AED55F9D-8D1D-41D5-92E7-B6019F06A0C3}">
      <dgm:prSet/>
      <dgm:spPr/>
      <dgm:t>
        <a:bodyPr/>
        <a:lstStyle/>
        <a:p>
          <a:endParaRPr lang="en-US"/>
        </a:p>
      </dgm:t>
    </dgm:pt>
    <dgm:pt modelId="{C5C905B3-AF2B-4041-9581-D2CF5DB66096}">
      <dgm:prSet phldrT="[Text]" custT="1"/>
      <dgm:spPr>
        <a:solidFill>
          <a:schemeClr val="accent2">
            <a:lumMod val="20000"/>
            <a:lumOff val="80000"/>
          </a:schemeClr>
        </a:solidFill>
      </dgm:spPr>
      <dgm:t>
        <a:bodyPr/>
        <a:lstStyle/>
        <a:p>
          <a:r>
            <a:rPr lang="en-US" sz="2000" b="1" dirty="0"/>
            <a:t>Student completion of 9 CTE units </a:t>
          </a:r>
          <a:r>
            <a:rPr lang="en-US" sz="1600" b="0" i="1" dirty="0"/>
            <a:t>(SCFF)</a:t>
          </a:r>
        </a:p>
      </dgm:t>
    </dgm:pt>
    <dgm:pt modelId="{0E2ACAAE-7784-4367-B034-AD19C897AEC1}" type="parTrans" cxnId="{FD40F672-384F-4B50-8C3C-3726666A812C}">
      <dgm:prSet/>
      <dgm:spPr/>
      <dgm:t>
        <a:bodyPr/>
        <a:lstStyle/>
        <a:p>
          <a:endParaRPr lang="en-US"/>
        </a:p>
      </dgm:t>
    </dgm:pt>
    <dgm:pt modelId="{6FCC14F4-9BEF-4F24-B4F7-02FEFEA485B4}" type="sibTrans" cxnId="{FD40F672-384F-4B50-8C3C-3726666A812C}">
      <dgm:prSet/>
      <dgm:spPr/>
      <dgm:t>
        <a:bodyPr/>
        <a:lstStyle/>
        <a:p>
          <a:endParaRPr lang="en-US"/>
        </a:p>
      </dgm:t>
    </dgm:pt>
    <dgm:pt modelId="{08415112-D4B8-4291-A40C-F75E6D2C9079}">
      <dgm:prSet phldrT="[Text]" custT="1"/>
      <dgm:spPr/>
      <dgm:t>
        <a:bodyPr/>
        <a:lstStyle/>
        <a:p>
          <a:r>
            <a:rPr lang="en-US" sz="1300" b="0" i="1" dirty="0"/>
            <a:t>5 Year Outcome: Increase the number of articulations for noncredit students enrolled in mirrored courses by 10%.</a:t>
          </a:r>
        </a:p>
      </dgm:t>
    </dgm:pt>
    <dgm:pt modelId="{97DAA0B2-0722-42C4-90AD-0CAE97AE892B}" type="parTrans" cxnId="{E942760F-8125-4707-9E18-EDABF5F19C6C}">
      <dgm:prSet/>
      <dgm:spPr/>
      <dgm:t>
        <a:bodyPr/>
        <a:lstStyle/>
        <a:p>
          <a:endParaRPr lang="en-US"/>
        </a:p>
      </dgm:t>
    </dgm:pt>
    <dgm:pt modelId="{D678AABC-A1A7-4709-941A-918DED92FEAD}" type="sibTrans" cxnId="{E942760F-8125-4707-9E18-EDABF5F19C6C}">
      <dgm:prSet/>
      <dgm:spPr/>
      <dgm:t>
        <a:bodyPr/>
        <a:lstStyle/>
        <a:p>
          <a:endParaRPr lang="en-US"/>
        </a:p>
      </dgm:t>
    </dgm:pt>
    <dgm:pt modelId="{9E33E826-5B5E-4877-8579-006AB9FBE276}">
      <dgm:prSet phldrT="[Text]" custT="1"/>
      <dgm:spPr/>
      <dgm:t>
        <a:bodyPr/>
        <a:lstStyle/>
        <a:p>
          <a:r>
            <a:rPr lang="en-US" sz="1300" b="0" i="1" dirty="0"/>
            <a:t>5 Year Outcome Increase the number of noncredit students transitioning for the first time to credit by 10%.</a:t>
          </a:r>
        </a:p>
      </dgm:t>
    </dgm:pt>
    <dgm:pt modelId="{7EF2E743-E8F2-41EF-93CB-5D31B5F4BE3F}" type="parTrans" cxnId="{3AEFA789-ECC8-45AA-BA95-594AC09F15CA}">
      <dgm:prSet/>
      <dgm:spPr/>
      <dgm:t>
        <a:bodyPr/>
        <a:lstStyle/>
        <a:p>
          <a:endParaRPr lang="en-US"/>
        </a:p>
      </dgm:t>
    </dgm:pt>
    <dgm:pt modelId="{F22748CB-E58A-4A25-807A-8CBD0134BE31}" type="sibTrans" cxnId="{3AEFA789-ECC8-45AA-BA95-594AC09F15CA}">
      <dgm:prSet/>
      <dgm:spPr/>
      <dgm:t>
        <a:bodyPr/>
        <a:lstStyle/>
        <a:p>
          <a:endParaRPr lang="en-US"/>
        </a:p>
      </dgm:t>
    </dgm:pt>
    <dgm:pt modelId="{C08B6EB6-9AD1-45BD-B1F0-5DD2AA80FA86}">
      <dgm:prSet phldrT="[Text]" custT="1"/>
      <dgm:spPr/>
      <dgm:t>
        <a:bodyPr/>
        <a:lstStyle/>
        <a:p>
          <a:r>
            <a:rPr lang="en-US" sz="1300" b="0" i="1" dirty="0"/>
            <a:t>5 Year Outcome: 3% increase in the number of students completing 9 CTE units.</a:t>
          </a:r>
        </a:p>
      </dgm:t>
    </dgm:pt>
    <dgm:pt modelId="{C26977A5-65A6-4D5E-A5CF-999D06F47E10}" type="parTrans" cxnId="{58CB5AFA-10D0-4AE1-9984-6D313B30BDEA}">
      <dgm:prSet/>
      <dgm:spPr/>
      <dgm:t>
        <a:bodyPr/>
        <a:lstStyle/>
        <a:p>
          <a:endParaRPr lang="en-US"/>
        </a:p>
      </dgm:t>
    </dgm:pt>
    <dgm:pt modelId="{126021FA-9132-4A87-AAA2-FACA64096C03}" type="sibTrans" cxnId="{58CB5AFA-10D0-4AE1-9984-6D313B30BDEA}">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3869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ScaleY="68669" custLinFactNeighborX="-23234" custLinFactNeighborY="1119">
        <dgm:presLayoutVars>
          <dgm:chMax val="0"/>
          <dgm:bulletEnabled val="1"/>
        </dgm:presLayoutVars>
      </dgm:prSet>
      <dgm:spPr/>
    </dgm:pt>
    <dgm:pt modelId="{29FABB4A-3938-4452-91B1-1AC1150BDF8E}" type="pres">
      <dgm:prSet presAssocID="{E39652FB-2FBE-466F-8D7C-AC1A869FE25A}" presName="childText" presStyleLbl="revTx" presStyleIdx="0" presStyleCnt="3">
        <dgm:presLayoutVars>
          <dgm:bulletEnabled val="1"/>
        </dgm:presLayoutVars>
      </dgm:prSet>
      <dgm:spPr/>
    </dgm:pt>
    <dgm:pt modelId="{A26B0F34-97F2-4BDD-9C62-754A3C726D2C}" type="pres">
      <dgm:prSet presAssocID="{A317459E-3403-4CB3-88E8-53F11677B2B8}" presName="parentText" presStyleLbl="node1" presStyleIdx="2" presStyleCnt="4" custScaleY="87196">
        <dgm:presLayoutVars>
          <dgm:chMax val="0"/>
          <dgm:bulletEnabled val="1"/>
        </dgm:presLayoutVars>
      </dgm:prSet>
      <dgm:spPr/>
    </dgm:pt>
    <dgm:pt modelId="{FEAC40A4-5B5B-49D9-9400-9338CA36554D}" type="pres">
      <dgm:prSet presAssocID="{A317459E-3403-4CB3-88E8-53F11677B2B8}" presName="childText" presStyleLbl="revTx" presStyleIdx="1" presStyleCnt="3">
        <dgm:presLayoutVars>
          <dgm:bulletEnabled val="1"/>
        </dgm:presLayoutVars>
      </dgm:prSet>
      <dgm:spPr/>
    </dgm:pt>
    <dgm:pt modelId="{FCCCD6AA-EF1B-47E2-804D-779AE7F43556}" type="pres">
      <dgm:prSet presAssocID="{C5C905B3-AF2B-4041-9581-D2CF5DB66096}" presName="parentText" presStyleLbl="node1" presStyleIdx="3" presStyleCnt="4" custScaleY="72088">
        <dgm:presLayoutVars>
          <dgm:chMax val="0"/>
          <dgm:bulletEnabled val="1"/>
        </dgm:presLayoutVars>
      </dgm:prSet>
      <dgm:spPr/>
    </dgm:pt>
    <dgm:pt modelId="{1EFF763D-2E7D-496F-A56F-6632ED51E571}" type="pres">
      <dgm:prSet presAssocID="{C5C905B3-AF2B-4041-9581-D2CF5DB66096}" presName="childText" presStyleLbl="revTx" presStyleIdx="2" presStyleCnt="3">
        <dgm:presLayoutVars>
          <dgm:bulletEnabled val="1"/>
        </dgm:presLayoutVars>
      </dgm:prSet>
      <dgm:spPr/>
    </dgm:pt>
  </dgm:ptLst>
  <dgm:cxnLst>
    <dgm:cxn modelId="{E942760F-8125-4707-9E18-EDABF5F19C6C}" srcId="{E39652FB-2FBE-466F-8D7C-AC1A869FE25A}" destId="{08415112-D4B8-4291-A40C-F75E6D2C9079}" srcOrd="0" destOrd="0" parTransId="{97DAA0B2-0722-42C4-90AD-0CAE97AE892B}" sibTransId="{D678AABC-A1A7-4709-941A-918DED92FEAD}"/>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FD40F672-384F-4B50-8C3C-3726666A812C}" srcId="{D8FC8246-BE7A-4317-9AF4-65DBFAADFE3C}" destId="{C5C905B3-AF2B-4041-9581-D2CF5DB66096}" srcOrd="3" destOrd="0" parTransId="{0E2ACAAE-7784-4367-B034-AD19C897AEC1}" sibTransId="{6FCC14F4-9BEF-4F24-B4F7-02FEFEA485B4}"/>
    <dgm:cxn modelId="{2B4AA275-B67F-46E9-9B63-4FDF8BCF3A1C}" type="presOf" srcId="{D77F6D31-16E4-4C84-8CB9-390D7CA2332C}" destId="{8872EE39-4C5D-474A-AF11-342DAC7FD6A9}" srcOrd="0" destOrd="0" presId="urn:microsoft.com/office/officeart/2005/8/layout/vList2"/>
    <dgm:cxn modelId="{06D39558-54AC-4491-8218-43B8F7DFFD4F}" type="presOf" srcId="{A317459E-3403-4CB3-88E8-53F11677B2B8}" destId="{A26B0F34-97F2-4BDD-9C62-754A3C726D2C}" srcOrd="0" destOrd="0" presId="urn:microsoft.com/office/officeart/2005/8/layout/vList2"/>
    <dgm:cxn modelId="{8221B67B-049F-4A60-A315-F4D877857769}" type="presOf" srcId="{9E33E826-5B5E-4877-8579-006AB9FBE276}" destId="{FEAC40A4-5B5B-49D9-9400-9338CA36554D}" srcOrd="0" destOrd="0" presId="urn:microsoft.com/office/officeart/2005/8/layout/vList2"/>
    <dgm:cxn modelId="{3AEFA789-ECC8-45AA-BA95-594AC09F15CA}" srcId="{A317459E-3403-4CB3-88E8-53F11677B2B8}" destId="{9E33E826-5B5E-4877-8579-006AB9FBE276}" srcOrd="0" destOrd="0" parTransId="{7EF2E743-E8F2-41EF-93CB-5D31B5F4BE3F}" sibTransId="{F22748CB-E58A-4A25-807A-8CBD0134BE31}"/>
    <dgm:cxn modelId="{AED55F9D-8D1D-41D5-92E7-B6019F06A0C3}" srcId="{D8FC8246-BE7A-4317-9AF4-65DBFAADFE3C}" destId="{A317459E-3403-4CB3-88E8-53F11677B2B8}" srcOrd="2" destOrd="0" parTransId="{A13D48A1-D399-4E66-8B32-34C02B5E87B1}" sibTransId="{FA4C0546-826E-4701-8F5D-DEFB0050EA42}"/>
    <dgm:cxn modelId="{9C6159A5-06F4-4B58-B6A8-BCC14D9EDD04}" type="presOf" srcId="{08415112-D4B8-4291-A40C-F75E6D2C9079}" destId="{29FABB4A-3938-4452-91B1-1AC1150BDF8E}" srcOrd="0" destOrd="0" presId="urn:microsoft.com/office/officeart/2005/8/layout/vList2"/>
    <dgm:cxn modelId="{D8E955B8-FA54-4BCF-949E-517D349C3677}" type="presOf" srcId="{C08B6EB6-9AD1-45BD-B1F0-5DD2AA80FA86}" destId="{1EFF763D-2E7D-496F-A56F-6632ED51E571}" srcOrd="0" destOrd="0" presId="urn:microsoft.com/office/officeart/2005/8/layout/vList2"/>
    <dgm:cxn modelId="{F8F9F2CC-9B6E-49F0-9286-69BEED5C86F5}" type="presOf" srcId="{C5C905B3-AF2B-4041-9581-D2CF5DB66096}" destId="{FCCCD6AA-EF1B-47E2-804D-779AE7F43556}"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58CB5AFA-10D0-4AE1-9984-6D313B30BDEA}" srcId="{C5C905B3-AF2B-4041-9581-D2CF5DB66096}" destId="{C08B6EB6-9AD1-45BD-B1F0-5DD2AA80FA86}" srcOrd="0" destOrd="0" parTransId="{C26977A5-65A6-4D5E-A5CF-999D06F47E10}" sibTransId="{126021FA-9132-4A87-AAA2-FACA64096C0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11E3CD6C-4D80-4928-90B3-24A86B8044CB}" type="presParOf" srcId="{4C85B1C9-A666-4177-933D-656A384C1D6E}" destId="{29FABB4A-3938-4452-91B1-1AC1150BDF8E}" srcOrd="3" destOrd="0" presId="urn:microsoft.com/office/officeart/2005/8/layout/vList2"/>
    <dgm:cxn modelId="{C888EAA3-84B5-43E0-9066-B2F7A96BC56A}" type="presParOf" srcId="{4C85B1C9-A666-4177-933D-656A384C1D6E}" destId="{A26B0F34-97F2-4BDD-9C62-754A3C726D2C}" srcOrd="4" destOrd="0" presId="urn:microsoft.com/office/officeart/2005/8/layout/vList2"/>
    <dgm:cxn modelId="{014AA17D-5B6A-41E5-A700-E12215A41BD6}" type="presParOf" srcId="{4C85B1C9-A666-4177-933D-656A384C1D6E}" destId="{FEAC40A4-5B5B-49D9-9400-9338CA36554D}" srcOrd="5" destOrd="0" presId="urn:microsoft.com/office/officeart/2005/8/layout/vList2"/>
    <dgm:cxn modelId="{B9714AD6-555A-482B-83AD-E745ADD96300}" type="presParOf" srcId="{4C85B1C9-A666-4177-933D-656A384C1D6E}" destId="{FCCCD6AA-EF1B-47E2-804D-779AE7F43556}" srcOrd="6" destOrd="0" presId="urn:microsoft.com/office/officeart/2005/8/layout/vList2"/>
    <dgm:cxn modelId="{6DA0BE43-ACA3-4D70-AB75-B7B658B09DB4}" type="presParOf" srcId="{4C85B1C9-A666-4177-933D-656A384C1D6E}" destId="{1EFF763D-2E7D-496F-A56F-6632ED51E57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Mt. SAC learning spaces enhanced with updated technology</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5B608E8A-5AF4-4BCE-8FA8-287C6AB76EF9}">
      <dgm:prSet phldrT="[Text]" custT="1"/>
      <dgm:spPr/>
      <dgm:t>
        <a:bodyPr/>
        <a:lstStyle/>
        <a:p>
          <a:r>
            <a:rPr lang="en-US" sz="1300" i="1" dirty="0"/>
            <a:t>5 Year Outcome Network infrastructure: Network infrastructure refreshed at 20% of total.  Classroom computers and labs: Classroom computers and labs refreshed at 20% of total.  Complete and implement IT Infrastructure Replacement Forecast: 20% of all classroom A/V systems are refreshed</a:t>
          </a:r>
        </a:p>
      </dgm:t>
    </dgm:pt>
    <dgm:pt modelId="{06079E83-7A44-4BE8-A4CC-CEB1EB382C16}" type="parTrans" cxnId="{810705C4-B1F9-46FC-B710-EF1BE3A44E63}">
      <dgm:prSet/>
      <dgm:spPr/>
      <dgm:t>
        <a:bodyPr/>
        <a:lstStyle/>
        <a:p>
          <a:endParaRPr lang="en-US"/>
        </a:p>
      </dgm:t>
    </dgm:pt>
    <dgm:pt modelId="{61F7F458-2E9F-41B0-868B-5AE0FB943C95}" type="sibTrans" cxnId="{810705C4-B1F9-46FC-B710-EF1BE3A44E63}">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ScaleY="70906" custLinFactNeighborX="-2263" custLinFactNeighborY="-1696">
        <dgm:presLayoutVars>
          <dgm:chMax val="0"/>
          <dgm:bulletEnabled val="1"/>
        </dgm:presLayoutVars>
      </dgm:prSet>
      <dgm:spPr/>
    </dgm:pt>
    <dgm:pt modelId="{A928D670-81F3-4454-9CB3-7CA97E0BC09D}"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810705C4-B1F9-46FC-B710-EF1BE3A44E63}" srcId="{E39652FB-2FBE-466F-8D7C-AC1A869FE25A}" destId="{5B608E8A-5AF4-4BCE-8FA8-287C6AB76EF9}" srcOrd="0" destOrd="0" parTransId="{06079E83-7A44-4BE8-A4CC-CEB1EB382C16}" sibTransId="{61F7F458-2E9F-41B0-868B-5AE0FB943C95}"/>
    <dgm:cxn modelId="{A20AC3C9-E5E9-4A0C-8CCA-1F2DA45C603E}" type="presOf" srcId="{5B608E8A-5AF4-4BCE-8FA8-287C6AB76EF9}" destId="{A928D670-81F3-4454-9CB3-7CA97E0BC09D}"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440D229A-F78E-4292-A955-0AB54F4555A4}" type="presParOf" srcId="{4C85B1C9-A666-4177-933D-656A384C1D6E}" destId="{A928D670-81F3-4454-9CB3-7CA97E0BC0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Mt. SAC student survey responses will indicate adequate spaces for studying, socializing, and/or reflection</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0A1CD407-0FB5-4E3A-86D2-E4ED0615E402}">
      <dgm:prSet phldrT="[Text]" custT="1"/>
      <dgm:spPr>
        <a:solidFill>
          <a:schemeClr val="accent2">
            <a:lumMod val="20000"/>
            <a:lumOff val="80000"/>
          </a:schemeClr>
        </a:solidFill>
      </dgm:spPr>
      <dgm:t>
        <a:bodyPr/>
        <a:lstStyle/>
        <a:p>
          <a:r>
            <a:rPr lang="en-US" sz="2000" b="1" kern="1200" dirty="0">
              <a:solidFill>
                <a:prstClr val="black">
                  <a:hueOff val="0"/>
                  <a:satOff val="0"/>
                  <a:lumOff val="0"/>
                  <a:alphaOff val="0"/>
                </a:prstClr>
              </a:solidFill>
              <a:latin typeface="Aptos" panose="02110004020202020204"/>
              <a:ea typeface="+mn-ea"/>
              <a:cs typeface="+mn-cs"/>
            </a:rPr>
            <a:t>Square footage dedicated to student-centered spaces (study, reflection, social)</a:t>
          </a:r>
        </a:p>
      </dgm:t>
    </dgm:pt>
    <dgm:pt modelId="{765EA3A6-B4A8-492D-AB9C-8CABD3726C4C}" type="parTrans" cxnId="{28C70C33-E368-4585-8750-3C0F4B5CE25A}">
      <dgm:prSet/>
      <dgm:spPr/>
      <dgm:t>
        <a:bodyPr/>
        <a:lstStyle/>
        <a:p>
          <a:endParaRPr lang="en-US"/>
        </a:p>
      </dgm:t>
    </dgm:pt>
    <dgm:pt modelId="{6ECCB1EC-3D12-4693-8072-F7AB81647EFB}" type="sibTrans" cxnId="{28C70C33-E368-4585-8750-3C0F4B5CE25A}">
      <dgm:prSet/>
      <dgm:spPr/>
      <dgm:t>
        <a:bodyPr/>
        <a:lstStyle/>
        <a:p>
          <a:endParaRPr lang="en-US"/>
        </a:p>
      </dgm:t>
    </dgm:pt>
    <dgm:pt modelId="{52B4B23C-5D9A-4095-98A4-9F0A3EBBD96B}">
      <dgm:prSet phldrT="[Text]" custT="1"/>
      <dgm:spPr>
        <a:solidFill>
          <a:schemeClr val="accent2">
            <a:lumMod val="20000"/>
            <a:lumOff val="80000"/>
          </a:schemeClr>
        </a:solidFill>
      </dgm:spPr>
      <dgm:t>
        <a:bodyPr/>
        <a:lstStyle/>
        <a:p>
          <a:r>
            <a:rPr lang="en-US" sz="2000" b="1" kern="1200" dirty="0">
              <a:solidFill>
                <a:prstClr val="black">
                  <a:hueOff val="0"/>
                  <a:satOff val="0"/>
                  <a:lumOff val="0"/>
                  <a:alphaOff val="0"/>
                </a:prstClr>
              </a:solidFill>
              <a:latin typeface="Aptos" panose="02110004020202020204"/>
              <a:ea typeface="+mn-ea"/>
              <a:cs typeface="+mn-cs"/>
            </a:rPr>
            <a:t>Utilization rates of student support spaces</a:t>
          </a:r>
        </a:p>
      </dgm:t>
    </dgm:pt>
    <dgm:pt modelId="{6C8A97BD-193F-45A9-8382-AB7FF5E26605}" type="parTrans" cxnId="{E8F6DC24-EFC3-4AC5-BC56-76424DF9C58A}">
      <dgm:prSet/>
      <dgm:spPr/>
      <dgm:t>
        <a:bodyPr/>
        <a:lstStyle/>
        <a:p>
          <a:endParaRPr lang="en-US"/>
        </a:p>
      </dgm:t>
    </dgm:pt>
    <dgm:pt modelId="{185FF4BA-45B7-46BB-A3C1-71E4E7E6F1FD}" type="sibTrans" cxnId="{E8F6DC24-EFC3-4AC5-BC56-76424DF9C58A}">
      <dgm:prSet/>
      <dgm:spPr/>
      <dgm:t>
        <a:bodyPr/>
        <a:lstStyle/>
        <a:p>
          <a:endParaRPr lang="en-US"/>
        </a:p>
      </dgm:t>
    </dgm:pt>
    <dgm:pt modelId="{66A826D6-E86A-4058-8BE9-883E80AFD9BE}">
      <dgm:prSet phldrT="[Text]" custT="1"/>
      <dgm:spPr/>
      <dgm:t>
        <a:bodyPr/>
        <a:lstStyle/>
        <a:p>
          <a:r>
            <a:rPr lang="en-US" sz="1300" i="1" dirty="0"/>
            <a:t>Five Year Outcome: 20% increase in students report they have adequate spaces for studying, socializing, and/or reflection.</a:t>
          </a:r>
        </a:p>
      </dgm:t>
    </dgm:pt>
    <dgm:pt modelId="{B67B04BF-5CF3-44CE-8595-A754B209B46E}" type="parTrans" cxnId="{A6ECDF1F-3AEF-448F-8466-0E7B3B0ABE26}">
      <dgm:prSet/>
      <dgm:spPr/>
      <dgm:t>
        <a:bodyPr/>
        <a:lstStyle/>
        <a:p>
          <a:endParaRPr lang="en-US"/>
        </a:p>
      </dgm:t>
    </dgm:pt>
    <dgm:pt modelId="{15B98136-56E4-4243-BD94-8873F5FE5D92}" type="sibTrans" cxnId="{A6ECDF1F-3AEF-448F-8466-0E7B3B0ABE26}">
      <dgm:prSet/>
      <dgm:spPr/>
      <dgm:t>
        <a:bodyPr/>
        <a:lstStyle/>
        <a:p>
          <a:endParaRPr lang="en-US"/>
        </a:p>
      </dgm:t>
    </dgm:pt>
    <dgm:pt modelId="{71F20550-8295-4C16-B1A9-2D8C7757F51C}">
      <dgm:prSet phldrT="[Text]" custT="1"/>
      <dgm:spPr/>
      <dgm:t>
        <a:bodyPr/>
        <a:lstStyle/>
        <a:p>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gm:t>
    </dgm:pt>
    <dgm:pt modelId="{51168DC7-4EA2-4821-AB51-0A5840A7029D}" type="parTrans" cxnId="{334EBCAF-B9AE-48CB-AB72-54FFA4BBA5B6}">
      <dgm:prSet/>
      <dgm:spPr/>
      <dgm:t>
        <a:bodyPr/>
        <a:lstStyle/>
        <a:p>
          <a:endParaRPr lang="en-US"/>
        </a:p>
      </dgm:t>
    </dgm:pt>
    <dgm:pt modelId="{7C46F218-31E7-4EAC-829C-AA2D418C4EBE}" type="sibTrans" cxnId="{334EBCAF-B9AE-48CB-AB72-54FFA4BBA5B6}">
      <dgm:prSet/>
      <dgm:spPr/>
      <dgm:t>
        <a:bodyPr/>
        <a:lstStyle/>
        <a:p>
          <a:endParaRPr lang="en-US"/>
        </a:p>
      </dgm:t>
    </dgm:pt>
    <dgm:pt modelId="{8876AA17-BB25-45FE-BD8C-DEE445DC8A27}">
      <dgm:prSet phldrT="[Text]" custT="1"/>
      <dgm:spPr/>
      <dgm:t>
        <a:bodyPr/>
        <a:lstStyle/>
        <a:p>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gm:t>
    </dgm:pt>
    <dgm:pt modelId="{466A972C-8CDE-4A26-9C92-7853C246CCCF}" type="parTrans" cxnId="{E94C672A-1126-4A71-BF1F-3D8A636191E1}">
      <dgm:prSet/>
      <dgm:spPr/>
      <dgm:t>
        <a:bodyPr/>
        <a:lstStyle/>
        <a:p>
          <a:endParaRPr lang="en-US"/>
        </a:p>
      </dgm:t>
    </dgm:pt>
    <dgm:pt modelId="{90A68728-F5D6-4670-9A9D-F22D7AE77DFD}" type="sibTrans" cxnId="{E94C672A-1126-4A71-BF1F-3D8A636191E1}">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37192">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ScaleY="81969" custLinFactNeighborX="-2263" custLinFactNeighborY="-1696">
        <dgm:presLayoutVars>
          <dgm:chMax val="0"/>
          <dgm:bulletEnabled val="1"/>
        </dgm:presLayoutVars>
      </dgm:prSet>
      <dgm:spPr/>
    </dgm:pt>
    <dgm:pt modelId="{337695E4-C632-49AC-B4EF-9C0DE60A8E73}" type="pres">
      <dgm:prSet presAssocID="{E39652FB-2FBE-466F-8D7C-AC1A869FE25A}" presName="childText" presStyleLbl="revTx" presStyleIdx="0" presStyleCnt="3">
        <dgm:presLayoutVars>
          <dgm:bulletEnabled val="1"/>
        </dgm:presLayoutVars>
      </dgm:prSet>
      <dgm:spPr/>
    </dgm:pt>
    <dgm:pt modelId="{3E6FE372-492C-437C-82D7-A40F45EA6144}" type="pres">
      <dgm:prSet presAssocID="{0A1CD407-0FB5-4E3A-86D2-E4ED0615E402}" presName="parentText" presStyleLbl="node1" presStyleIdx="2" presStyleCnt="4" custScaleY="64172">
        <dgm:presLayoutVars>
          <dgm:chMax val="0"/>
          <dgm:bulletEnabled val="1"/>
        </dgm:presLayoutVars>
      </dgm:prSet>
      <dgm:spPr/>
    </dgm:pt>
    <dgm:pt modelId="{9648F5C9-841B-4F81-9F9E-F58DBFC0346E}" type="pres">
      <dgm:prSet presAssocID="{0A1CD407-0FB5-4E3A-86D2-E4ED0615E402}" presName="childText" presStyleLbl="revTx" presStyleIdx="1" presStyleCnt="3">
        <dgm:presLayoutVars>
          <dgm:bulletEnabled val="1"/>
        </dgm:presLayoutVars>
      </dgm:prSet>
      <dgm:spPr/>
    </dgm:pt>
    <dgm:pt modelId="{4D67B721-9A53-4FC9-B6CE-27ED696243D2}" type="pres">
      <dgm:prSet presAssocID="{52B4B23C-5D9A-4095-98A4-9F0A3EBBD96B}" presName="parentText" presStyleLbl="node1" presStyleIdx="3" presStyleCnt="4" custScaleY="41607">
        <dgm:presLayoutVars>
          <dgm:chMax val="0"/>
          <dgm:bulletEnabled val="1"/>
        </dgm:presLayoutVars>
      </dgm:prSet>
      <dgm:spPr/>
    </dgm:pt>
    <dgm:pt modelId="{DFF5DAB6-4444-4875-8126-765E2FB9955F}" type="pres">
      <dgm:prSet presAssocID="{52B4B23C-5D9A-4095-98A4-9F0A3EBBD96B}" presName="childText" presStyleLbl="revTx" presStyleIdx="2" presStyleCnt="3">
        <dgm:presLayoutVars>
          <dgm:bulletEnabled val="1"/>
        </dgm:presLayoutVars>
      </dgm:prSet>
      <dgm:spPr/>
    </dgm:pt>
  </dgm:ptLst>
  <dgm:cxnLst>
    <dgm:cxn modelId="{DA03BE08-FA2E-4B75-A934-525DB323709A}" type="presOf" srcId="{8876AA17-BB25-45FE-BD8C-DEE445DC8A27}" destId="{DFF5DAB6-4444-4875-8126-765E2FB9955F}" srcOrd="0" destOrd="0" presId="urn:microsoft.com/office/officeart/2005/8/layout/vList2"/>
    <dgm:cxn modelId="{A6ECDF1F-3AEF-448F-8466-0E7B3B0ABE26}" srcId="{E39652FB-2FBE-466F-8D7C-AC1A869FE25A}" destId="{66A826D6-E86A-4058-8BE9-883E80AFD9BE}" srcOrd="0" destOrd="0" parTransId="{B67B04BF-5CF3-44CE-8595-A754B209B46E}" sibTransId="{15B98136-56E4-4243-BD94-8873F5FE5D92}"/>
    <dgm:cxn modelId="{CC2D9821-6D9C-4869-B30A-DA3B0D7F1E2C}" type="presOf" srcId="{D8FC8246-BE7A-4317-9AF4-65DBFAADFE3C}" destId="{4C85B1C9-A666-4177-933D-656A384C1D6E}" srcOrd="0" destOrd="0" presId="urn:microsoft.com/office/officeart/2005/8/layout/vList2"/>
    <dgm:cxn modelId="{E8F6DC24-EFC3-4AC5-BC56-76424DF9C58A}" srcId="{D8FC8246-BE7A-4317-9AF4-65DBFAADFE3C}" destId="{52B4B23C-5D9A-4095-98A4-9F0A3EBBD96B}" srcOrd="3" destOrd="0" parTransId="{6C8A97BD-193F-45A9-8382-AB7FF5E26605}" sibTransId="{185FF4BA-45B7-46BB-A3C1-71E4E7E6F1FD}"/>
    <dgm:cxn modelId="{E94C672A-1126-4A71-BF1F-3D8A636191E1}" srcId="{52B4B23C-5D9A-4095-98A4-9F0A3EBBD96B}" destId="{8876AA17-BB25-45FE-BD8C-DEE445DC8A27}" srcOrd="0" destOrd="0" parTransId="{466A972C-8CDE-4A26-9C92-7853C246CCCF}" sibTransId="{90A68728-F5D6-4670-9A9D-F22D7AE77DFD}"/>
    <dgm:cxn modelId="{28C70C33-E368-4585-8750-3C0F4B5CE25A}" srcId="{D8FC8246-BE7A-4317-9AF4-65DBFAADFE3C}" destId="{0A1CD407-0FB5-4E3A-86D2-E4ED0615E402}" srcOrd="2" destOrd="0" parTransId="{765EA3A6-B4A8-492D-AB9C-8CABD3726C4C}" sibTransId="{6ECCB1EC-3D12-4693-8072-F7AB81647EFB}"/>
    <dgm:cxn modelId="{972F7C3C-8442-4EB8-A1B9-7D5137726C3E}" srcId="{D8FC8246-BE7A-4317-9AF4-65DBFAADFE3C}" destId="{E39652FB-2FBE-466F-8D7C-AC1A869FE25A}" srcOrd="1" destOrd="0" parTransId="{C49F8906-3C22-4D6D-8EAD-B45FCD9485A4}" sibTransId="{72355E31-3FE1-4052-A419-5464AEE2A58C}"/>
    <dgm:cxn modelId="{F9574775-4BA9-42B3-B987-B3BA1125DDFF}" type="presOf" srcId="{71F20550-8295-4C16-B1A9-2D8C7757F51C}" destId="{9648F5C9-841B-4F81-9F9E-F58DBFC0346E}"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FF1B9D88-24CD-4416-888A-FD16D6366E1F}" type="presOf" srcId="{52B4B23C-5D9A-4095-98A4-9F0A3EBBD96B}" destId="{4D67B721-9A53-4FC9-B6CE-27ED696243D2}" srcOrd="0" destOrd="0" presId="urn:microsoft.com/office/officeart/2005/8/layout/vList2"/>
    <dgm:cxn modelId="{975FDEA4-EDF8-491A-9085-31FB0B261FFE}" type="presOf" srcId="{66A826D6-E86A-4058-8BE9-883E80AFD9BE}" destId="{337695E4-C632-49AC-B4EF-9C0DE60A8E73}" srcOrd="0" destOrd="0" presId="urn:microsoft.com/office/officeart/2005/8/layout/vList2"/>
    <dgm:cxn modelId="{334EBCAF-B9AE-48CB-AB72-54FFA4BBA5B6}" srcId="{0A1CD407-0FB5-4E3A-86D2-E4ED0615E402}" destId="{71F20550-8295-4C16-B1A9-2D8C7757F51C}" srcOrd="0" destOrd="0" parTransId="{51168DC7-4EA2-4821-AB51-0A5840A7029D}" sibTransId="{7C46F218-31E7-4EAC-829C-AA2D418C4EBE}"/>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8555CBFE-C2D8-43BA-AE90-46D2FBE3088B}" type="presOf" srcId="{0A1CD407-0FB5-4E3A-86D2-E4ED0615E402}" destId="{3E6FE372-492C-437C-82D7-A40F45EA6144}"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9A169559-33A9-4FEE-B0BF-019332F984C9}" type="presParOf" srcId="{4C85B1C9-A666-4177-933D-656A384C1D6E}" destId="{337695E4-C632-49AC-B4EF-9C0DE60A8E73}" srcOrd="3" destOrd="0" presId="urn:microsoft.com/office/officeart/2005/8/layout/vList2"/>
    <dgm:cxn modelId="{4DAD8B51-5377-408C-9943-ECE9B1A12C78}" type="presParOf" srcId="{4C85B1C9-A666-4177-933D-656A384C1D6E}" destId="{3E6FE372-492C-437C-82D7-A40F45EA6144}" srcOrd="4" destOrd="0" presId="urn:microsoft.com/office/officeart/2005/8/layout/vList2"/>
    <dgm:cxn modelId="{F3E06F54-F51F-4095-B58C-0378BBE34BB1}" type="presParOf" srcId="{4C85B1C9-A666-4177-933D-656A384C1D6E}" destId="{9648F5C9-841B-4F81-9F9E-F58DBFC0346E}" srcOrd="5" destOrd="0" presId="urn:microsoft.com/office/officeart/2005/8/layout/vList2"/>
    <dgm:cxn modelId="{C06844BB-2570-43C5-8898-288229BDD058}" type="presParOf" srcId="{4C85B1C9-A666-4177-933D-656A384C1D6E}" destId="{4D67B721-9A53-4FC9-B6CE-27ED696243D2}" srcOrd="6" destOrd="0" presId="urn:microsoft.com/office/officeart/2005/8/layout/vList2"/>
    <dgm:cxn modelId="{A02C6FA6-4C6F-4FBF-8E69-ADCBF38040B8}" type="presParOf" srcId="{4C85B1C9-A666-4177-933D-656A384C1D6E}" destId="{DFF5DAB6-4444-4875-8126-765E2FB9955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Student wellness infrastructure</a:t>
          </a:r>
          <a:endParaRPr lang="en-US" sz="2000" dirty="0"/>
        </a:p>
      </dgm:t>
      <dgm:extLst>
        <a:ext uri="{E40237B7-FDA0-4F09-8148-C483321AD2D9}">
          <dgm14:cNvPr xmlns:dgm14="http://schemas.microsoft.com/office/drawing/2010/diagram" id="0" name=""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extLst>
        <a:ext uri="{E40237B7-FDA0-4F09-8148-C483321AD2D9}">
          <dgm14:cNvPr xmlns:dgm14="http://schemas.microsoft.com/office/drawing/2010/diagram" id="0" name=""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CFD6973B-30B2-48F4-951C-B09832AF5D85}">
      <dgm:prSet phldrT="[Text]" custT="1"/>
      <dgm:spPr>
        <a:solidFill>
          <a:schemeClr val="accent2">
            <a:lumMod val="20000"/>
            <a:lumOff val="80000"/>
          </a:schemeClr>
        </a:solidFill>
      </dgm:spPr>
      <dgm:t>
        <a:bodyPr/>
        <a:lstStyle/>
        <a:p>
          <a:r>
            <a:rPr lang="en-US" sz="1950" b="1" dirty="0">
              <a:solidFill>
                <a:srgbClr val="000000">
                  <a:hueOff val="0"/>
                  <a:satOff val="0"/>
                  <a:lumOff val="0"/>
                  <a:alphaOff val="0"/>
                </a:srgbClr>
              </a:solidFill>
              <a:latin typeface="Calibri" panose="020F0502020204030204"/>
              <a:ea typeface="+mn-ea"/>
              <a:cs typeface="+mn-cs"/>
            </a:rPr>
            <a:t>Student utilization of wraparound support services</a:t>
          </a:r>
          <a:endParaRPr lang="en-US" sz="1950" dirty="0"/>
        </a:p>
      </dgm:t>
      <dgm:extLst>
        <a:ext uri="{E40237B7-FDA0-4F09-8148-C483321AD2D9}">
          <dgm14:cNvPr xmlns:dgm14="http://schemas.microsoft.com/office/drawing/2010/diagram" id="0" name=""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
      </dgm:extLst>
    </dgm:pt>
    <dgm:pt modelId="{B40C17DA-961F-4886-9D4C-396FDC9C7D35}" type="parTrans" cxnId="{907C4C88-AF2A-48AC-B81E-0531A26A5CBF}">
      <dgm:prSet/>
      <dgm:spPr/>
      <dgm:t>
        <a:bodyPr/>
        <a:lstStyle/>
        <a:p>
          <a:endParaRPr lang="en-US"/>
        </a:p>
      </dgm:t>
    </dgm:pt>
    <dgm:pt modelId="{BB44CB5E-6F4C-4B39-822D-156525916436}" type="sibTrans" cxnId="{907C4C88-AF2A-48AC-B81E-0531A26A5CBF}">
      <dgm:prSet/>
      <dgm:spPr/>
      <dgm:t>
        <a:bodyPr/>
        <a:lstStyle/>
        <a:p>
          <a:endParaRPr lang="en-US"/>
        </a:p>
      </dgm:t>
    </dgm:pt>
    <dgm:pt modelId="{E43371D2-C539-4DBB-A6F5-AA776557AC60}">
      <dgm:prSet phldrT="[Text]" custT="1"/>
      <dgm:spPr>
        <a:solidFill>
          <a:schemeClr val="accent2">
            <a:lumMod val="20000"/>
            <a:lumOff val="80000"/>
          </a:schemeClr>
        </a:solidFill>
      </dgm:spPr>
      <dgm:t>
        <a:bodyPr/>
        <a:lstStyle/>
        <a:p>
          <a:r>
            <a:rPr lang="en-US" sz="2000" b="1" kern="1200" dirty="0"/>
            <a:t>Student awareness of available wraparound support programs and wellness services</a:t>
          </a:r>
          <a:endParaRPr lang="en-US" sz="2000" b="1" kern="1200" dirty="0">
            <a:solidFill>
              <a:srgbClr val="000000">
                <a:hueOff val="0"/>
                <a:satOff val="0"/>
                <a:lumOff val="0"/>
                <a:alphaOff val="0"/>
              </a:srgbClr>
            </a:solidFill>
            <a:latin typeface="Calibri" panose="020F0502020204030204"/>
            <a:ea typeface="+mn-ea"/>
            <a:cs typeface="+mn-cs"/>
          </a:endParaRPr>
        </a:p>
      </dgm:t>
      <dgm:extLst>
        <a:ext uri="{E40237B7-FDA0-4F09-8148-C483321AD2D9}">
          <dgm14:cNvPr xmlns:dgm14="http://schemas.microsoft.com/office/drawing/2010/diagram" id="0" name=""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
      </dgm:extLst>
    </dgm:pt>
    <dgm:pt modelId="{BA571DD0-51DE-44A8-86AF-E1A58CE3E2E1}" type="parTrans" cxnId="{67ADA9F5-8043-4F45-B2DB-98B97D767D89}">
      <dgm:prSet/>
      <dgm:spPr/>
      <dgm:t>
        <a:bodyPr/>
        <a:lstStyle/>
        <a:p>
          <a:endParaRPr lang="en-US"/>
        </a:p>
      </dgm:t>
    </dgm:pt>
    <dgm:pt modelId="{380F270D-52CC-4968-B409-5A93951D1E49}" type="sibTrans" cxnId="{67ADA9F5-8043-4F45-B2DB-98B97D767D89}">
      <dgm:prSet/>
      <dgm:spPr/>
      <dgm:t>
        <a:bodyPr/>
        <a:lstStyle/>
        <a:p>
          <a:endParaRPr lang="en-US"/>
        </a:p>
      </dgm:t>
    </dgm:pt>
    <dgm:pt modelId="{046EEA0E-2857-4C8F-8552-8227920EB982}">
      <dgm:prSet phldrT="[Text]" custT="1"/>
      <dgm:spPr/>
      <dgm:t>
        <a:bodyPr/>
        <a:lstStyle/>
        <a:p>
          <a:r>
            <a:rPr lang="en-US" sz="1300" i="1" dirty="0"/>
            <a:t>5 Year Outcome: Formal partnerships established with 5+ local social service and health agencies.</a:t>
          </a:r>
          <a:endParaRPr lang="en-US" sz="1300" dirty="0"/>
        </a:p>
      </dgm:t>
      <dgm:extLst>
        <a:ext uri="{E40237B7-FDA0-4F09-8148-C483321AD2D9}">
          <dgm14:cNvPr xmlns:dgm14="http://schemas.microsoft.com/office/drawing/2010/diagram" id="0" name=""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
      </dgm:extLst>
    </dgm:pt>
    <dgm:pt modelId="{A6E75BC0-3872-4B6E-926E-DB1038913CD1}" type="parTrans" cxnId="{9D0743C7-2857-4819-8974-17E20AE34A13}">
      <dgm:prSet/>
      <dgm:spPr/>
      <dgm:t>
        <a:bodyPr/>
        <a:lstStyle/>
        <a:p>
          <a:endParaRPr lang="en-US"/>
        </a:p>
      </dgm:t>
    </dgm:pt>
    <dgm:pt modelId="{59A71488-E75B-4C2C-B15D-7307687CF640}" type="sibTrans" cxnId="{9D0743C7-2857-4819-8974-17E20AE34A13}">
      <dgm:prSet/>
      <dgm:spPr/>
      <dgm:t>
        <a:bodyPr/>
        <a:lstStyle/>
        <a:p>
          <a:endParaRPr lang="en-US"/>
        </a:p>
      </dgm:t>
    </dgm:pt>
    <dgm:pt modelId="{68BA1A80-FD10-4A72-BE0A-DD942F00E4F0}">
      <dgm:prSet phldrT="[Text]" custT="1"/>
      <dgm:spPr/>
      <dgm:t>
        <a:bodyPr/>
        <a:lstStyle/>
        <a:p>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10% increase in credit student utilization of wraparound support programs and wellness services </a:t>
          </a:r>
          <a:endParaRPr lang="en-US" sz="1300" kern="1200" dirty="0"/>
        </a:p>
      </dgm:t>
      <dgm:extLst>
        <a:ext uri="{E40237B7-FDA0-4F09-8148-C483321AD2D9}">
          <dgm14:cNvPr xmlns:dgm14="http://schemas.microsoft.com/office/drawing/2010/diagram" id="0" name=""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
      </dgm:extLst>
    </dgm:pt>
    <dgm:pt modelId="{D2D14930-0FB5-4BBA-B32F-F47A20034705}" type="parTrans" cxnId="{ADB99A56-A5D3-4FEC-A9AC-34BF419494D3}">
      <dgm:prSet/>
      <dgm:spPr/>
      <dgm:t>
        <a:bodyPr/>
        <a:lstStyle/>
        <a:p>
          <a:endParaRPr lang="en-US"/>
        </a:p>
      </dgm:t>
    </dgm:pt>
    <dgm:pt modelId="{CFA1812E-A8C8-41E8-BF67-150FE0BA6E87}" type="sibTrans" cxnId="{ADB99A56-A5D3-4FEC-A9AC-34BF419494D3}">
      <dgm:prSet/>
      <dgm:spPr/>
      <dgm:t>
        <a:bodyPr/>
        <a:lstStyle/>
        <a:p>
          <a:endParaRPr lang="en-US"/>
        </a:p>
      </dgm:t>
    </dgm:pt>
    <dgm:pt modelId="{F10223B0-AE93-400C-98D9-FC99F32BE409}">
      <dgm:prSet phldrT="[Text]" custT="1"/>
      <dgm:spPr/>
      <dgm:t>
        <a:bodyPr/>
        <a:lstStyle/>
        <a:p>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Provide health and mental health services and a referral process to noncredit students, with at least 200 noncredit </a:t>
          </a:r>
          <a:r>
            <a:rPr lang="en-US" sz="1300" kern="1200" dirty="0"/>
            <a:t>students accessing services per year.</a:t>
          </a:r>
        </a:p>
      </dgm:t>
    </dgm:pt>
    <dgm:pt modelId="{1891B351-7E4D-47AF-9C9D-6A25E18956B6}" type="parTrans" cxnId="{F7364806-5FD6-4038-BD10-4AF82353BDB6}">
      <dgm:prSet/>
      <dgm:spPr/>
      <dgm:t>
        <a:bodyPr/>
        <a:lstStyle/>
        <a:p>
          <a:endParaRPr lang="en-US"/>
        </a:p>
      </dgm:t>
    </dgm:pt>
    <dgm:pt modelId="{5BFA4884-F739-45BC-A63D-A4A4B6C730BA}" type="sibTrans" cxnId="{F7364806-5FD6-4038-BD10-4AF82353BDB6}">
      <dgm:prSet/>
      <dgm:spPr/>
      <dgm:t>
        <a:bodyPr/>
        <a:lstStyle/>
        <a:p>
          <a:endParaRPr lang="en-US"/>
        </a:p>
      </dgm:t>
    </dgm:pt>
    <dgm:pt modelId="{C6CD0440-CEA5-42F8-9CB6-4C2B9B32A31F}">
      <dgm:prSet phldrT="[Text]" custT="1"/>
      <dgm:spPr/>
      <dgm:t>
        <a:bodyPr/>
        <a:lstStyle/>
        <a:p>
          <a:r>
            <a:rPr lang="en-US" sz="1300" i="1" kern="1200" dirty="0">
              <a:solidFill>
                <a:prstClr val="black">
                  <a:hueOff val="0"/>
                  <a:satOff val="0"/>
                  <a:lumOff val="0"/>
                  <a:alphaOff val="0"/>
                </a:prstClr>
              </a:solidFill>
              <a:latin typeface="Aptos" panose="02110004020202020204"/>
              <a:ea typeface="+mn-ea"/>
              <a:cs typeface="+mn-cs"/>
            </a:rPr>
            <a:t>5 Year Outcome: 60% of students report awareness of available wraparound support programs and wellness services.</a:t>
          </a:r>
        </a:p>
      </dgm:t>
      <dgm:extLst>
        <a:ext uri="{E40237B7-FDA0-4F09-8148-C483321AD2D9}">
          <dgm14:cNvPr xmlns:dgm14="http://schemas.microsoft.com/office/drawing/2010/diagram" id="0" name=""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
      </dgm:extLst>
    </dgm:pt>
    <dgm:pt modelId="{4A982020-E718-4914-8C84-36C33E545C95}" type="parTrans" cxnId="{BDC104B2-2F3C-4C16-BAC8-D562454E8371}">
      <dgm:prSet/>
      <dgm:spPr/>
      <dgm:t>
        <a:bodyPr/>
        <a:lstStyle/>
        <a:p>
          <a:endParaRPr lang="en-US"/>
        </a:p>
      </dgm:t>
    </dgm:pt>
    <dgm:pt modelId="{CCE78A2F-DE76-4B40-A59C-742AD5953430}" type="sibTrans" cxnId="{BDC104B2-2F3C-4C16-BAC8-D562454E8371}">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4555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ScaleY="45155" custLinFactNeighborX="-2263" custLinFactNeighborY="-1696">
        <dgm:presLayoutVars>
          <dgm:chMax val="0"/>
          <dgm:bulletEnabled val="1"/>
        </dgm:presLayoutVars>
      </dgm:prSet>
      <dgm:spPr/>
    </dgm:pt>
    <dgm:pt modelId="{AA3DDEC4-E0B9-43A6-BEB8-6C5E774A0C31}" type="pres">
      <dgm:prSet presAssocID="{E39652FB-2FBE-466F-8D7C-AC1A869FE25A}" presName="childText" presStyleLbl="revTx" presStyleIdx="0" presStyleCnt="3">
        <dgm:presLayoutVars>
          <dgm:bulletEnabled val="1"/>
        </dgm:presLayoutVars>
      </dgm:prSet>
      <dgm:spPr/>
    </dgm:pt>
    <dgm:pt modelId="{6FD851B8-CE0E-407A-BE71-C600A49818D8}" type="pres">
      <dgm:prSet presAssocID="{CFD6973B-30B2-48F4-951C-B09832AF5D85}" presName="parentText" presStyleLbl="node1" presStyleIdx="2" presStyleCnt="4" custScaleY="48156" custLinFactNeighborX="-301" custLinFactNeighborY="-18268">
        <dgm:presLayoutVars>
          <dgm:chMax val="0"/>
          <dgm:bulletEnabled val="1"/>
        </dgm:presLayoutVars>
      </dgm:prSet>
      <dgm:spPr/>
    </dgm:pt>
    <dgm:pt modelId="{A94EB427-0A5C-4448-BB00-8855BC1E62E1}" type="pres">
      <dgm:prSet presAssocID="{CFD6973B-30B2-48F4-951C-B09832AF5D85}" presName="childText" presStyleLbl="revTx" presStyleIdx="1" presStyleCnt="3" custLinFactNeighborX="-301" custLinFactNeighborY="-13292">
        <dgm:presLayoutVars>
          <dgm:bulletEnabled val="1"/>
        </dgm:presLayoutVars>
      </dgm:prSet>
      <dgm:spPr/>
    </dgm:pt>
    <dgm:pt modelId="{C22CC9BB-9CAB-4699-B56A-B36C4CE6B264}" type="pres">
      <dgm:prSet presAssocID="{E43371D2-C539-4DBB-A6F5-AA776557AC60}" presName="parentText" presStyleLbl="node1" presStyleIdx="3" presStyleCnt="4" custScaleY="89778">
        <dgm:presLayoutVars>
          <dgm:chMax val="0"/>
          <dgm:bulletEnabled val="1"/>
        </dgm:presLayoutVars>
      </dgm:prSet>
      <dgm:spPr/>
    </dgm:pt>
    <dgm:pt modelId="{843BEC4F-0643-4AAC-965C-E7086B47F45B}" type="pres">
      <dgm:prSet presAssocID="{E43371D2-C539-4DBB-A6F5-AA776557AC60}" presName="childText" presStyleLbl="revTx" presStyleIdx="2" presStyleCnt="3" custLinFactNeighborY="1189">
        <dgm:presLayoutVars>
          <dgm:bulletEnabled val="1"/>
        </dgm:presLayoutVars>
      </dgm:prSet>
      <dgm:spPr/>
    </dgm:pt>
  </dgm:ptLst>
  <dgm:cxnLst>
    <dgm:cxn modelId="{F7364806-5FD6-4038-BD10-4AF82353BDB6}" srcId="{CFD6973B-30B2-48F4-951C-B09832AF5D85}" destId="{F10223B0-AE93-400C-98D9-FC99F32BE409}" srcOrd="1" destOrd="0" parTransId="{1891B351-7E4D-47AF-9C9D-6A25E18956B6}" sibTransId="{5BFA4884-F739-45BC-A63D-A4A4B6C730BA}"/>
    <dgm:cxn modelId="{05456C0E-A80C-49D3-819D-CCB72B66D21A}" type="presOf" srcId="{68BA1A80-FD10-4A72-BE0A-DD942F00E4F0}" destId="{A94EB427-0A5C-4448-BB00-8855BC1E62E1}" srcOrd="0" destOrd="0" presId="urn:microsoft.com/office/officeart/2005/8/layout/vList2"/>
    <dgm:cxn modelId="{1EC2980F-3AF3-4529-9C3F-FE5C1E0762F0}" type="presOf" srcId="{CFD6973B-30B2-48F4-951C-B09832AF5D85}" destId="{6FD851B8-CE0E-407A-BE71-C600A49818D8}" srcOrd="0" destOrd="0" presId="urn:microsoft.com/office/officeart/2005/8/layout/vList2"/>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FDC7B040-3E3C-4DDB-B268-BE4AB32E0F7B}" type="presOf" srcId="{046EEA0E-2857-4C8F-8552-8227920EB982}" destId="{AA3DDEC4-E0B9-43A6-BEB8-6C5E774A0C31}" srcOrd="0" destOrd="0" presId="urn:microsoft.com/office/officeart/2005/8/layout/vList2"/>
    <dgm:cxn modelId="{22A7F446-2571-4EA5-BA49-59E3C7667D7E}" type="presOf" srcId="{C6CD0440-CEA5-42F8-9CB6-4C2B9B32A31F}" destId="{843BEC4F-0643-4AAC-965C-E7086B47F45B}"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ADB99A56-A5D3-4FEC-A9AC-34BF419494D3}" srcId="{CFD6973B-30B2-48F4-951C-B09832AF5D85}" destId="{68BA1A80-FD10-4A72-BE0A-DD942F00E4F0}" srcOrd="0" destOrd="0" parTransId="{D2D14930-0FB5-4BBA-B32F-F47A20034705}" sibTransId="{CFA1812E-A8C8-41E8-BF67-150FE0BA6E87}"/>
    <dgm:cxn modelId="{907C4C88-AF2A-48AC-B81E-0531A26A5CBF}" srcId="{D8FC8246-BE7A-4317-9AF4-65DBFAADFE3C}" destId="{CFD6973B-30B2-48F4-951C-B09832AF5D85}" srcOrd="2" destOrd="0" parTransId="{B40C17DA-961F-4886-9D4C-396FDC9C7D35}" sibTransId="{BB44CB5E-6F4C-4B39-822D-156525916436}"/>
    <dgm:cxn modelId="{BDC104B2-2F3C-4C16-BAC8-D562454E8371}" srcId="{E43371D2-C539-4DBB-A6F5-AA776557AC60}" destId="{C6CD0440-CEA5-42F8-9CB6-4C2B9B32A31F}" srcOrd="0" destOrd="0" parTransId="{4A982020-E718-4914-8C84-36C33E545C95}" sibTransId="{CCE78A2F-DE76-4B40-A59C-742AD5953430}"/>
    <dgm:cxn modelId="{9D0743C7-2857-4819-8974-17E20AE34A13}" srcId="{E39652FB-2FBE-466F-8D7C-AC1A869FE25A}" destId="{046EEA0E-2857-4C8F-8552-8227920EB982}" srcOrd="0" destOrd="0" parTransId="{A6E75BC0-3872-4B6E-926E-DB1038913CD1}" sibTransId="{59A71488-E75B-4C2C-B15D-7307687CF640}"/>
    <dgm:cxn modelId="{8148E6D0-CF73-4D6B-A263-F9101553E5F0}" type="presOf" srcId="{E43371D2-C539-4DBB-A6F5-AA776557AC60}" destId="{C22CC9BB-9CAB-4699-B56A-B36C4CE6B264}"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572C02D1-97D1-4CCF-85DD-E7967C443359}" type="presOf" srcId="{F10223B0-AE93-400C-98D9-FC99F32BE409}" destId="{A94EB427-0A5C-4448-BB00-8855BC1E62E1}" srcOrd="0" destOrd="1"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67ADA9F5-8043-4F45-B2DB-98B97D767D89}" srcId="{D8FC8246-BE7A-4317-9AF4-65DBFAADFE3C}" destId="{E43371D2-C539-4DBB-A6F5-AA776557AC60}" srcOrd="3" destOrd="0" parTransId="{BA571DD0-51DE-44A8-86AF-E1A58CE3E2E1}" sibTransId="{380F270D-52CC-4968-B409-5A93951D1E49}"/>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C25580A5-1AFF-4E71-9037-081E51932B0F}" type="presParOf" srcId="{4C85B1C9-A666-4177-933D-656A384C1D6E}" destId="{AA3DDEC4-E0B9-43A6-BEB8-6C5E774A0C31}" srcOrd="3" destOrd="0" presId="urn:microsoft.com/office/officeart/2005/8/layout/vList2"/>
    <dgm:cxn modelId="{D6B20957-26B1-4163-A4BD-3F9EF334F3C9}" type="presParOf" srcId="{4C85B1C9-A666-4177-933D-656A384C1D6E}" destId="{6FD851B8-CE0E-407A-BE71-C600A49818D8}" srcOrd="4" destOrd="0" presId="urn:microsoft.com/office/officeart/2005/8/layout/vList2"/>
    <dgm:cxn modelId="{D98623A0-694D-4DE3-965E-BBB380F793C9}" type="presParOf" srcId="{4C85B1C9-A666-4177-933D-656A384C1D6E}" destId="{A94EB427-0A5C-4448-BB00-8855BC1E62E1}" srcOrd="5" destOrd="0" presId="urn:microsoft.com/office/officeart/2005/8/layout/vList2"/>
    <dgm:cxn modelId="{D32705EB-662A-4D12-9DCA-904528406957}" type="presParOf" srcId="{4C85B1C9-A666-4177-933D-656A384C1D6E}" destId="{C22CC9BB-9CAB-4699-B56A-B36C4CE6B264}" srcOrd="6" destOrd="0" presId="urn:microsoft.com/office/officeart/2005/8/layout/vList2"/>
    <dgm:cxn modelId="{F283B8F2-BEE0-45D5-BF63-56C2092CC251}" type="presParOf" srcId="{4C85B1C9-A666-4177-933D-656A384C1D6E}" destId="{843BEC4F-0643-4AAC-965C-E7086B47F45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Student utilization of affinity centers</a:t>
          </a:r>
          <a:endParaRPr lang="en-US" sz="2000" dirty="0"/>
        </a:p>
      </dgm:t>
      <dgm:extLst>
        <a:ext uri="{E40237B7-FDA0-4F09-8148-C483321AD2D9}">
          <dgm14:cNvPr xmlns:dgm14="http://schemas.microsoft.com/office/drawing/2010/diagram" id="0" name="" descr="Outcomes&#10;1. First-to-second year retention for credit students (Aspen). 5 Year Outcome: 68%&#10;2.0 Student utilization of affinity centers. 5 Year Outcome: Increase student utilization of affinity centers by 10% over baseline."/>
        </a:ext>
      </dgm:extLs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First-to-second year retention for credit students </a:t>
          </a:r>
          <a:r>
            <a:rPr lang="en-US" sz="1600" b="1" i="1" dirty="0"/>
            <a:t>(Aspen) </a:t>
          </a:r>
          <a:endParaRPr lang="en-US" sz="1600" i="1" dirty="0"/>
        </a:p>
      </dgm:t>
      <dgm:extLst>
        <a:ext uri="{E40237B7-FDA0-4F09-8148-C483321AD2D9}">
          <dgm14:cNvPr xmlns:dgm14="http://schemas.microsoft.com/office/drawing/2010/diagram" id="0" name="" descr="Outcomes&#10;1. First-to-second year retention for credit students (Aspen). 5 Year Outcome: 68%&#10;2.0 Student utilization of affinity centers. 5 Year Outcome: Increase student utilization of affinity centers by 10% over baseline."/>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extLst>
        <a:ext uri="{E40237B7-FDA0-4F09-8148-C483321AD2D9}">
          <dgm14:cNvPr xmlns:dgm14="http://schemas.microsoft.com/office/drawing/2010/diagram" id="0" name="" descr="Outcomes&#10;1. First-to-second year retention for credit students (Aspen). 5 Year Outcome: 68%&#10;2.0 Student utilization of affinity centers. 5 Year Outcome: Increase student utilization of affinity centers by 10% over baseline."/>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780851CF-C0F4-40B8-99B5-94AA228D646C}">
      <dgm:prSet phldrT="[Text]" custT="1"/>
      <dgm:spPr>
        <a:solidFill>
          <a:schemeClr val="bg1"/>
        </a:solidFill>
      </dgm:spPr>
      <dgm:t>
        <a:bodyPr/>
        <a:lstStyle/>
        <a:p>
          <a:r>
            <a:rPr lang="en-US" sz="1600" i="1" dirty="0"/>
            <a:t>5 Year Outcome: 68%</a:t>
          </a:r>
        </a:p>
      </dgm:t>
      <dgm:extLst>
        <a:ext uri="{E40237B7-FDA0-4F09-8148-C483321AD2D9}">
          <dgm14:cNvPr xmlns:dgm14="http://schemas.microsoft.com/office/drawing/2010/diagram" id="0" name="" descr="Outcomes&#10;1. First-to-second year retention for credit students (Aspen). 5 Year Outcome: 68%&#10;2.0 Student utilization of affinity centers. 5 Year Outcome: Increase student utilization of affinity centers by 10% over baseline."/>
        </a:ext>
      </dgm:extLst>
    </dgm:pt>
    <dgm:pt modelId="{4E1519E5-4071-491A-B555-9297E5E8E4E6}" type="parTrans" cxnId="{0CBD56F3-03D9-4DA0-919E-92F31B014D98}">
      <dgm:prSet/>
      <dgm:spPr/>
      <dgm:t>
        <a:bodyPr/>
        <a:lstStyle/>
        <a:p>
          <a:endParaRPr lang="en-US"/>
        </a:p>
      </dgm:t>
    </dgm:pt>
    <dgm:pt modelId="{574B034A-829C-43AE-8E72-91E0E3BFAD93}" type="sibTrans" cxnId="{0CBD56F3-03D9-4DA0-919E-92F31B014D98}">
      <dgm:prSet/>
      <dgm:spPr/>
      <dgm:t>
        <a:bodyPr/>
        <a:lstStyle/>
        <a:p>
          <a:endParaRPr lang="en-US"/>
        </a:p>
      </dgm:t>
    </dgm:pt>
    <dgm:pt modelId="{782568C3-88B9-4435-B16E-75822CCF77D1}">
      <dgm:prSet phldrT="[Text]" custT="1"/>
      <dgm:spPr>
        <a:solidFill>
          <a:schemeClr val="bg1"/>
        </a:solidFill>
      </dgm:spPr>
      <dgm:t>
        <a:bodyPr/>
        <a:lstStyle/>
        <a:p>
          <a:r>
            <a:rPr lang="en-US" sz="1600" i="1" kern="1200" dirty="0">
              <a:solidFill>
                <a:prstClr val="black">
                  <a:hueOff val="0"/>
                  <a:satOff val="0"/>
                  <a:lumOff val="0"/>
                  <a:alphaOff val="0"/>
                </a:prstClr>
              </a:solidFill>
              <a:latin typeface="Aptos" panose="02110004020202020204"/>
              <a:ea typeface="+mn-ea"/>
              <a:cs typeface="+mn-cs"/>
            </a:rPr>
            <a:t>5 Year Outcome: Increase student utilization of affinity centers by 10% over baseline.</a:t>
          </a:r>
        </a:p>
      </dgm:t>
      <dgm:extLst>
        <a:ext uri="{E40237B7-FDA0-4F09-8148-C483321AD2D9}">
          <dgm14:cNvPr xmlns:dgm14="http://schemas.microsoft.com/office/drawing/2010/diagram" id="0" name="" descr="Outcomes&#10;1. First-to-second year retention for credit students (Aspen). 5 Year Outcome: 68%&#10;2.0 Student utilization of affinity centers. 5 Year Outcome: Increase student utilization of affinity centers by 10% over baseline."/>
        </a:ext>
      </dgm:extLst>
    </dgm:pt>
    <dgm:pt modelId="{23883BC9-8D25-4CFD-895B-52957A829D5B}" type="parTrans" cxnId="{20C308B3-00D4-40E9-B512-B413ED4966D8}">
      <dgm:prSet/>
      <dgm:spPr/>
      <dgm:t>
        <a:bodyPr/>
        <a:lstStyle/>
        <a:p>
          <a:endParaRPr lang="en-US"/>
        </a:p>
      </dgm:t>
    </dgm:pt>
    <dgm:pt modelId="{A063D40C-2AA1-4AE0-A8D9-42B48D916AC0}" type="sibTrans" cxnId="{20C308B3-00D4-40E9-B512-B413ED4966D8}">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5037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C0948D11-5115-45DB-810A-1AA1391E3A27}"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 modelId="{EAA5ADC1-4E69-4A42-B775-61BD0865DEB1}" type="pres">
      <dgm:prSet presAssocID="{7631F034-B5E7-4ADE-B5C0-DC0B9DBA7FD2}" presName="childText" presStyleLbl="revTx" presStyleIdx="1" presStyleCnt="2">
        <dgm:presLayoutVars>
          <dgm:bulletEnabled val="1"/>
        </dgm:presLayoutVars>
      </dgm:prSet>
      <dgm:spPr/>
    </dgm:pt>
  </dgm:ptLst>
  <dgm:cxnLst>
    <dgm:cxn modelId="{F9F5650F-1E0B-4242-901A-D8FFCF183250}" type="presOf" srcId="{782568C3-88B9-4435-B16E-75822CCF77D1}" destId="{EAA5ADC1-4E69-4A42-B775-61BD0865DEB1}"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2C4483A7-C823-4FF9-A9AE-022E6EDA8554}" type="presOf" srcId="{780851CF-C0F4-40B8-99B5-94AA228D646C}" destId="{C0948D11-5115-45DB-810A-1AA1391E3A27}" srcOrd="0" destOrd="0" presId="urn:microsoft.com/office/officeart/2005/8/layout/vList2"/>
    <dgm:cxn modelId="{20C308B3-00D4-40E9-B512-B413ED4966D8}" srcId="{7631F034-B5E7-4ADE-B5C0-DC0B9DBA7FD2}" destId="{782568C3-88B9-4435-B16E-75822CCF77D1}" srcOrd="0" destOrd="0" parTransId="{23883BC9-8D25-4CFD-895B-52957A829D5B}" sibTransId="{A063D40C-2AA1-4AE0-A8D9-42B48D916AC0}"/>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0CBD56F3-03D9-4DA0-919E-92F31B014D98}" srcId="{E39652FB-2FBE-466F-8D7C-AC1A869FE25A}" destId="{780851CF-C0F4-40B8-99B5-94AA228D646C}" srcOrd="0" destOrd="0" parTransId="{4E1519E5-4071-491A-B555-9297E5E8E4E6}" sibTransId="{574B034A-829C-43AE-8E72-91E0E3BFAD9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DF4725-B8B2-429D-9D56-A37DB7E67160}" type="presParOf" srcId="{4C85B1C9-A666-4177-933D-656A384C1D6E}" destId="{C0948D11-5115-45DB-810A-1AA1391E3A27}"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C2CB1FE9-4EAA-4F61-81FA-08F206B37618}" type="presParOf" srcId="{4C85B1C9-A666-4177-933D-656A384C1D6E}" destId="{EAA5ADC1-4E69-4A42-B775-61BD0865DEB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Students report satisfaction with the clarity, accessibility, and timeliness of student communications</a:t>
          </a:r>
          <a:endParaRPr lang="en-US" sz="2000" dirty="0"/>
        </a:p>
      </dgm:t>
      <dgm:extLst>
        <a:ext uri="{E40237B7-FDA0-4F09-8148-C483321AD2D9}">
          <dgm14:cNvPr xmlns:dgm14="http://schemas.microsoft.com/office/drawing/2010/diagram" id="0" name="" descr="Outcomes&#10;&#10;1. Communications meet established guidelines coordinated through the Student Communication Calendar, timelines, and multilingual/multiformat elements. 5 Year Outcome:  60% of communications will meet the established guidelines for communication.&#10;&#10;2. Students report satisfaction with the clarity, accessibility, and timeliness of student communications. 5 Year Outcome:  5% increase in credit and noncredit students, including Community Education, neurodiverse, and disabled populations report of satisfaction with the clarity, accessibility, and timeliness of student communications from the established baseline."/>
        </a:ext>
      </dgm:extLs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Communications meet established guidelines coordinated through the Student Communication Calendar, timelines, and multilingual/multiformat elements</a:t>
          </a:r>
          <a:endParaRPr lang="en-US" sz="2000" dirty="0"/>
        </a:p>
      </dgm:t>
      <dgm:extLst>
        <a:ext uri="{E40237B7-FDA0-4F09-8148-C483321AD2D9}">
          <dgm14:cNvPr xmlns:dgm14="http://schemas.microsoft.com/office/drawing/2010/diagram" id="0" name="" descr="Outcomes&#10;&#10;1. Communications meet established guidelines coordinated through the Student Communication Calendar, timelines, and multilingual/multiformat elements. 5 Year Outcome:  60% of communications will meet the established guidelines for communication.&#10;&#10;2. Students report satisfaction with the clarity, accessibility, and timeliness of student communications. 5 Year Outcome:  5% increase in credit and noncredit students, including Community Education, neurodiverse, and disabled populations report of satisfaction with the clarity, accessibility, and timeliness of student communications from the established baseline."/>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extLst>
        <a:ext uri="{E40237B7-FDA0-4F09-8148-C483321AD2D9}">
          <dgm14:cNvPr xmlns:dgm14="http://schemas.microsoft.com/office/drawing/2010/diagram" id="0" name="" descr="Outcomes&#10;&#10;1. Communications meet established guidelines coordinated through the Student Communication Calendar, timelines, and multilingual/multiformat elements. 5 Year Outcome:  60% of communications will meet the established guidelines for communication.&#10;&#10;2. Students report satisfaction with the clarity, accessibility, and timeliness of student communications. 5 Year Outcome:  5% increase in credit and noncredit students, including Community Education, neurodiverse, and disabled populations report of satisfaction with the clarity, accessibility, and timeliness of student communications from the established baseline."/>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8BAC0412-9453-4FBF-9B11-E8A6F1C180AA}">
      <dgm:prSet phldrT="[Text]" custT="1"/>
      <dgm:spPr/>
      <dgm:t>
        <a:bodyPr/>
        <a:lstStyle/>
        <a:p>
          <a:r>
            <a:rPr lang="en-US" sz="1300" i="1" dirty="0"/>
            <a:t>5 Year Outcome:  60% of communications will meet the established guidelines for communication.</a:t>
          </a:r>
        </a:p>
      </dgm:t>
      <dgm:extLst>
        <a:ext uri="{E40237B7-FDA0-4F09-8148-C483321AD2D9}">
          <dgm14:cNvPr xmlns:dgm14="http://schemas.microsoft.com/office/drawing/2010/diagram" id="0" name="" descr="Outcomes&#10;&#10;1. Communications meet established guidelines coordinated through the Student Communication Calendar, timelines, and multilingual/multiformat elements. 5 Year Outcome:  60% of communications will meet the established guidelines for communication.&#10;&#10;2. Students report satisfaction with the clarity, accessibility, and timeliness of student communications. 5 Year Outcome:  5% increase in credit and noncredit students, including Community Education, neurodiverse, and disabled populations report of satisfaction with the clarity, accessibility, and timeliness of student communications from the established baseline."/>
        </a:ext>
      </dgm:extLst>
    </dgm:pt>
    <dgm:pt modelId="{C3AB3EB8-2A3D-446A-992E-C2CA4E6C7BC7}" type="parTrans" cxnId="{8A0CA90F-CD76-4885-BF72-5628E73E57E3}">
      <dgm:prSet/>
      <dgm:spPr/>
      <dgm:t>
        <a:bodyPr/>
        <a:lstStyle/>
        <a:p>
          <a:endParaRPr lang="en-US"/>
        </a:p>
      </dgm:t>
    </dgm:pt>
    <dgm:pt modelId="{0C894C5C-01F8-4938-A008-84DF672B2D83}" type="sibTrans" cxnId="{8A0CA90F-CD76-4885-BF72-5628E73E57E3}">
      <dgm:prSet/>
      <dgm:spPr/>
      <dgm:t>
        <a:bodyPr/>
        <a:lstStyle/>
        <a:p>
          <a:endParaRPr lang="en-US"/>
        </a:p>
      </dgm:t>
    </dgm:pt>
    <dgm:pt modelId="{BFCFCA06-C55B-4C73-BEF7-2D2E11958A0B}">
      <dgm:prSet phldrT="[Text]" custT="1"/>
      <dgm:spPr/>
      <dgm:t>
        <a:bodyPr/>
        <a:lstStyle/>
        <a:p>
          <a:r>
            <a:rPr lang="en-US" sz="1300" i="1" dirty="0"/>
            <a:t>5 Year Outcome:  5% increase in credit and noncredit students, including Community Education, neurodiverse, and disabled populations report of satisfaction with the clarity, accessibility, and timeliness of student communications from the established baseline.</a:t>
          </a:r>
          <a:endParaRPr lang="en-US" sz="1300" dirty="0"/>
        </a:p>
      </dgm:t>
      <dgm:extLst>
        <a:ext uri="{E40237B7-FDA0-4F09-8148-C483321AD2D9}">
          <dgm14:cNvPr xmlns:dgm14="http://schemas.microsoft.com/office/drawing/2010/diagram" id="0" name="" descr="Outcomes&#10;&#10;1. Communications meet established guidelines coordinated through the Student Communication Calendar, timelines, and multilingual/multiformat elements. 5 Year Outcome:  60% of communications will meet the established guidelines for communication.&#10;&#10;2. Students report satisfaction with the clarity, accessibility, and timeliness of student communications. 5 Year Outcome:  5% increase in credit and noncredit students, including Community Education, neurodiverse, and disabled populations report of satisfaction with the clarity, accessibility, and timeliness of student communications from the established baseline."/>
        </a:ext>
      </dgm:extLst>
    </dgm:pt>
    <dgm:pt modelId="{23137FFF-F04E-4910-8D1D-0F469782ACF0}" type="parTrans" cxnId="{E3E246BF-32E9-463E-8093-448744491FF9}">
      <dgm:prSet/>
      <dgm:spPr/>
      <dgm:t>
        <a:bodyPr/>
        <a:lstStyle/>
        <a:p>
          <a:endParaRPr lang="en-US"/>
        </a:p>
      </dgm:t>
    </dgm:pt>
    <dgm:pt modelId="{68728115-5B2B-4894-B709-964B8CE2D36C}" type="sibTrans" cxnId="{E3E246BF-32E9-463E-8093-448744491FF9}">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4863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ScaleY="133455" custLinFactNeighborY="25438">
        <dgm:presLayoutVars>
          <dgm:chMax val="0"/>
          <dgm:bulletEnabled val="1"/>
        </dgm:presLayoutVars>
      </dgm:prSet>
      <dgm:spPr/>
    </dgm:pt>
    <dgm:pt modelId="{D01EDC13-CF87-480F-BD14-8763BA2BC850}" type="pres">
      <dgm:prSet presAssocID="{E39652FB-2FBE-466F-8D7C-AC1A869FE25A}" presName="childText" presStyleLbl="revTx" presStyleIdx="0" presStyleCnt="2" custLinFactNeighborX="-159" custLinFactNeighborY="17137">
        <dgm:presLayoutVars>
          <dgm:bulletEnabled val="1"/>
        </dgm:presLayoutVars>
      </dgm:prSet>
      <dgm:spPr/>
    </dgm:pt>
    <dgm:pt modelId="{6C8C07B8-4A1C-494E-B2E5-CE1479E707A3}" type="pres">
      <dgm:prSet presAssocID="{7631F034-B5E7-4ADE-B5C0-DC0B9DBA7FD2}" presName="parentText" presStyleLbl="node1" presStyleIdx="2" presStyleCnt="3" custLinFactNeighborY="36769">
        <dgm:presLayoutVars>
          <dgm:chMax val="0"/>
          <dgm:bulletEnabled val="1"/>
        </dgm:presLayoutVars>
      </dgm:prSet>
      <dgm:spPr/>
    </dgm:pt>
    <dgm:pt modelId="{72D91D69-0CB5-41F1-87EA-C3E4CF1679E7}" type="pres">
      <dgm:prSet presAssocID="{7631F034-B5E7-4ADE-B5C0-DC0B9DBA7FD2}" presName="childText" presStyleLbl="revTx" presStyleIdx="1" presStyleCnt="2" custLinFactNeighborX="-318" custLinFactNeighborY="71880">
        <dgm:presLayoutVars>
          <dgm:bulletEnabled val="1"/>
        </dgm:presLayoutVars>
      </dgm:prSet>
      <dgm:spPr/>
    </dgm:pt>
  </dgm:ptLst>
  <dgm:cxnLst>
    <dgm:cxn modelId="{8A0CA90F-CD76-4885-BF72-5628E73E57E3}" srcId="{E39652FB-2FBE-466F-8D7C-AC1A869FE25A}" destId="{8BAC0412-9453-4FBF-9B11-E8A6F1C180AA}" srcOrd="0" destOrd="0" parTransId="{C3AB3EB8-2A3D-446A-992E-C2CA4E6C7BC7}" sibTransId="{0C894C5C-01F8-4938-A008-84DF672B2D83}"/>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0BC7643-5BC7-4CAF-8D1D-BBE0AD04794C}" type="presOf" srcId="{BFCFCA06-C55B-4C73-BEF7-2D2E11958A0B}" destId="{72D91D69-0CB5-41F1-87EA-C3E4CF1679E7}"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E3E246BF-32E9-463E-8093-448744491FF9}" srcId="{7631F034-B5E7-4ADE-B5C0-DC0B9DBA7FD2}" destId="{BFCFCA06-C55B-4C73-BEF7-2D2E11958A0B}" srcOrd="0" destOrd="0" parTransId="{23137FFF-F04E-4910-8D1D-0F469782ACF0}" sibTransId="{68728115-5B2B-4894-B709-964B8CE2D36C}"/>
    <dgm:cxn modelId="{6B05ACC1-C3F6-46DD-AF17-61D398B831ED}" type="presOf" srcId="{8BAC0412-9453-4FBF-9B11-E8A6F1C180AA}" destId="{D01EDC13-CF87-480F-BD14-8763BA2BC850}"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0727ED0B-EEEE-48B0-A5C5-8CB2565119D5}" type="presParOf" srcId="{4C85B1C9-A666-4177-933D-656A384C1D6E}" destId="{D01EDC13-CF87-480F-BD14-8763BA2BC850}"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9C4D7544-E8A2-4D03-86AB-1F21CB9A2BA2}" type="presParOf" srcId="{4C85B1C9-A666-4177-933D-656A384C1D6E}" destId="{72D91D69-0CB5-41F1-87EA-C3E4CF1679E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Students report a sense of belonging tied to shared campus spaces, through satisfaction with the availability, accessibility, and useability of shared spaces</a:t>
          </a:r>
          <a:endParaRPr lang="en-US" sz="2000" dirty="0"/>
        </a:p>
      </dgm:t>
      <dgm:extLst>
        <a:ext uri="{E40237B7-FDA0-4F09-8148-C483321AD2D9}">
          <dgm14:cNvPr xmlns:dgm14="http://schemas.microsoft.com/office/drawing/2010/diagram" id="0" name="" descr="Outcomes&#10;&#10;1. Inclusive and sustainable campus space utilization and engagement. 5 Year Outcome:  30% of renovated or new spaces meet green building and universal accessibility standards. 5 Year Outcome: 5% increase in use of collaborative spaces as measured by event bookings.&#10;&#10;2. Students report a sense of belonging tied to shared campus spaces, through satisfaction with the availability, accessibility, and useability of shared spaces. 5 Year Outcome: 20% increase in students reporting satisfaction with the availability, accessibility, and usability of shared spaces from established baseline."/>
        </a:ext>
      </dgm:extLs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Inclusive and sustainable campus space utilization and engagement</a:t>
          </a:r>
          <a:endParaRPr lang="en-US" sz="2000" dirty="0"/>
        </a:p>
      </dgm:t>
      <dgm:extLst>
        <a:ext uri="{E40237B7-FDA0-4F09-8148-C483321AD2D9}">
          <dgm14:cNvPr xmlns:dgm14="http://schemas.microsoft.com/office/drawing/2010/diagram" id="0" name="" descr="Outcomes&#10;&#10;1. Inclusive and sustainable campus space utilization and engagement. 5 Year Outcome:  30% of renovated or new spaces meet green building and universal accessibility standards. 5 Year Outcome: 5% increase in use of collaborative spaces as measured by event bookings.&#10;&#10;2. Students report a sense of belonging tied to shared campus spaces, through satisfaction with the availability, accessibility, and useability of shared spaces. 5 Year Outcome: 20% increase in students reporting satisfaction with the availability, accessibility, and usability of shared spaces from established baseline."/>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extLst>
        <a:ext uri="{E40237B7-FDA0-4F09-8148-C483321AD2D9}">
          <dgm14:cNvPr xmlns:dgm14="http://schemas.microsoft.com/office/drawing/2010/diagram" id="0" name="" descr="Outcomes&#10;&#10;1. Inclusive and sustainable campus space utilization and engagement. 5 Year Outcome:  30% of renovated or new spaces meet green building and universal accessibility standards. 5 Year Outcome: 5% increase in use of collaborative spaces as measured by event bookings.&#10;&#10;2. Students report a sense of belonging tied to shared campus spaces, through satisfaction with the availability, accessibility, and useability of shared spaces. 5 Year Outcome: 20% increase in students reporting satisfaction with the availability, accessibility, and usability of shared spaces from established baseline."/>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01978586-85D4-477B-8553-74721749C9E6}">
      <dgm:prSet phldrT="[Text]" custT="1"/>
      <dgm:spPr/>
      <dgm:t>
        <a:bodyPr/>
        <a:lstStyle/>
        <a:p>
          <a:r>
            <a:rPr lang="en-US" sz="1300" i="1" kern="1200" dirty="0"/>
            <a:t>5 Year Outcome:  30% of renovated or new spaces meet green building and universal accessibility standards. </a:t>
          </a:r>
        </a:p>
      </dgm:t>
      <dgm:extLst>
        <a:ext uri="{E40237B7-FDA0-4F09-8148-C483321AD2D9}">
          <dgm14:cNvPr xmlns:dgm14="http://schemas.microsoft.com/office/drawing/2010/diagram" id="0" name="" descr="Outcomes&#10;&#10;1. Inclusive and sustainable campus space utilization and engagement. 5 Year Outcome:  30% of renovated or new spaces meet green building and universal accessibility standards. 5 Year Outcome: 5% increase in use of collaborative spaces as measured by event bookings.&#10;&#10;2. Students report a sense of belonging tied to shared campus spaces, through satisfaction with the availability, accessibility, and useability of shared spaces. 5 Year Outcome: 20% increase in students reporting satisfaction with the availability, accessibility, and usability of shared spaces from established baseline."/>
        </a:ext>
      </dgm:extLst>
    </dgm:pt>
    <dgm:pt modelId="{3EDFC1CD-6AA2-4142-8143-AD4899D5876A}" type="parTrans" cxnId="{725348F2-3C76-432F-89DF-B34E14BAA2BC}">
      <dgm:prSet/>
      <dgm:spPr/>
      <dgm:t>
        <a:bodyPr/>
        <a:lstStyle/>
        <a:p>
          <a:endParaRPr lang="en-US"/>
        </a:p>
      </dgm:t>
    </dgm:pt>
    <dgm:pt modelId="{1BAE2852-7AB7-4DF9-AC6A-1F1B3BCD80C0}" type="sibTrans" cxnId="{725348F2-3C76-432F-89DF-B34E14BAA2BC}">
      <dgm:prSet/>
      <dgm:spPr/>
      <dgm:t>
        <a:bodyPr/>
        <a:lstStyle/>
        <a:p>
          <a:endParaRPr lang="en-US"/>
        </a:p>
      </dgm:t>
    </dgm:pt>
    <dgm:pt modelId="{F1A873E3-44B1-458B-84BD-1BCDB9BE85B5}">
      <dgm:prSet phldrT="[Text]" custT="1"/>
      <dgm:spPr/>
      <dgm:t>
        <a:bodyPr/>
        <a:lstStyle/>
        <a:p>
          <a:r>
            <a:rPr lang="en-US" sz="1300" i="1" kern="1200" dirty="0"/>
            <a:t>5 Year Outcome: 5% increase in use of collaborative spaces as measured by event </a:t>
          </a:r>
          <a:r>
            <a:rPr lang="en-US" sz="1300" i="1" kern="1200" dirty="0">
              <a:solidFill>
                <a:prstClr val="black">
                  <a:hueOff val="0"/>
                  <a:satOff val="0"/>
                  <a:lumOff val="0"/>
                  <a:alphaOff val="0"/>
                </a:prstClr>
              </a:solidFill>
              <a:latin typeface="Aptos" panose="02110004020202020204"/>
              <a:ea typeface="+mn-ea"/>
              <a:cs typeface="+mn-cs"/>
            </a:rPr>
            <a:t>bookings</a:t>
          </a:r>
        </a:p>
      </dgm:t>
    </dgm:pt>
    <dgm:pt modelId="{3CC40193-D183-48F5-A276-619CD4F122C2}" type="parTrans" cxnId="{DCCDFF8A-0F77-4732-B950-F8E646F23D4F}">
      <dgm:prSet/>
      <dgm:spPr/>
      <dgm:t>
        <a:bodyPr/>
        <a:lstStyle/>
        <a:p>
          <a:endParaRPr lang="en-US"/>
        </a:p>
      </dgm:t>
    </dgm:pt>
    <dgm:pt modelId="{40327DFD-FB19-4273-9F2D-51AD22197605}" type="sibTrans" cxnId="{DCCDFF8A-0F77-4732-B950-F8E646F23D4F}">
      <dgm:prSet/>
      <dgm:spPr/>
      <dgm:t>
        <a:bodyPr/>
        <a:lstStyle/>
        <a:p>
          <a:endParaRPr lang="en-US"/>
        </a:p>
      </dgm:t>
    </dgm:pt>
    <dgm:pt modelId="{BCB65B75-D5A4-49FB-972E-8ED0A2BCCE92}">
      <dgm:prSet phldrT="[Text]" custT="1"/>
      <dgm:spPr/>
      <dgm:t>
        <a:bodyPr/>
        <a:lstStyle/>
        <a:p>
          <a:r>
            <a:rPr lang="en-US" sz="1300" i="1" kern="1200" dirty="0">
              <a:solidFill>
                <a:prstClr val="black">
                  <a:hueOff val="0"/>
                  <a:satOff val="0"/>
                  <a:lumOff val="0"/>
                  <a:alphaOff val="0"/>
                </a:prstClr>
              </a:solidFill>
              <a:latin typeface="Aptos" panose="02110004020202020204"/>
              <a:ea typeface="+mn-ea"/>
              <a:cs typeface="+mn-cs"/>
            </a:rPr>
            <a:t>5 Year Outcome: 20% increase in students reporting satisfaction with the availability, accessibility, and usability of shared spaces from established baseline.</a:t>
          </a:r>
        </a:p>
      </dgm:t>
      <dgm:extLst>
        <a:ext uri="{E40237B7-FDA0-4F09-8148-C483321AD2D9}">
          <dgm14:cNvPr xmlns:dgm14="http://schemas.microsoft.com/office/drawing/2010/diagram" id="0" name="" descr="Outcomes&#10;&#10;1. Inclusive and sustainable campus space utilization and engagement. 5 Year Outcome:  30% of renovated or new spaces meet green building and universal accessibility standards. 5 Year Outcome: 5% increase in use of collaborative spaces as measured by event bookings.&#10;&#10;2. Students report a sense of belonging tied to shared campus spaces, through satisfaction with the availability, accessibility, and useability of shared spaces. 5 Year Outcome: 20% increase in students reporting satisfaction with the availability, accessibility, and usability of shared spaces from established baseline."/>
        </a:ext>
      </dgm:extLst>
    </dgm:pt>
    <dgm:pt modelId="{D647AF00-AFD5-4036-85F2-FB324622107A}" type="parTrans" cxnId="{DDAF71E9-D912-4300-ADEE-ED2F23DC8885}">
      <dgm:prSet/>
      <dgm:spPr/>
      <dgm:t>
        <a:bodyPr/>
        <a:lstStyle/>
        <a:p>
          <a:endParaRPr lang="en-US"/>
        </a:p>
      </dgm:t>
    </dgm:pt>
    <dgm:pt modelId="{851843A7-A839-463A-8E1F-BD03FEB58880}" type="sibTrans" cxnId="{DDAF71E9-D912-4300-ADEE-ED2F23DC8885}">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custLinFactNeighborY="20895">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ScaleY="53378" custLinFactNeighborX="-2263" custLinFactNeighborY="-1696">
        <dgm:presLayoutVars>
          <dgm:chMax val="0"/>
          <dgm:bulletEnabled val="1"/>
        </dgm:presLayoutVars>
      </dgm:prSet>
      <dgm:spPr/>
    </dgm:pt>
    <dgm:pt modelId="{16B33F9E-EC82-4F22-BBD6-FD5667628FD8}"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custScaleY="84048" custLinFactNeighborX="21" custLinFactNeighborY="12757">
        <dgm:presLayoutVars>
          <dgm:chMax val="0"/>
          <dgm:bulletEnabled val="1"/>
        </dgm:presLayoutVars>
      </dgm:prSet>
      <dgm:spPr/>
    </dgm:pt>
    <dgm:pt modelId="{1DD7FB5A-502F-4C4C-A8C1-8B3BAD237163}" type="pres">
      <dgm:prSet presAssocID="{7631F034-B5E7-4ADE-B5C0-DC0B9DBA7FD2}" presName="childText" presStyleLbl="revTx" presStyleIdx="1" presStyleCnt="2" custScaleY="56000" custLinFactNeighborX="21" custLinFactNeighborY="9028">
        <dgm:presLayoutVars>
          <dgm:bulletEnabled val="1"/>
        </dgm:presLayoutVars>
      </dgm:prSet>
      <dgm:spPr/>
    </dgm:pt>
  </dgm:ptLst>
  <dgm:cxnLst>
    <dgm:cxn modelId="{1F716A17-9DF9-4EB4-8233-5705C4D38A77}" type="presOf" srcId="{BCB65B75-D5A4-49FB-972E-8ED0A2BCCE92}" destId="{1DD7FB5A-502F-4C4C-A8C1-8B3BAD237163}"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08B2F642-70BA-4E7E-8006-F1A38484E068}" type="presOf" srcId="{F1A873E3-44B1-458B-84BD-1BCDB9BE85B5}" destId="{16B33F9E-EC82-4F22-BBD6-FD5667628FD8}" srcOrd="0" destOrd="1" presId="urn:microsoft.com/office/officeart/2005/8/layout/vList2"/>
    <dgm:cxn modelId="{2B4AA275-B67F-46E9-9B63-4FDF8BCF3A1C}" type="presOf" srcId="{D77F6D31-16E4-4C84-8CB9-390D7CA2332C}" destId="{8872EE39-4C5D-474A-AF11-342DAC7FD6A9}" srcOrd="0" destOrd="0" presId="urn:microsoft.com/office/officeart/2005/8/layout/vList2"/>
    <dgm:cxn modelId="{DF485887-C7BC-49DD-9EF3-250F5C572239}" type="presOf" srcId="{01978586-85D4-477B-8553-74721749C9E6}" destId="{16B33F9E-EC82-4F22-BBD6-FD5667628FD8}" srcOrd="0" destOrd="0" presId="urn:microsoft.com/office/officeart/2005/8/layout/vList2"/>
    <dgm:cxn modelId="{DCCDFF8A-0F77-4732-B950-F8E646F23D4F}" srcId="{E39652FB-2FBE-466F-8D7C-AC1A869FE25A}" destId="{F1A873E3-44B1-458B-84BD-1BCDB9BE85B5}" srcOrd="1" destOrd="0" parTransId="{3CC40193-D183-48F5-A276-619CD4F122C2}" sibTransId="{40327DFD-FB19-4273-9F2D-51AD22197605}"/>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DDAF71E9-D912-4300-ADEE-ED2F23DC8885}" srcId="{7631F034-B5E7-4ADE-B5C0-DC0B9DBA7FD2}" destId="{BCB65B75-D5A4-49FB-972E-8ED0A2BCCE92}" srcOrd="0" destOrd="0" parTransId="{D647AF00-AFD5-4036-85F2-FB324622107A}" sibTransId="{851843A7-A839-463A-8E1F-BD03FEB58880}"/>
    <dgm:cxn modelId="{725348F2-3C76-432F-89DF-B34E14BAA2BC}" srcId="{E39652FB-2FBE-466F-8D7C-AC1A869FE25A}" destId="{01978586-85D4-477B-8553-74721749C9E6}" srcOrd="0" destOrd="0" parTransId="{3EDFC1CD-6AA2-4142-8143-AD4899D5876A}" sibTransId="{1BAE2852-7AB7-4DF9-AC6A-1F1B3BCD80C0}"/>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44819147-15ED-4570-BFDF-9E20AFEAE6BE}" type="presParOf" srcId="{4C85B1C9-A666-4177-933D-656A384C1D6E}" destId="{16B33F9E-EC82-4F22-BBD6-FD5667628FD8}"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ED7B7AB2-B559-4E05-8431-61D581A5979C}" type="presParOf" srcId="{4C85B1C9-A666-4177-933D-656A384C1D6E}" destId="{1DD7FB5A-502F-4C4C-A8C1-8B3BAD23716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Standardized wayfinding across the campus</a:t>
          </a:r>
          <a:endParaRPr lang="en-US" sz="2000" dirty="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Students and employees report the campus as welcoming, easy to navigate, and safe</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0B72E11B-7B7E-4159-82F1-CEED676AB9AB}">
      <dgm:prSet phldrT="[Text]" custT="1"/>
      <dgm:spPr/>
      <dgm:t>
        <a:bodyPr/>
        <a:lstStyle/>
        <a:p>
          <a:r>
            <a:rPr lang="en-US" sz="1300" i="1" dirty="0"/>
            <a:t>5 Year Outcome:  15% increase in the students reporting the campus as welcoming from established baseline.</a:t>
          </a:r>
        </a:p>
      </dgm:t>
    </dgm:pt>
    <dgm:pt modelId="{98836FA6-8FAE-42A0-8B0F-B076F97AB2F9}" type="parTrans" cxnId="{D3073A3F-2A1F-48CB-94D4-38A86A9B0084}">
      <dgm:prSet/>
      <dgm:spPr/>
      <dgm:t>
        <a:bodyPr/>
        <a:lstStyle/>
        <a:p>
          <a:endParaRPr lang="en-US"/>
        </a:p>
      </dgm:t>
    </dgm:pt>
    <dgm:pt modelId="{9E352CA5-C18F-4C3A-BDE3-B5A52942F196}" type="sibTrans" cxnId="{D3073A3F-2A1F-48CB-94D4-38A86A9B0084}">
      <dgm:prSet/>
      <dgm:spPr/>
      <dgm:t>
        <a:bodyPr/>
        <a:lstStyle/>
        <a:p>
          <a:endParaRPr lang="en-US"/>
        </a:p>
      </dgm:t>
    </dgm:pt>
    <dgm:pt modelId="{31C2562F-13AD-41A1-9496-EA4389FE6ADD}">
      <dgm:prSet phldrT="[Text]" custT="1"/>
      <dgm:spPr/>
      <dgm:t>
        <a:bodyPr/>
        <a:lstStyle/>
        <a:p>
          <a:r>
            <a:rPr lang="en-US" sz="1300" i="1" dirty="0"/>
            <a:t>5 Year Outcome:  Standardized wayfinding signage installed across 30% of campus.</a:t>
          </a:r>
          <a:endParaRPr lang="en-US" sz="1300" dirty="0"/>
        </a:p>
      </dgm:t>
    </dgm:pt>
    <dgm:pt modelId="{34EF2651-FFC2-4BAC-807A-30BCB2835464}" type="parTrans" cxnId="{14FBC906-55C7-46F8-AD24-B3EE31302469}">
      <dgm:prSet/>
      <dgm:spPr/>
      <dgm:t>
        <a:bodyPr/>
        <a:lstStyle/>
        <a:p>
          <a:endParaRPr lang="en-US"/>
        </a:p>
      </dgm:t>
    </dgm:pt>
    <dgm:pt modelId="{460E6246-4B12-4BFF-A9F6-516AC31A6D47}" type="sibTrans" cxnId="{14FBC906-55C7-46F8-AD24-B3EE31302469}">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44761">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AE698A9D-998A-489E-BBC2-980283A2B3A5}"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 modelId="{DDD6497D-4C35-4E48-8D66-5B35D1B1DE0C}" type="pres">
      <dgm:prSet presAssocID="{7631F034-B5E7-4ADE-B5C0-DC0B9DBA7FD2}" presName="childText" presStyleLbl="revTx" presStyleIdx="1" presStyleCnt="2">
        <dgm:presLayoutVars>
          <dgm:bulletEnabled val="1"/>
        </dgm:presLayoutVars>
      </dgm:prSet>
      <dgm:spPr/>
    </dgm:pt>
  </dgm:ptLst>
  <dgm:cxnLst>
    <dgm:cxn modelId="{14FBC906-55C7-46F8-AD24-B3EE31302469}" srcId="{7631F034-B5E7-4ADE-B5C0-DC0B9DBA7FD2}" destId="{31C2562F-13AD-41A1-9496-EA4389FE6ADD}" srcOrd="0" destOrd="0" parTransId="{34EF2651-FFC2-4BAC-807A-30BCB2835464}" sibTransId="{460E6246-4B12-4BFF-A9F6-516AC31A6D47}"/>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D3073A3F-2A1F-48CB-94D4-38A86A9B0084}" srcId="{E39652FB-2FBE-466F-8D7C-AC1A869FE25A}" destId="{0B72E11B-7B7E-4159-82F1-CEED676AB9AB}" srcOrd="0" destOrd="0" parTransId="{98836FA6-8FAE-42A0-8B0F-B076F97AB2F9}" sibTransId="{9E352CA5-C18F-4C3A-BDE3-B5A52942F196}"/>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2BD20EF1-A2EF-4033-B7C6-7D874D1C3E26}" type="presOf" srcId="{31C2562F-13AD-41A1-9496-EA4389FE6ADD}" destId="{DDD6497D-4C35-4E48-8D66-5B35D1B1DE0C}" srcOrd="0" destOrd="0" presId="urn:microsoft.com/office/officeart/2005/8/layout/vList2"/>
    <dgm:cxn modelId="{6F1296F9-80AE-4846-9503-33D80D253AB2}" type="presOf" srcId="{0B72E11B-7B7E-4159-82F1-CEED676AB9AB}" destId="{AE698A9D-998A-489E-BBC2-980283A2B3A5}"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0AB57D5-0085-422B-8A8E-33691C8D4BF9}" type="presParOf" srcId="{4C85B1C9-A666-4177-933D-656A384C1D6E}" destId="{AE698A9D-998A-489E-BBC2-980283A2B3A5}"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C0ED908A-66B6-4E54-B5FC-61E0808558DD}" type="presParOf" srcId="{4C85B1C9-A666-4177-933D-656A384C1D6E}" destId="{DDD6497D-4C35-4E48-8D66-5B35D1B1DE0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Percentage of first-time students completing credit thresholds in their first year (12 credits for part-time and 24 credits for full-time)</a:t>
          </a:r>
          <a:endParaRPr lang="en-US" sz="2000" dirty="0"/>
        </a:p>
      </dgm:t>
      <dgm:extLst>
        <a:ext uri="{E40237B7-FDA0-4F09-8148-C483321AD2D9}">
          <dgm14:cNvPr xmlns:dgm14="http://schemas.microsoft.com/office/drawing/2010/diagram" id="0" name="" descr="Outcomes&#10;&#10;1. First-to-second year retention for credit students (Aspen). 5 Year &#10;"/>
        </a:ext>
      </dgm:extLs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First-to-second year retention for credit students (Aspen)</a:t>
          </a:r>
          <a:endParaRPr lang="en-US" sz="2000" dirty="0"/>
        </a:p>
      </dgm:t>
      <dgm:extLst>
        <a:ext uri="{E40237B7-FDA0-4F09-8148-C483321AD2D9}">
          <dgm14:cNvPr xmlns:dgm14="http://schemas.microsoft.com/office/drawing/2010/diagram" id="0" name="" descr="Outcomes&#10;&#10;1. First-to-second year retention for credit students (Aspen). 5 Year &#10;"/>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extLst>
        <a:ext uri="{E40237B7-FDA0-4F09-8148-C483321AD2D9}">
          <dgm14:cNvPr xmlns:dgm14="http://schemas.microsoft.com/office/drawing/2010/diagram" id="0" name="" descr="Outcomes&#10;&#10;1. First-to-second year retention for credit students (Aspen). 5 Year &#10;"/>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3049ECDD-B1DC-4F16-8935-287F7F8E13D7}">
      <dgm:prSet phldrT="[Text]" custT="1"/>
      <dgm:spPr>
        <a:solidFill>
          <a:schemeClr val="bg1"/>
        </a:solidFill>
      </dgm:spPr>
      <dgm:t>
        <a:bodyPr/>
        <a:lstStyle/>
        <a:p>
          <a:r>
            <a:rPr lang="en-US" sz="1300" i="1" dirty="0"/>
            <a:t>5 Year Outcome: All Students 68%</a:t>
          </a:r>
          <a:endParaRPr lang="en-US" sz="1300" dirty="0"/>
        </a:p>
      </dgm:t>
      <dgm:extLst>
        <a:ext uri="{E40237B7-FDA0-4F09-8148-C483321AD2D9}">
          <dgm14:cNvPr xmlns:dgm14="http://schemas.microsoft.com/office/drawing/2010/diagram" id="0" name="" descr="Outcomes&#10;&#10;1. First-to-second year retention for credit students (Aspen). 5 Year &#10;"/>
        </a:ext>
      </dgm:extLst>
    </dgm:pt>
    <dgm:pt modelId="{435EDE20-E78F-4721-8D49-BE0A239CC2EA}" type="parTrans" cxnId="{D8CFDF4E-0BC4-4BA8-BB2A-8D99B8DB957C}">
      <dgm:prSet/>
      <dgm:spPr/>
      <dgm:t>
        <a:bodyPr/>
        <a:lstStyle/>
        <a:p>
          <a:endParaRPr lang="en-US"/>
        </a:p>
      </dgm:t>
    </dgm:pt>
    <dgm:pt modelId="{851B572B-4427-450C-B770-8CF3B03B114A}" type="sibTrans" cxnId="{D8CFDF4E-0BC4-4BA8-BB2A-8D99B8DB957C}">
      <dgm:prSet/>
      <dgm:spPr/>
      <dgm:t>
        <a:bodyPr/>
        <a:lstStyle/>
        <a:p>
          <a:endParaRPr lang="en-US"/>
        </a:p>
      </dgm:t>
    </dgm:pt>
    <dgm:pt modelId="{FE990FFA-2512-47F9-A301-5FC65280145B}">
      <dgm:prSet phldrT="[Text]" custT="1"/>
      <dgm:spPr/>
      <dgm:t>
        <a:bodyPr/>
        <a:lstStyle/>
        <a:p>
          <a:r>
            <a:rPr lang="en-US" sz="1300" i="1" dirty="0"/>
            <a:t>5 Year Outcome: Part-time students 36%.  Full-time students 49%.</a:t>
          </a:r>
        </a:p>
      </dgm:t>
      <dgm:extLst>
        <a:ext uri="{E40237B7-FDA0-4F09-8148-C483321AD2D9}">
          <dgm14:cNvPr xmlns:dgm14="http://schemas.microsoft.com/office/drawing/2010/diagram" id="0" name="" descr="Outcomes&#10;&#10;1. First-to-second year retention for credit students (Aspen). 5 Year &#10;"/>
        </a:ext>
      </dgm:extLst>
    </dgm:pt>
    <dgm:pt modelId="{0CA672EE-50B9-4DB6-B096-1423AE51AB53}" type="parTrans" cxnId="{19004AB3-CCAB-4214-807C-4CF604896B36}">
      <dgm:prSet/>
      <dgm:spPr/>
      <dgm:t>
        <a:bodyPr/>
        <a:lstStyle/>
        <a:p>
          <a:endParaRPr lang="en-US"/>
        </a:p>
      </dgm:t>
    </dgm:pt>
    <dgm:pt modelId="{0F78AECE-633A-4F4C-86B2-5093B5DFCC11}" type="sibTrans" cxnId="{19004AB3-CCAB-4214-807C-4CF604896B36}">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ScaleY="60781" custLinFactNeighborX="-2263" custLinFactNeighborY="-1696">
        <dgm:presLayoutVars>
          <dgm:chMax val="0"/>
          <dgm:bulletEnabled val="1"/>
        </dgm:presLayoutVars>
      </dgm:prSet>
      <dgm:spPr/>
    </dgm:pt>
    <dgm:pt modelId="{CB4355CF-C71F-49DD-ADC6-63B0A7D3C77E}"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custScaleY="90578" custLinFactNeighborX="308" custLinFactNeighborY="-5178">
        <dgm:presLayoutVars>
          <dgm:chMax val="0"/>
          <dgm:bulletEnabled val="1"/>
        </dgm:presLayoutVars>
      </dgm:prSet>
      <dgm:spPr/>
    </dgm:pt>
    <dgm:pt modelId="{AD087859-081A-46CD-A06B-90C69B5236A6}" type="pres">
      <dgm:prSet presAssocID="{7631F034-B5E7-4ADE-B5C0-DC0B9DBA7FD2}" presName="childText" presStyleLbl="revTx" presStyleIdx="1" presStyleCnt="2">
        <dgm:presLayoutVars>
          <dgm:bulletEnabled val="1"/>
        </dgm:presLayoutVars>
      </dgm:prSet>
      <dgm:spPr/>
    </dgm:pt>
  </dgm:ptLst>
  <dgm:cxnLst>
    <dgm:cxn modelId="{A1F8F607-86FA-4AC2-A76B-F73CA9BD81E1}" type="presOf" srcId="{FE990FFA-2512-47F9-A301-5FC65280145B}" destId="{AD087859-081A-46CD-A06B-90C69B5236A6}" srcOrd="0" destOrd="0" presId="urn:microsoft.com/office/officeart/2005/8/layout/vList2"/>
    <dgm:cxn modelId="{162D7417-1893-416A-A2A4-8C64D3D9F73B}" type="presOf" srcId="{3049ECDD-B1DC-4F16-8935-287F7F8E13D7}" destId="{CB4355CF-C71F-49DD-ADC6-63B0A7D3C77E}"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D8CFDF4E-0BC4-4BA8-BB2A-8D99B8DB957C}" srcId="{E39652FB-2FBE-466F-8D7C-AC1A869FE25A}" destId="{3049ECDD-B1DC-4F16-8935-287F7F8E13D7}" srcOrd="0" destOrd="0" parTransId="{435EDE20-E78F-4721-8D49-BE0A239CC2EA}" sibTransId="{851B572B-4427-450C-B770-8CF3B03B114A}"/>
    <dgm:cxn modelId="{2B4AA275-B67F-46E9-9B63-4FDF8BCF3A1C}" type="presOf" srcId="{D77F6D31-16E4-4C84-8CB9-390D7CA2332C}" destId="{8872EE39-4C5D-474A-AF11-342DAC7FD6A9}" srcOrd="0" destOrd="0" presId="urn:microsoft.com/office/officeart/2005/8/layout/vList2"/>
    <dgm:cxn modelId="{19004AB3-CCAB-4214-807C-4CF604896B36}" srcId="{7631F034-B5E7-4ADE-B5C0-DC0B9DBA7FD2}" destId="{FE990FFA-2512-47F9-A301-5FC65280145B}" srcOrd="0" destOrd="0" parTransId="{0CA672EE-50B9-4DB6-B096-1423AE51AB53}" sibTransId="{0F78AECE-633A-4F4C-86B2-5093B5DFCC11}"/>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3A89E2A0-777E-478D-9B69-6AA59E3C428E}" type="presParOf" srcId="{4C85B1C9-A666-4177-933D-656A384C1D6E}" destId="{CB4355CF-C71F-49DD-ADC6-63B0A7D3C77E}"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0342203F-66D3-4AE5-BF43-C2944FA7F16C}" type="presParOf" srcId="{4C85B1C9-A666-4177-933D-656A384C1D6E}" destId="{AD087859-081A-46CD-A06B-90C69B5236A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Increase online credit course success overall and for student of color </a:t>
          </a:r>
          <a:r>
            <a:rPr lang="en-US" sz="1600" b="1" i="1" dirty="0"/>
            <a:t>(Aspen) **</a:t>
          </a:r>
        </a:p>
      </dgm:t>
      <dgm:extLst>
        <a:ext uri="{E40237B7-FDA0-4F09-8148-C483321AD2D9}">
          <dgm14:cNvPr xmlns:dgm14="http://schemas.microsoft.com/office/drawing/2010/diagram" id="0" name="" descr="Outcome&#10;&#10;1. Increase online credit course success overall and for student of color (Aspen) **. 5 Year Outcome: All students 72%.  Black or African American students 62%.  Hispanic, Latino students 69%.  Native Hawaiian or Other Pacific Islander 62%. "/>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a:t>
          </a:r>
        </a:p>
      </dgm:t>
      <dgm:extLst>
        <a:ext uri="{E40237B7-FDA0-4F09-8148-C483321AD2D9}">
          <dgm14:cNvPr xmlns:dgm14="http://schemas.microsoft.com/office/drawing/2010/diagram" id="0" name="" descr="Outcome&#10;&#10;1. Increase online credit course success overall and for student of color (Aspen) **. 5 Year Outcome: All students 72%.  Black or African American students 62%.  Hispanic, Latino students 69%.  Native Hawaiian or Other Pacific Islander 62%. "/>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785DABD9-B9A3-41E1-9DE4-8FBF03AC7DB7}">
      <dgm:prSet phldrT="[Text]" custT="1"/>
      <dgm:spPr/>
      <dgm:t>
        <a:bodyPr/>
        <a:lstStyle/>
        <a:p>
          <a:r>
            <a:rPr lang="en-US" sz="1300" i="1" dirty="0"/>
            <a:t>5 Year Outcome: All students 72%.  Black or African American students 62%.  Hispanic, Latino students 69%.  Native Hawaiian or Other Pacific Islander 62%. </a:t>
          </a:r>
        </a:p>
      </dgm:t>
      <dgm:extLst>
        <a:ext uri="{E40237B7-FDA0-4F09-8148-C483321AD2D9}">
          <dgm14:cNvPr xmlns:dgm14="http://schemas.microsoft.com/office/drawing/2010/diagram" id="0" name="" descr="Outcome&#10;&#10;1. Increase online credit course success overall and for student of color (Aspen) **. 5 Year Outcome: All students 72%.  Black or African American students 62%.  Hispanic, Latino students 69%.  Native Hawaiian or Other Pacific Islander 62%. "/>
        </a:ext>
      </dgm:extLst>
    </dgm:pt>
    <dgm:pt modelId="{C8AA3A04-6427-4375-A780-24AC4765AB6E}" type="parTrans" cxnId="{7D989656-ADAD-4040-B369-AC1365774AC1}">
      <dgm:prSet/>
      <dgm:spPr/>
      <dgm:t>
        <a:bodyPr/>
        <a:lstStyle/>
        <a:p>
          <a:endParaRPr lang="en-US"/>
        </a:p>
      </dgm:t>
    </dgm:pt>
    <dgm:pt modelId="{FE101A32-1787-44D2-857F-058994B235A3}" type="sibTrans" cxnId="{7D989656-ADAD-4040-B369-AC1365774AC1}">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ScaleY="75102" custLinFactNeighborX="-2263" custLinFactNeighborY="-1696">
        <dgm:presLayoutVars>
          <dgm:chMax val="0"/>
          <dgm:bulletEnabled val="1"/>
        </dgm:presLayoutVars>
      </dgm:prSet>
      <dgm:spPr/>
    </dgm:pt>
    <dgm:pt modelId="{82B8CE81-D8AF-4250-BCC3-F7D211849DC1}"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7D989656-ADAD-4040-B369-AC1365774AC1}" srcId="{E39652FB-2FBE-466F-8D7C-AC1A869FE25A}" destId="{785DABD9-B9A3-41E1-9DE4-8FBF03AC7DB7}" srcOrd="0" destOrd="0" parTransId="{C8AA3A04-6427-4375-A780-24AC4765AB6E}" sibTransId="{FE101A32-1787-44D2-857F-058994B235A3}"/>
    <dgm:cxn modelId="{444EF5A3-504D-4AAE-B225-6C48E3CF7D46}" type="presOf" srcId="{785DABD9-B9A3-41E1-9DE4-8FBF03AC7DB7}" destId="{82B8CE81-D8AF-4250-BCC3-F7D211849DC1}"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2A5C02F4-1F82-4A7F-B193-BA5402DEBFF3}" type="presParOf" srcId="{4C85B1C9-A666-4177-933D-656A384C1D6E}" destId="{82B8CE81-D8AF-4250-BCC3-F7D211849DC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1700" b="1" dirty="0"/>
            <a:t>For students attending tutoring, increase the frequency of attendance</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1600" b="1" dirty="0"/>
            <a:t>Increase student usage of tutoring services in courses that are currently served, including gateway English and math courses</a:t>
          </a:r>
          <a:endParaRPr lang="en-US" sz="1600" dirty="0"/>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AE1FBA64-B888-4415-83AD-2CC7B9CA7704}">
      <dgm:prSet phldrT="[Text]" custT="1"/>
      <dgm:spPr>
        <a:solidFill>
          <a:schemeClr val="accent2">
            <a:lumMod val="20000"/>
            <a:lumOff val="80000"/>
          </a:schemeClr>
        </a:solidFill>
      </dgm:spPr>
      <dgm:t>
        <a:bodyPr/>
        <a:lstStyle/>
        <a:p>
          <a:r>
            <a:rPr lang="en-US" sz="1700" b="1" dirty="0"/>
            <a:t>For students who attend gateway English and math tutoring, increase gateway English and math course success by one percentage point each year </a:t>
          </a:r>
          <a:r>
            <a:rPr lang="en-US" sz="1500" b="1" i="1" dirty="0"/>
            <a:t>(Aspen)</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73C95F2E-054F-49A5-A19F-E224F4D6054E}" type="parTrans" cxnId="{67E11A52-42BD-4A69-A01F-3E720716A729}">
      <dgm:prSet/>
      <dgm:spPr/>
      <dgm:t>
        <a:bodyPr/>
        <a:lstStyle/>
        <a:p>
          <a:endParaRPr lang="en-US"/>
        </a:p>
      </dgm:t>
    </dgm:pt>
    <dgm:pt modelId="{A8D9CBC3-E7FE-4CB5-BE2A-40AC926B439F}" type="sibTrans" cxnId="{67E11A52-42BD-4A69-A01F-3E720716A729}">
      <dgm:prSet/>
      <dgm:spPr/>
      <dgm:t>
        <a:bodyPr/>
        <a:lstStyle/>
        <a:p>
          <a:endParaRPr lang="en-US"/>
        </a:p>
      </dgm:t>
    </dgm:pt>
    <dgm:pt modelId="{80551890-8876-442B-87E2-2B58575F9376}">
      <dgm:prSet phldrT="[Text]" custT="1"/>
      <dgm:spPr>
        <a:solidFill>
          <a:schemeClr val="accent2">
            <a:lumMod val="20000"/>
            <a:lumOff val="80000"/>
          </a:schemeClr>
        </a:solidFill>
      </dgm:spPr>
      <dgm:t>
        <a:bodyPr/>
        <a:lstStyle/>
        <a:p>
          <a:pPr>
            <a:spcAft>
              <a:spcPts val="300"/>
            </a:spcAft>
          </a:pPr>
          <a:r>
            <a:rPr lang="en-US" sz="1700" b="1" dirty="0"/>
            <a:t>Successful student course completion </a:t>
          </a:r>
        </a:p>
        <a:p>
          <a:pPr>
            <a:spcAft>
              <a:spcPct val="35000"/>
            </a:spcAft>
          </a:pPr>
          <a:r>
            <a:rPr lang="en-US" sz="1300" b="1" i="1" dirty="0"/>
            <a:t>(ACCJC Institution-Set Standard)</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ED80AF46-DE6B-4B40-9F7B-844F79015CD5}" type="parTrans" cxnId="{C062414F-8325-41FA-851A-78620F1DAFEB}">
      <dgm:prSet/>
      <dgm:spPr/>
      <dgm:t>
        <a:bodyPr/>
        <a:lstStyle/>
        <a:p>
          <a:endParaRPr lang="en-US"/>
        </a:p>
      </dgm:t>
    </dgm:pt>
    <dgm:pt modelId="{1038D2A1-1B82-46FC-984D-805247B31055}" type="sibTrans" cxnId="{C062414F-8325-41FA-851A-78620F1DAFEB}">
      <dgm:prSet/>
      <dgm:spPr/>
      <dgm:t>
        <a:bodyPr/>
        <a:lstStyle/>
        <a:p>
          <a:endParaRPr lang="en-US"/>
        </a:p>
      </dgm:t>
    </dgm:pt>
    <dgm:pt modelId="{1B256D5E-703F-47E6-B085-743332090F5F}">
      <dgm:prSet phldrT="[Text]" custT="1"/>
      <dgm:spPr/>
      <dgm:t>
        <a:bodyPr/>
        <a:lstStyle/>
        <a:p>
          <a:r>
            <a:rPr lang="en-US" sz="1300" i="1" dirty="0"/>
            <a:t>5 Year Outcome: 10% of students will use tutoring services</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100C78C4-4340-4C21-8263-543A78933573}" type="parTrans" cxnId="{88A2467B-6A37-4F73-A574-29FF575F3207}">
      <dgm:prSet/>
      <dgm:spPr/>
      <dgm:t>
        <a:bodyPr/>
        <a:lstStyle/>
        <a:p>
          <a:endParaRPr lang="en-US"/>
        </a:p>
      </dgm:t>
    </dgm:pt>
    <dgm:pt modelId="{EF95CBE2-8DF4-4664-8E42-2252050EF69F}" type="sibTrans" cxnId="{88A2467B-6A37-4F73-A574-29FF575F3207}">
      <dgm:prSet/>
      <dgm:spPr/>
      <dgm:t>
        <a:bodyPr/>
        <a:lstStyle/>
        <a:p>
          <a:endParaRPr lang="en-US"/>
        </a:p>
      </dgm:t>
    </dgm:pt>
    <dgm:pt modelId="{8A5DBB53-EDA6-463C-8917-744106AC39CF}">
      <dgm:prSet phldrT="[Text]" custT="1"/>
      <dgm:spPr/>
      <dgm:t>
        <a:bodyPr/>
        <a:lstStyle/>
        <a:p>
          <a:r>
            <a:rPr lang="en-US" sz="1300" b="0" i="1" dirty="0"/>
            <a:t>5 Year Outcome: Students who attend tutoring average 3 hours. </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1D1E0049-80BE-4AB0-9E67-A6E7BD6AABC4}" type="parTrans" cxnId="{11BA8517-5F94-4FDF-8679-F08E0448BD16}">
      <dgm:prSet/>
      <dgm:spPr/>
      <dgm:t>
        <a:bodyPr/>
        <a:lstStyle/>
        <a:p>
          <a:endParaRPr lang="en-US"/>
        </a:p>
      </dgm:t>
    </dgm:pt>
    <dgm:pt modelId="{2917613D-1B3C-4910-9B0D-0141F90924C2}" type="sibTrans" cxnId="{11BA8517-5F94-4FDF-8679-F08E0448BD16}">
      <dgm:prSet/>
      <dgm:spPr/>
      <dgm:t>
        <a:bodyPr/>
        <a:lstStyle/>
        <a:p>
          <a:endParaRPr lang="en-US"/>
        </a:p>
      </dgm:t>
    </dgm:pt>
    <dgm:pt modelId="{78D74B9C-ADCD-429D-B246-39B3BD9E6693}">
      <dgm:prSet phldrT="[Text]" custT="1"/>
      <dgm:spPr/>
      <dgm:t>
        <a:bodyPr/>
        <a:lstStyle/>
        <a:p>
          <a:r>
            <a:rPr lang="en-US" sz="1300" b="0" i="1" dirty="0"/>
            <a:t>5 Year Outcome: Math tutoring students 42%.  English tutoring students 68%.  All math students 28%.  All English students 50%. </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FA6AEB2F-BACC-4364-85D3-4654A9558392}" type="parTrans" cxnId="{6FD73769-0492-431B-B08E-0C4D0C81E1D4}">
      <dgm:prSet/>
      <dgm:spPr/>
      <dgm:t>
        <a:bodyPr/>
        <a:lstStyle/>
        <a:p>
          <a:endParaRPr lang="en-US"/>
        </a:p>
      </dgm:t>
    </dgm:pt>
    <dgm:pt modelId="{0C9C3E76-011F-4D8B-A869-843C5BE810AA}" type="sibTrans" cxnId="{6FD73769-0492-431B-B08E-0C4D0C81E1D4}">
      <dgm:prSet/>
      <dgm:spPr/>
      <dgm:t>
        <a:bodyPr/>
        <a:lstStyle/>
        <a:p>
          <a:endParaRPr lang="en-US"/>
        </a:p>
      </dgm:t>
    </dgm:pt>
    <dgm:pt modelId="{ED513475-0D46-4BBD-8CF2-3E421EC3FA61}">
      <dgm:prSet phldrT="[Text]" custT="1"/>
      <dgm:spPr/>
      <dgm:t>
        <a:bodyPr/>
        <a:lstStyle/>
        <a:p>
          <a:r>
            <a:rPr lang="en-US" sz="1300" b="0" i="1" dirty="0"/>
            <a:t>Five Year Outcome: Credit students 74%</a:t>
          </a:r>
        </a:p>
      </dgm:t>
      <dgm:extLst>
        <a:ext uri="{E40237B7-FDA0-4F09-8148-C483321AD2D9}">
          <dgm14:cNvPr xmlns:dgm14="http://schemas.microsoft.com/office/drawing/2010/diagram" id="0" name=""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
      </dgm:extLst>
    </dgm:pt>
    <dgm:pt modelId="{8E41A0CF-7F32-4434-BFBB-579630B8C988}" type="parTrans" cxnId="{C9D741EC-607C-48A2-8532-B742A9CF7E07}">
      <dgm:prSet/>
      <dgm:spPr/>
      <dgm:t>
        <a:bodyPr/>
        <a:lstStyle/>
        <a:p>
          <a:endParaRPr lang="en-US"/>
        </a:p>
      </dgm:t>
    </dgm:pt>
    <dgm:pt modelId="{F27C56F6-F1B8-4835-A4D6-2482C9B7137C}" type="sibTrans" cxnId="{C9D741EC-607C-48A2-8532-B742A9CF7E07}">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5" custScaleY="42418">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5" custScaleY="88407" custLinFactNeighborX="-2263" custLinFactNeighborY="-1696">
        <dgm:presLayoutVars>
          <dgm:chMax val="0"/>
          <dgm:bulletEnabled val="1"/>
        </dgm:presLayoutVars>
      </dgm:prSet>
      <dgm:spPr/>
    </dgm:pt>
    <dgm:pt modelId="{7A3C4ED4-EFE3-43C2-85E7-1C951E36F6DB}" type="pres">
      <dgm:prSet presAssocID="{E39652FB-2FBE-466F-8D7C-AC1A869FE25A}" presName="childText" presStyleLbl="revTx" presStyleIdx="0" presStyleCnt="4">
        <dgm:presLayoutVars>
          <dgm:bulletEnabled val="1"/>
        </dgm:presLayoutVars>
      </dgm:prSet>
      <dgm:spPr/>
    </dgm:pt>
    <dgm:pt modelId="{6C8C07B8-4A1C-494E-B2E5-CE1479E707A3}" type="pres">
      <dgm:prSet presAssocID="{7631F034-B5E7-4ADE-B5C0-DC0B9DBA7FD2}" presName="parentText" presStyleLbl="node1" presStyleIdx="2" presStyleCnt="5" custScaleY="59059" custLinFactNeighborY="-14470">
        <dgm:presLayoutVars>
          <dgm:chMax val="0"/>
          <dgm:bulletEnabled val="1"/>
        </dgm:presLayoutVars>
      </dgm:prSet>
      <dgm:spPr/>
    </dgm:pt>
    <dgm:pt modelId="{906B1BE9-FEDA-4DD9-91CE-4570A4F0EFD8}" type="pres">
      <dgm:prSet presAssocID="{7631F034-B5E7-4ADE-B5C0-DC0B9DBA7FD2}" presName="childText" presStyleLbl="revTx" presStyleIdx="1" presStyleCnt="4" custLinFactNeighborY="-3608">
        <dgm:presLayoutVars>
          <dgm:bulletEnabled val="1"/>
        </dgm:presLayoutVars>
      </dgm:prSet>
      <dgm:spPr/>
    </dgm:pt>
    <dgm:pt modelId="{0F7C6A59-E459-45D6-A407-27AEB44A8689}" type="pres">
      <dgm:prSet presAssocID="{AE1FBA64-B888-4415-83AD-2CC7B9CA7704}" presName="parentText" presStyleLbl="node1" presStyleIdx="3" presStyleCnt="5" custScaleY="88813" custLinFactNeighborY="-6462">
        <dgm:presLayoutVars>
          <dgm:chMax val="0"/>
          <dgm:bulletEnabled val="1"/>
        </dgm:presLayoutVars>
      </dgm:prSet>
      <dgm:spPr/>
    </dgm:pt>
    <dgm:pt modelId="{E655236E-4951-41A5-8AEF-9070CB1547FE}" type="pres">
      <dgm:prSet presAssocID="{AE1FBA64-B888-4415-83AD-2CC7B9CA7704}" presName="childText" presStyleLbl="revTx" presStyleIdx="2" presStyleCnt="4" custLinFactNeighborY="-3608">
        <dgm:presLayoutVars>
          <dgm:bulletEnabled val="1"/>
        </dgm:presLayoutVars>
      </dgm:prSet>
      <dgm:spPr/>
    </dgm:pt>
    <dgm:pt modelId="{65E9F1B4-F21D-4A1C-91E1-5634134BFE96}" type="pres">
      <dgm:prSet presAssocID="{80551890-8876-442B-87E2-2B58575F9376}" presName="parentText" presStyleLbl="node1" presStyleIdx="4" presStyleCnt="5" custScaleY="50735">
        <dgm:presLayoutVars>
          <dgm:chMax val="0"/>
          <dgm:bulletEnabled val="1"/>
        </dgm:presLayoutVars>
      </dgm:prSet>
      <dgm:spPr/>
    </dgm:pt>
    <dgm:pt modelId="{6095F58F-5447-4C87-8045-359A1A21CF7C}" type="pres">
      <dgm:prSet presAssocID="{80551890-8876-442B-87E2-2B58575F9376}" presName="childText" presStyleLbl="revTx" presStyleIdx="3" presStyleCnt="4" custLinFactNeighborY="3269">
        <dgm:presLayoutVars>
          <dgm:bulletEnabled val="1"/>
        </dgm:presLayoutVars>
      </dgm:prSet>
      <dgm:spPr/>
    </dgm:pt>
  </dgm:ptLst>
  <dgm:cxnLst>
    <dgm:cxn modelId="{569CBD0A-C46D-4CF6-B3DC-5D387A14A191}" type="presOf" srcId="{78D74B9C-ADCD-429D-B246-39B3BD9E6693}" destId="{E655236E-4951-41A5-8AEF-9070CB1547FE}" srcOrd="0" destOrd="0" presId="urn:microsoft.com/office/officeart/2005/8/layout/vList2"/>
    <dgm:cxn modelId="{11BA8517-5F94-4FDF-8679-F08E0448BD16}" srcId="{7631F034-B5E7-4ADE-B5C0-DC0B9DBA7FD2}" destId="{8A5DBB53-EDA6-463C-8917-744106AC39CF}" srcOrd="0" destOrd="0" parTransId="{1D1E0049-80BE-4AB0-9E67-A6E7BD6AABC4}" sibTransId="{2917613D-1B3C-4910-9B0D-0141F90924C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6FD73769-0492-431B-B08E-0C4D0C81E1D4}" srcId="{AE1FBA64-B888-4415-83AD-2CC7B9CA7704}" destId="{78D74B9C-ADCD-429D-B246-39B3BD9E6693}" srcOrd="0" destOrd="0" parTransId="{FA6AEB2F-BACC-4364-85D3-4654A9558392}" sibTransId="{0C9C3E76-011F-4D8B-A869-843C5BE810AA}"/>
    <dgm:cxn modelId="{C062414F-8325-41FA-851A-78620F1DAFEB}" srcId="{D8FC8246-BE7A-4317-9AF4-65DBFAADFE3C}" destId="{80551890-8876-442B-87E2-2B58575F9376}" srcOrd="4" destOrd="0" parTransId="{ED80AF46-DE6B-4B40-9F7B-844F79015CD5}" sibTransId="{1038D2A1-1B82-46FC-984D-805247B31055}"/>
    <dgm:cxn modelId="{67E11A52-42BD-4A69-A01F-3E720716A729}" srcId="{D8FC8246-BE7A-4317-9AF4-65DBFAADFE3C}" destId="{AE1FBA64-B888-4415-83AD-2CC7B9CA7704}" srcOrd="3" destOrd="0" parTransId="{73C95F2E-054F-49A5-A19F-E224F4D6054E}" sibTransId="{A8D9CBC3-E7FE-4CB5-BE2A-40AC926B439F}"/>
    <dgm:cxn modelId="{2B4AA275-B67F-46E9-9B63-4FDF8BCF3A1C}" type="presOf" srcId="{D77F6D31-16E4-4C84-8CB9-390D7CA2332C}" destId="{8872EE39-4C5D-474A-AF11-342DAC7FD6A9}" srcOrd="0" destOrd="0" presId="urn:microsoft.com/office/officeart/2005/8/layout/vList2"/>
    <dgm:cxn modelId="{88A2467B-6A37-4F73-A574-29FF575F3207}" srcId="{E39652FB-2FBE-466F-8D7C-AC1A869FE25A}" destId="{1B256D5E-703F-47E6-B085-743332090F5F}" srcOrd="0" destOrd="0" parTransId="{100C78C4-4340-4C21-8263-543A78933573}" sibTransId="{EF95CBE2-8DF4-4664-8E42-2252050EF69F}"/>
    <dgm:cxn modelId="{D8E73DA9-8E13-4F31-AF34-BBBEE9A21FEE}" type="presOf" srcId="{ED513475-0D46-4BBD-8CF2-3E421EC3FA61}" destId="{6095F58F-5447-4C87-8045-359A1A21CF7C}" srcOrd="0" destOrd="0" presId="urn:microsoft.com/office/officeart/2005/8/layout/vList2"/>
    <dgm:cxn modelId="{FF1C1BAA-4F22-4597-AF52-52EE4397A977}" type="presOf" srcId="{80551890-8876-442B-87E2-2B58575F9376}" destId="{65E9F1B4-F21D-4A1C-91E1-5634134BFE96}" srcOrd="0" destOrd="0" presId="urn:microsoft.com/office/officeart/2005/8/layout/vList2"/>
    <dgm:cxn modelId="{00A8D7CA-3EA0-4B19-A422-D16C2B91E245}" type="presOf" srcId="{1B256D5E-703F-47E6-B085-743332090F5F}" destId="{7A3C4ED4-EFE3-43C2-85E7-1C951E36F6DB}"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C9D741EC-607C-48A2-8532-B742A9CF7E07}" srcId="{80551890-8876-442B-87E2-2B58575F9376}" destId="{ED513475-0D46-4BBD-8CF2-3E421EC3FA61}" srcOrd="0" destOrd="0" parTransId="{8E41A0CF-7F32-4434-BFBB-579630B8C988}" sibTransId="{F27C56F6-F1B8-4835-A4D6-2482C9B7137C}"/>
    <dgm:cxn modelId="{358AF4F0-9028-4351-9FD5-47FCD03509A7}" type="presOf" srcId="{8A5DBB53-EDA6-463C-8917-744106AC39CF}" destId="{906B1BE9-FEDA-4DD9-91CE-4570A4F0EFD8}" srcOrd="0" destOrd="0" presId="urn:microsoft.com/office/officeart/2005/8/layout/vList2"/>
    <dgm:cxn modelId="{DBCA40F6-D42F-4253-A65F-BD40B8C3B632}" type="presOf" srcId="{AE1FBA64-B888-4415-83AD-2CC7B9CA7704}" destId="{0F7C6A59-E459-45D6-A407-27AEB44A8689}"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7FB1338A-2B6F-40AC-8003-E0E083AFFAFE}" type="presParOf" srcId="{4C85B1C9-A666-4177-933D-656A384C1D6E}" destId="{7A3C4ED4-EFE3-43C2-85E7-1C951E36F6DB}"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32747D04-39AA-45C3-B30A-6711F0EF15FD}" type="presParOf" srcId="{4C85B1C9-A666-4177-933D-656A384C1D6E}" destId="{906B1BE9-FEDA-4DD9-91CE-4570A4F0EFD8}" srcOrd="5" destOrd="0" presId="urn:microsoft.com/office/officeart/2005/8/layout/vList2"/>
    <dgm:cxn modelId="{1C03B85D-4686-45AC-A08D-0D21F3FA4FAA}" type="presParOf" srcId="{4C85B1C9-A666-4177-933D-656A384C1D6E}" destId="{0F7C6A59-E459-45D6-A407-27AEB44A8689}" srcOrd="6" destOrd="0" presId="urn:microsoft.com/office/officeart/2005/8/layout/vList2"/>
    <dgm:cxn modelId="{48E14183-3BC6-4B62-9A2E-C73CF989BC3C}" type="presParOf" srcId="{4C85B1C9-A666-4177-933D-656A384C1D6E}" destId="{E655236E-4951-41A5-8AEF-9070CB1547FE}" srcOrd="7" destOrd="0" presId="urn:microsoft.com/office/officeart/2005/8/layout/vList2"/>
    <dgm:cxn modelId="{FFAFBF80-B94E-46C8-90E1-10CBE30E199B}" type="presParOf" srcId="{4C85B1C9-A666-4177-933D-656A384C1D6E}" destId="{65E9F1B4-F21D-4A1C-91E1-5634134BFE96}" srcOrd="8" destOrd="0" presId="urn:microsoft.com/office/officeart/2005/8/layout/vList2"/>
    <dgm:cxn modelId="{F8E257B8-DC73-4B7E-8402-53E6388B6B6D}" type="presParOf" srcId="{4C85B1C9-A666-4177-933D-656A384C1D6E}" destId="{6095F58F-5447-4C87-8045-359A1A21CF7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10155"/>
          <a:ext cx="5420852" cy="356594"/>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7407" y="27562"/>
        <a:ext cx="5386038" cy="321780"/>
      </dsp:txXfrm>
    </dsp:sp>
    <dsp:sp modelId="{98B39511-EF9C-4B5E-B3C9-018AB6661D27}">
      <dsp:nvSpPr>
        <dsp:cNvPr id="0" name=""/>
        <dsp:cNvSpPr/>
      </dsp:nvSpPr>
      <dsp:spPr>
        <a:xfrm>
          <a:off x="0" y="483711"/>
          <a:ext cx="5420852" cy="110565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Engagement of employees in learning opportunities that support a healing-centered culture of caring and peace</a:t>
          </a:r>
          <a:endParaRPr lang="en-US" sz="2000" kern="1200" dirty="0"/>
        </a:p>
      </dsp:txBody>
      <dsp:txXfrm>
        <a:off x="53973" y="537684"/>
        <a:ext cx="5312906" cy="997704"/>
      </dsp:txXfrm>
    </dsp:sp>
    <dsp:sp modelId="{A6EB647E-0A8D-4C6C-B477-B44A5D80312A}">
      <dsp:nvSpPr>
        <dsp:cNvPr id="0" name=""/>
        <dsp:cNvSpPr/>
      </dsp:nvSpPr>
      <dsp:spPr>
        <a:xfrm>
          <a:off x="0" y="1602000"/>
          <a:ext cx="542085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25% of employees will participate in learning opportunities that support a healing-centered culture of care</a:t>
          </a:r>
        </a:p>
      </dsp:txBody>
      <dsp:txXfrm>
        <a:off x="0" y="1602000"/>
        <a:ext cx="5420852" cy="745200"/>
      </dsp:txXfrm>
    </dsp:sp>
    <dsp:sp modelId="{6C8C07B8-4A1C-494E-B2E5-CE1479E707A3}">
      <dsp:nvSpPr>
        <dsp:cNvPr id="0" name=""/>
        <dsp:cNvSpPr/>
      </dsp:nvSpPr>
      <dsp:spPr>
        <a:xfrm>
          <a:off x="0" y="2275116"/>
          <a:ext cx="5420852" cy="110565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Employee knowledge of student support services</a:t>
          </a:r>
          <a:endParaRPr lang="en-US" sz="2000" kern="1200" dirty="0"/>
        </a:p>
      </dsp:txBody>
      <dsp:txXfrm>
        <a:off x="53973" y="2329089"/>
        <a:ext cx="5312906" cy="997704"/>
      </dsp:txXfrm>
    </dsp:sp>
    <dsp:sp modelId="{3B235D39-DAAE-4804-AA6A-C5FCBDBE04F8}">
      <dsp:nvSpPr>
        <dsp:cNvPr id="0" name=""/>
        <dsp:cNvSpPr/>
      </dsp:nvSpPr>
      <dsp:spPr>
        <a:xfrm>
          <a:off x="0" y="3452850"/>
          <a:ext cx="542085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10% increase over baseline in employee knowledge of student support services</a:t>
          </a:r>
          <a:endParaRPr lang="en-US" sz="1300" kern="1200" dirty="0"/>
        </a:p>
      </dsp:txBody>
      <dsp:txXfrm>
        <a:off x="0" y="3452850"/>
        <a:ext cx="5420852" cy="745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4205"/>
          <a:ext cx="5420852" cy="323919"/>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5812" y="20017"/>
        <a:ext cx="5389228" cy="292295"/>
      </dsp:txXfrm>
    </dsp:sp>
    <dsp:sp modelId="{98B39511-EF9C-4B5E-B3C9-018AB6661D27}">
      <dsp:nvSpPr>
        <dsp:cNvPr id="0" name=""/>
        <dsp:cNvSpPr/>
      </dsp:nvSpPr>
      <dsp:spPr>
        <a:xfrm>
          <a:off x="0" y="387905"/>
          <a:ext cx="5420852" cy="42632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3-Year Graduation &amp; Transfer Rate </a:t>
          </a:r>
          <a:r>
            <a:rPr lang="en-US" sz="1600" b="1" i="1" kern="1200" dirty="0"/>
            <a:t>(Aspen)</a:t>
          </a:r>
          <a:endParaRPr lang="en-US" sz="1600" i="1" kern="1200" dirty="0"/>
        </a:p>
      </dsp:txBody>
      <dsp:txXfrm>
        <a:off x="20811" y="408716"/>
        <a:ext cx="5379230" cy="384700"/>
      </dsp:txXfrm>
    </dsp:sp>
    <dsp:sp modelId="{B2F18FD3-8F40-487F-ABF3-777327962329}">
      <dsp:nvSpPr>
        <dsp:cNvPr id="0" name=""/>
        <dsp:cNvSpPr/>
      </dsp:nvSpPr>
      <dsp:spPr>
        <a:xfrm>
          <a:off x="0" y="820687"/>
          <a:ext cx="542085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All students 47%.  Students of color 41%. </a:t>
          </a:r>
        </a:p>
      </dsp:txBody>
      <dsp:txXfrm>
        <a:off x="0" y="820687"/>
        <a:ext cx="5420852" cy="380880"/>
      </dsp:txXfrm>
    </dsp:sp>
    <dsp:sp modelId="{6C8C07B8-4A1C-494E-B2E5-CE1479E707A3}">
      <dsp:nvSpPr>
        <dsp:cNvPr id="0" name=""/>
        <dsp:cNvSpPr/>
      </dsp:nvSpPr>
      <dsp:spPr>
        <a:xfrm>
          <a:off x="0" y="1106660"/>
          <a:ext cx="5420852" cy="60495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300"/>
            </a:spcAft>
            <a:buNone/>
          </a:pPr>
          <a:r>
            <a:rPr lang="en-US" sz="2000" b="1" kern="1200" dirty="0"/>
            <a:t>Number of Degrees and Certificates </a:t>
          </a:r>
        </a:p>
        <a:p>
          <a:pPr marL="0" lvl="0" indent="0" algn="l" defTabSz="889000">
            <a:lnSpc>
              <a:spcPct val="90000"/>
            </a:lnSpc>
            <a:spcBef>
              <a:spcPct val="0"/>
            </a:spcBef>
            <a:spcAft>
              <a:spcPct val="35000"/>
            </a:spcAft>
            <a:buNone/>
          </a:pPr>
          <a:r>
            <a:rPr lang="en-US" sz="1300" b="1" i="1" kern="1200" dirty="0"/>
            <a:t>(Student Equity Plan, ACCJC Institution-Set Standard, SCFF)</a:t>
          </a:r>
        </a:p>
      </dsp:txBody>
      <dsp:txXfrm>
        <a:off x="29531" y="1136191"/>
        <a:ext cx="5361790" cy="545890"/>
      </dsp:txXfrm>
    </dsp:sp>
    <dsp:sp modelId="{487F7FEF-1DE7-4B62-B44B-A29F53EA8622}">
      <dsp:nvSpPr>
        <dsp:cNvPr id="0" name=""/>
        <dsp:cNvSpPr/>
      </dsp:nvSpPr>
      <dsp:spPr>
        <a:xfrm>
          <a:off x="0" y="1720221"/>
          <a:ext cx="5420852"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Credit degrees 3932.  Credit certificates 1058.  Noncredit certificates 2705. </a:t>
          </a:r>
        </a:p>
      </dsp:txBody>
      <dsp:txXfrm>
        <a:off x="0" y="1720221"/>
        <a:ext cx="5420852" cy="404685"/>
      </dsp:txXfrm>
    </dsp:sp>
    <dsp:sp modelId="{074FEE1D-C4E5-481C-A38F-3E2178D4CD56}">
      <dsp:nvSpPr>
        <dsp:cNvPr id="0" name=""/>
        <dsp:cNvSpPr/>
      </dsp:nvSpPr>
      <dsp:spPr>
        <a:xfrm>
          <a:off x="0" y="2211204"/>
          <a:ext cx="5420852" cy="552273"/>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300"/>
            </a:spcAft>
            <a:buNone/>
          </a:pPr>
          <a:r>
            <a:rPr lang="en-US" sz="2000" b="1" kern="1200" dirty="0"/>
            <a:t>Cohort Transfer to a Four-Year </a:t>
          </a:r>
        </a:p>
        <a:p>
          <a:pPr marL="0" lvl="0" indent="0" algn="l" defTabSz="889000">
            <a:lnSpc>
              <a:spcPct val="90000"/>
            </a:lnSpc>
            <a:spcBef>
              <a:spcPct val="0"/>
            </a:spcBef>
            <a:spcAft>
              <a:spcPct val="35000"/>
            </a:spcAft>
            <a:buNone/>
          </a:pPr>
          <a:r>
            <a:rPr lang="en-US" sz="1300" b="1" i="1" kern="1200" dirty="0"/>
            <a:t>(Student Equity Plan)</a:t>
          </a:r>
          <a:endParaRPr lang="en-US" sz="1300" i="1" kern="1200" dirty="0"/>
        </a:p>
      </dsp:txBody>
      <dsp:txXfrm>
        <a:off x="26960" y="2238164"/>
        <a:ext cx="5366932" cy="498353"/>
      </dsp:txXfrm>
    </dsp:sp>
    <dsp:sp modelId="{E502B63B-7EB8-431C-B5FD-06041C2D9433}">
      <dsp:nvSpPr>
        <dsp:cNvPr id="0" name=""/>
        <dsp:cNvSpPr/>
      </dsp:nvSpPr>
      <dsp:spPr>
        <a:xfrm>
          <a:off x="0" y="2763478"/>
          <a:ext cx="5420852"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Five Year Outcome: All students 2197.  Students of color requires further analysis by RIE. </a:t>
          </a:r>
        </a:p>
      </dsp:txBody>
      <dsp:txXfrm>
        <a:off x="0" y="2763478"/>
        <a:ext cx="5420852" cy="404685"/>
      </dsp:txXfrm>
    </dsp:sp>
    <dsp:sp modelId="{5FADB58B-92BA-40F4-9148-0836714B55A3}">
      <dsp:nvSpPr>
        <dsp:cNvPr id="0" name=""/>
        <dsp:cNvSpPr/>
      </dsp:nvSpPr>
      <dsp:spPr>
        <a:xfrm>
          <a:off x="0" y="3208263"/>
          <a:ext cx="5420852" cy="63115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Aptos" panose="02110004020202020204"/>
              <a:ea typeface="+mn-ea"/>
              <a:cs typeface="+mn-cs"/>
            </a:rPr>
            <a:t>Participation in Career, Transfer, or Completion Services</a:t>
          </a:r>
        </a:p>
      </dsp:txBody>
      <dsp:txXfrm>
        <a:off x="30810" y="3239073"/>
        <a:ext cx="5359232" cy="569532"/>
      </dsp:txXfrm>
    </dsp:sp>
    <dsp:sp modelId="{A7C7A478-C4D9-4361-B3D3-224E5EA47D01}">
      <dsp:nvSpPr>
        <dsp:cNvPr id="0" name=""/>
        <dsp:cNvSpPr/>
      </dsp:nvSpPr>
      <dsp:spPr>
        <a:xfrm>
          <a:off x="0" y="3803521"/>
          <a:ext cx="5420852"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All students &amp; students of color requires further analysis by RIE</a:t>
          </a:r>
        </a:p>
      </dsp:txBody>
      <dsp:txXfrm>
        <a:off x="0" y="3803521"/>
        <a:ext cx="5420852" cy="4046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42118"/>
          <a:ext cx="5420852" cy="320790"/>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5660" y="57778"/>
        <a:ext cx="5389532" cy="289470"/>
      </dsp:txXfrm>
    </dsp:sp>
    <dsp:sp modelId="{98B39511-EF9C-4B5E-B3C9-018AB6661D27}">
      <dsp:nvSpPr>
        <dsp:cNvPr id="0" name=""/>
        <dsp:cNvSpPr/>
      </dsp:nvSpPr>
      <dsp:spPr>
        <a:xfrm>
          <a:off x="0" y="433086"/>
          <a:ext cx="5420852" cy="79468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Educational Plans, Preliminary and Comprehensive</a:t>
          </a:r>
          <a:endParaRPr lang="en-US" sz="2000" kern="1200" dirty="0"/>
        </a:p>
      </dsp:txBody>
      <dsp:txXfrm>
        <a:off x="38793" y="471879"/>
        <a:ext cx="5343266" cy="717099"/>
      </dsp:txXfrm>
    </dsp:sp>
    <dsp:sp modelId="{E4C284E7-DD73-4E54-B132-F50D4D07617A}">
      <dsp:nvSpPr>
        <dsp:cNvPr id="0" name=""/>
        <dsp:cNvSpPr/>
      </dsp:nvSpPr>
      <dsp:spPr>
        <a:xfrm>
          <a:off x="0" y="1235355"/>
          <a:ext cx="542085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kern="1200" dirty="0"/>
        </a:p>
      </dsp:txBody>
      <dsp:txXfrm>
        <a:off x="0" y="1235355"/>
        <a:ext cx="5420852" cy="447120"/>
      </dsp:txXfrm>
    </dsp:sp>
    <dsp:sp modelId="{6C8C07B8-4A1C-494E-B2E5-CE1479E707A3}">
      <dsp:nvSpPr>
        <dsp:cNvPr id="0" name=""/>
        <dsp:cNvSpPr/>
      </dsp:nvSpPr>
      <dsp:spPr>
        <a:xfrm>
          <a:off x="0" y="1682475"/>
          <a:ext cx="5420852" cy="79468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Reduced time to degree completion</a:t>
          </a:r>
        </a:p>
      </dsp:txBody>
      <dsp:txXfrm>
        <a:off x="38793" y="1721268"/>
        <a:ext cx="5343266" cy="717099"/>
      </dsp:txXfrm>
    </dsp:sp>
    <dsp:sp modelId="{DE86983E-69AB-4DB6-AC06-B1BD21AFFEFE}">
      <dsp:nvSpPr>
        <dsp:cNvPr id="0" name=""/>
        <dsp:cNvSpPr/>
      </dsp:nvSpPr>
      <dsp:spPr>
        <a:xfrm>
          <a:off x="0" y="2477161"/>
          <a:ext cx="542085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kern="1200" dirty="0"/>
        </a:p>
      </dsp:txBody>
      <dsp:txXfrm>
        <a:off x="0" y="2477161"/>
        <a:ext cx="5420852" cy="447120"/>
      </dsp:txXfrm>
    </dsp:sp>
    <dsp:sp modelId="{41CC1DB6-67B6-4082-9ADA-A9116256AF69}">
      <dsp:nvSpPr>
        <dsp:cNvPr id="0" name=""/>
        <dsp:cNvSpPr/>
      </dsp:nvSpPr>
      <dsp:spPr>
        <a:xfrm>
          <a:off x="0" y="2924281"/>
          <a:ext cx="5420852" cy="79468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Reduced time to transfer</a:t>
          </a:r>
        </a:p>
      </dsp:txBody>
      <dsp:txXfrm>
        <a:off x="38793" y="2963074"/>
        <a:ext cx="5343266" cy="717099"/>
      </dsp:txXfrm>
    </dsp:sp>
    <dsp:sp modelId="{65B62129-E826-4A0F-AA74-578F8A7A1CF1}">
      <dsp:nvSpPr>
        <dsp:cNvPr id="0" name=""/>
        <dsp:cNvSpPr/>
      </dsp:nvSpPr>
      <dsp:spPr>
        <a:xfrm>
          <a:off x="0" y="3718967"/>
          <a:ext cx="542085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kern="1200" dirty="0"/>
        </a:p>
      </dsp:txBody>
      <dsp:txXfrm>
        <a:off x="0" y="3718967"/>
        <a:ext cx="5420852" cy="447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568937"/>
          <a:ext cx="5420852" cy="342375"/>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a:t>
          </a:r>
        </a:p>
      </dsp:txBody>
      <dsp:txXfrm>
        <a:off x="16713" y="585650"/>
        <a:ext cx="5387426" cy="308949"/>
      </dsp:txXfrm>
    </dsp:sp>
    <dsp:sp modelId="{98B39511-EF9C-4B5E-B3C9-018AB6661D27}">
      <dsp:nvSpPr>
        <dsp:cNvPr id="0" name=""/>
        <dsp:cNvSpPr/>
      </dsp:nvSpPr>
      <dsp:spPr>
        <a:xfrm>
          <a:off x="0" y="1077658"/>
          <a:ext cx="5420852" cy="87040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Retention rates by classification</a:t>
          </a:r>
          <a:endParaRPr lang="en-US" sz="2000" kern="1200" dirty="0"/>
        </a:p>
      </dsp:txBody>
      <dsp:txXfrm>
        <a:off x="42490" y="1120148"/>
        <a:ext cx="5335872" cy="785425"/>
      </dsp:txXfrm>
    </dsp:sp>
    <dsp:sp modelId="{2F913584-8F61-4F7B-8B25-181F012ACD43}">
      <dsp:nvSpPr>
        <dsp:cNvPr id="0" name=""/>
        <dsp:cNvSpPr/>
      </dsp:nvSpPr>
      <dsp:spPr>
        <a:xfrm>
          <a:off x="0" y="1966038"/>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kern="1200" dirty="0"/>
        </a:p>
      </dsp:txBody>
      <dsp:txXfrm>
        <a:off x="0" y="1966038"/>
        <a:ext cx="5420852" cy="1059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567377"/>
          <a:ext cx="5420852" cy="406570"/>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a:t>
          </a:r>
        </a:p>
      </dsp:txBody>
      <dsp:txXfrm>
        <a:off x="19847" y="587224"/>
        <a:ext cx="5381158" cy="366876"/>
      </dsp:txXfrm>
    </dsp:sp>
    <dsp:sp modelId="{98B39511-EF9C-4B5E-B3C9-018AB6661D27}">
      <dsp:nvSpPr>
        <dsp:cNvPr id="0" name=""/>
        <dsp:cNvSpPr/>
      </dsp:nvSpPr>
      <dsp:spPr>
        <a:xfrm>
          <a:off x="0" y="1140293"/>
          <a:ext cx="5420852" cy="1422719"/>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Engagement of instructional employees in learning opportunities to enhance their knowledge of equitable outcomes and inclusive practices</a:t>
          </a:r>
          <a:endParaRPr lang="en-US" sz="2000" kern="1200" dirty="0"/>
        </a:p>
      </dsp:txBody>
      <dsp:txXfrm>
        <a:off x="69451" y="1209744"/>
        <a:ext cx="5281950" cy="1283817"/>
      </dsp:txXfrm>
    </dsp:sp>
    <dsp:sp modelId="{43D02226-DC78-4821-B70E-4DEF2254A66C}">
      <dsp:nvSpPr>
        <dsp:cNvPr id="0" name=""/>
        <dsp:cNvSpPr/>
      </dsp:nvSpPr>
      <dsp:spPr>
        <a:xfrm>
          <a:off x="0" y="2580988"/>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25% of instructional employees will participate in learning opportunities focused on equitable outcomes and inclusive practices.</a:t>
          </a:r>
        </a:p>
      </dsp:txBody>
      <dsp:txXfrm>
        <a:off x="0" y="2580988"/>
        <a:ext cx="5420852" cy="10598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4421"/>
          <a:ext cx="5420852" cy="306304"/>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Outcomes</a:t>
          </a:r>
        </a:p>
      </dsp:txBody>
      <dsp:txXfrm>
        <a:off x="14953" y="19374"/>
        <a:ext cx="5390946" cy="276398"/>
      </dsp:txXfrm>
    </dsp:sp>
    <dsp:sp modelId="{98B39511-EF9C-4B5E-B3C9-018AB6661D27}">
      <dsp:nvSpPr>
        <dsp:cNvPr id="0" name=""/>
        <dsp:cNvSpPr/>
      </dsp:nvSpPr>
      <dsp:spPr>
        <a:xfrm>
          <a:off x="0" y="436403"/>
          <a:ext cx="5420852" cy="543518"/>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Articulation for noncredit students</a:t>
          </a:r>
        </a:p>
      </dsp:txBody>
      <dsp:txXfrm>
        <a:off x="26532" y="462935"/>
        <a:ext cx="5367788" cy="490454"/>
      </dsp:txXfrm>
    </dsp:sp>
    <dsp:sp modelId="{29FABB4A-3938-4452-91B1-1AC1150BDF8E}">
      <dsp:nvSpPr>
        <dsp:cNvPr id="0" name=""/>
        <dsp:cNvSpPr/>
      </dsp:nvSpPr>
      <dsp:spPr>
        <a:xfrm>
          <a:off x="0" y="972324"/>
          <a:ext cx="5420852"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Increase the number of articulations for noncredit students enrolled in mirrored courses by 10%.</a:t>
          </a:r>
        </a:p>
      </dsp:txBody>
      <dsp:txXfrm>
        <a:off x="0" y="972324"/>
        <a:ext cx="5420852" cy="678960"/>
      </dsp:txXfrm>
    </dsp:sp>
    <dsp:sp modelId="{A26B0F34-97F2-4BDD-9C62-754A3C726D2C}">
      <dsp:nvSpPr>
        <dsp:cNvPr id="0" name=""/>
        <dsp:cNvSpPr/>
      </dsp:nvSpPr>
      <dsp:spPr>
        <a:xfrm>
          <a:off x="0" y="1651284"/>
          <a:ext cx="5420852" cy="69016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Noncredit students transitioning for the first time to credit</a:t>
          </a:r>
        </a:p>
      </dsp:txBody>
      <dsp:txXfrm>
        <a:off x="33691" y="1684975"/>
        <a:ext cx="5353470" cy="622778"/>
      </dsp:txXfrm>
    </dsp:sp>
    <dsp:sp modelId="{FEAC40A4-5B5B-49D9-9400-9338CA36554D}">
      <dsp:nvSpPr>
        <dsp:cNvPr id="0" name=""/>
        <dsp:cNvSpPr/>
      </dsp:nvSpPr>
      <dsp:spPr>
        <a:xfrm>
          <a:off x="0" y="2341444"/>
          <a:ext cx="5420852"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Increase the number of noncredit students transitioning for the first time to credit by 10%.</a:t>
          </a:r>
        </a:p>
      </dsp:txBody>
      <dsp:txXfrm>
        <a:off x="0" y="2341444"/>
        <a:ext cx="5420852" cy="678960"/>
      </dsp:txXfrm>
    </dsp:sp>
    <dsp:sp modelId="{FCCCD6AA-EF1B-47E2-804D-779AE7F43556}">
      <dsp:nvSpPr>
        <dsp:cNvPr id="0" name=""/>
        <dsp:cNvSpPr/>
      </dsp:nvSpPr>
      <dsp:spPr>
        <a:xfrm>
          <a:off x="0" y="3020404"/>
          <a:ext cx="5420852" cy="57058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completion of 9 CTE units </a:t>
          </a:r>
          <a:r>
            <a:rPr lang="en-US" sz="1600" b="0" i="1" kern="1200" dirty="0"/>
            <a:t>(SCFF)</a:t>
          </a:r>
        </a:p>
      </dsp:txBody>
      <dsp:txXfrm>
        <a:off x="27853" y="3048257"/>
        <a:ext cx="5365146" cy="514874"/>
      </dsp:txXfrm>
    </dsp:sp>
    <dsp:sp modelId="{1EFF763D-2E7D-496F-A56F-6632ED51E571}">
      <dsp:nvSpPr>
        <dsp:cNvPr id="0" name=""/>
        <dsp:cNvSpPr/>
      </dsp:nvSpPr>
      <dsp:spPr>
        <a:xfrm>
          <a:off x="0" y="3590984"/>
          <a:ext cx="5420852"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3% increase in the number of students completing 9 CTE units.</a:t>
          </a:r>
        </a:p>
      </dsp:txBody>
      <dsp:txXfrm>
        <a:off x="0" y="3590984"/>
        <a:ext cx="5420852" cy="6789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886080"/>
          <a:ext cx="5420852" cy="342375"/>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a:t>
          </a:r>
        </a:p>
      </dsp:txBody>
      <dsp:txXfrm>
        <a:off x="16713" y="902793"/>
        <a:ext cx="5387426" cy="308949"/>
      </dsp:txXfrm>
    </dsp:sp>
    <dsp:sp modelId="{98B39511-EF9C-4B5E-B3C9-018AB6661D27}">
      <dsp:nvSpPr>
        <dsp:cNvPr id="0" name=""/>
        <dsp:cNvSpPr/>
      </dsp:nvSpPr>
      <dsp:spPr>
        <a:xfrm>
          <a:off x="0" y="1394800"/>
          <a:ext cx="5420852" cy="84951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Mt. SAC learning spaces enhanced with updated technology</a:t>
          </a:r>
          <a:endParaRPr lang="en-US" sz="2000" kern="1200" dirty="0"/>
        </a:p>
      </dsp:txBody>
      <dsp:txXfrm>
        <a:off x="41470" y="1436270"/>
        <a:ext cx="5337912" cy="766570"/>
      </dsp:txXfrm>
    </dsp:sp>
    <dsp:sp modelId="{A928D670-81F3-4454-9CB3-7CA97E0BC09D}">
      <dsp:nvSpPr>
        <dsp:cNvPr id="0" name=""/>
        <dsp:cNvSpPr/>
      </dsp:nvSpPr>
      <dsp:spPr>
        <a:xfrm>
          <a:off x="0" y="2262285"/>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Network infrastructure: Network infrastructure refreshed at 20% of total.  Classroom computers and labs: Classroom computers and labs refreshed at 20% of total.  Complete and implement IT Infrastructure Replacement Forecast: 20% of all classroom A/V systems are refreshed</a:t>
          </a:r>
        </a:p>
      </dsp:txBody>
      <dsp:txXfrm>
        <a:off x="0" y="2262285"/>
        <a:ext cx="5420852" cy="10598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0672"/>
          <a:ext cx="5420852" cy="411213"/>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Outcomes</a:t>
          </a:r>
        </a:p>
      </dsp:txBody>
      <dsp:txXfrm>
        <a:off x="20074" y="40746"/>
        <a:ext cx="5380704" cy="371065"/>
      </dsp:txXfrm>
    </dsp:sp>
    <dsp:sp modelId="{98B39511-EF9C-4B5E-B3C9-018AB6661D27}">
      <dsp:nvSpPr>
        <dsp:cNvPr id="0" name=""/>
        <dsp:cNvSpPr/>
      </dsp:nvSpPr>
      <dsp:spPr>
        <a:xfrm>
          <a:off x="0" y="522855"/>
          <a:ext cx="5420852" cy="90629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Mt. SAC student survey responses will indicate adequate spaces for studying, socializing, and/or reflection</a:t>
          </a:r>
          <a:endParaRPr lang="en-US" sz="2000" kern="1200" dirty="0"/>
        </a:p>
      </dsp:txBody>
      <dsp:txXfrm>
        <a:off x="44241" y="567096"/>
        <a:ext cx="5332370" cy="817808"/>
      </dsp:txXfrm>
    </dsp:sp>
    <dsp:sp modelId="{337695E4-C632-49AC-B4EF-9C0DE60A8E73}">
      <dsp:nvSpPr>
        <dsp:cNvPr id="0" name=""/>
        <dsp:cNvSpPr/>
      </dsp:nvSpPr>
      <dsp:spPr>
        <a:xfrm>
          <a:off x="0" y="1438976"/>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Five Year Outcome: 20% increase in students report they have adequate spaces for studying, socializing, and/or reflection.</a:t>
          </a:r>
        </a:p>
      </dsp:txBody>
      <dsp:txXfrm>
        <a:off x="0" y="1438976"/>
        <a:ext cx="5420852" cy="579600"/>
      </dsp:txXfrm>
    </dsp:sp>
    <dsp:sp modelId="{3E6FE372-492C-437C-82D7-A40F45EA6144}">
      <dsp:nvSpPr>
        <dsp:cNvPr id="0" name=""/>
        <dsp:cNvSpPr/>
      </dsp:nvSpPr>
      <dsp:spPr>
        <a:xfrm>
          <a:off x="0" y="2018576"/>
          <a:ext cx="5420852" cy="709517"/>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Aptos" panose="02110004020202020204"/>
              <a:ea typeface="+mn-ea"/>
              <a:cs typeface="+mn-cs"/>
            </a:rPr>
            <a:t>Square footage dedicated to student-centered spaces (study, reflection, social)</a:t>
          </a:r>
        </a:p>
      </dsp:txBody>
      <dsp:txXfrm>
        <a:off x="34636" y="2053212"/>
        <a:ext cx="5351580" cy="640245"/>
      </dsp:txXfrm>
    </dsp:sp>
    <dsp:sp modelId="{9648F5C9-841B-4F81-9F9E-F58DBFC0346E}">
      <dsp:nvSpPr>
        <dsp:cNvPr id="0" name=""/>
        <dsp:cNvSpPr/>
      </dsp:nvSpPr>
      <dsp:spPr>
        <a:xfrm>
          <a:off x="0" y="2728093"/>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sp:txBody>
      <dsp:txXfrm>
        <a:off x="0" y="2728093"/>
        <a:ext cx="5420852" cy="579600"/>
      </dsp:txXfrm>
    </dsp:sp>
    <dsp:sp modelId="{4D67B721-9A53-4FC9-B6CE-27ED696243D2}">
      <dsp:nvSpPr>
        <dsp:cNvPr id="0" name=""/>
        <dsp:cNvSpPr/>
      </dsp:nvSpPr>
      <dsp:spPr>
        <a:xfrm>
          <a:off x="0" y="3307693"/>
          <a:ext cx="5420852" cy="460027"/>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Aptos" panose="02110004020202020204"/>
              <a:ea typeface="+mn-ea"/>
              <a:cs typeface="+mn-cs"/>
            </a:rPr>
            <a:t>Utilization rates of student support spaces</a:t>
          </a:r>
        </a:p>
      </dsp:txBody>
      <dsp:txXfrm>
        <a:off x="22457" y="3330150"/>
        <a:ext cx="5375938" cy="415113"/>
      </dsp:txXfrm>
    </dsp:sp>
    <dsp:sp modelId="{DFF5DAB6-4444-4875-8126-765E2FB9955F}">
      <dsp:nvSpPr>
        <dsp:cNvPr id="0" name=""/>
        <dsp:cNvSpPr/>
      </dsp:nvSpPr>
      <dsp:spPr>
        <a:xfrm>
          <a:off x="0" y="3767721"/>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sp:txBody>
      <dsp:txXfrm>
        <a:off x="0" y="3767721"/>
        <a:ext cx="5420852" cy="57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9105"/>
          <a:ext cx="5420852" cy="366731"/>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7902" y="27007"/>
        <a:ext cx="5385048" cy="330927"/>
      </dsp:txXfrm>
    </dsp:sp>
    <dsp:sp modelId="{98B39511-EF9C-4B5E-B3C9-018AB6661D27}">
      <dsp:nvSpPr>
        <dsp:cNvPr id="0" name=""/>
        <dsp:cNvSpPr/>
      </dsp:nvSpPr>
      <dsp:spPr>
        <a:xfrm>
          <a:off x="0" y="487600"/>
          <a:ext cx="5420852" cy="363479"/>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wellness infrastructure</a:t>
          </a:r>
          <a:endParaRPr lang="en-US" sz="2000" kern="1200" dirty="0"/>
        </a:p>
      </dsp:txBody>
      <dsp:txXfrm>
        <a:off x="17744" y="505344"/>
        <a:ext cx="5385364" cy="327991"/>
      </dsp:txXfrm>
    </dsp:sp>
    <dsp:sp modelId="{AA3DDEC4-E0B9-43A6-BEB8-6C5E774A0C31}">
      <dsp:nvSpPr>
        <dsp:cNvPr id="0" name=""/>
        <dsp:cNvSpPr/>
      </dsp:nvSpPr>
      <dsp:spPr>
        <a:xfrm>
          <a:off x="0" y="863156"/>
          <a:ext cx="542085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Formal partnerships established with 5+ local social service and health agencies.</a:t>
          </a:r>
          <a:endParaRPr lang="en-US" sz="1300" kern="1200" dirty="0"/>
        </a:p>
      </dsp:txBody>
      <dsp:txXfrm>
        <a:off x="0" y="863156"/>
        <a:ext cx="5420852" cy="712080"/>
      </dsp:txXfrm>
    </dsp:sp>
    <dsp:sp modelId="{6FD851B8-CE0E-407A-BE71-C600A49818D8}">
      <dsp:nvSpPr>
        <dsp:cNvPr id="0" name=""/>
        <dsp:cNvSpPr/>
      </dsp:nvSpPr>
      <dsp:spPr>
        <a:xfrm>
          <a:off x="0" y="1392307"/>
          <a:ext cx="5420852" cy="387636"/>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66775">
            <a:lnSpc>
              <a:spcPct val="90000"/>
            </a:lnSpc>
            <a:spcBef>
              <a:spcPct val="0"/>
            </a:spcBef>
            <a:spcAft>
              <a:spcPct val="35000"/>
            </a:spcAft>
            <a:buNone/>
          </a:pPr>
          <a:r>
            <a:rPr lang="en-US" sz="1950" b="1" kern="1200" dirty="0">
              <a:solidFill>
                <a:srgbClr val="000000">
                  <a:hueOff val="0"/>
                  <a:satOff val="0"/>
                  <a:lumOff val="0"/>
                  <a:alphaOff val="0"/>
                </a:srgbClr>
              </a:solidFill>
              <a:latin typeface="Calibri" panose="020F0502020204030204"/>
              <a:ea typeface="+mn-ea"/>
              <a:cs typeface="+mn-cs"/>
            </a:rPr>
            <a:t>Student utilization of wraparound support services</a:t>
          </a:r>
          <a:endParaRPr lang="en-US" sz="1950" kern="1200" dirty="0"/>
        </a:p>
      </dsp:txBody>
      <dsp:txXfrm>
        <a:off x="18923" y="1411230"/>
        <a:ext cx="5383006" cy="349790"/>
      </dsp:txXfrm>
    </dsp:sp>
    <dsp:sp modelId="{A94EB427-0A5C-4448-BB00-8855BC1E62E1}">
      <dsp:nvSpPr>
        <dsp:cNvPr id="0" name=""/>
        <dsp:cNvSpPr/>
      </dsp:nvSpPr>
      <dsp:spPr>
        <a:xfrm>
          <a:off x="0" y="1855877"/>
          <a:ext cx="5420852" cy="100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10% increase in credit student utilization of wraparound support programs and wellness services </a:t>
          </a:r>
          <a:endParaRPr lang="en-US" sz="1300" kern="1200" dirty="0"/>
        </a:p>
        <a:p>
          <a:pPr marL="114300" lvl="1" indent="-114300" algn="l" defTabSz="577850">
            <a:lnSpc>
              <a:spcPct val="90000"/>
            </a:lnSpc>
            <a:spcBef>
              <a:spcPct val="0"/>
            </a:spcBef>
            <a:spcAft>
              <a:spcPct val="20000"/>
            </a:spcAft>
            <a:buChar char="•"/>
          </a:pPr>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Provide health and mental health services and a referral process to noncredit students, with at least 200 noncredit </a:t>
          </a:r>
          <a:r>
            <a:rPr lang="en-US" sz="1300" kern="1200" dirty="0"/>
            <a:t>students accessing services per year.</a:t>
          </a:r>
        </a:p>
      </dsp:txBody>
      <dsp:txXfrm>
        <a:off x="0" y="1855877"/>
        <a:ext cx="5420852" cy="1001362"/>
      </dsp:txXfrm>
    </dsp:sp>
    <dsp:sp modelId="{C22CC9BB-9CAB-4699-B56A-B36C4CE6B264}">
      <dsp:nvSpPr>
        <dsp:cNvPr id="0" name=""/>
        <dsp:cNvSpPr/>
      </dsp:nvSpPr>
      <dsp:spPr>
        <a:xfrm>
          <a:off x="0" y="2964235"/>
          <a:ext cx="5420852" cy="722676"/>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awareness of available wraparound support programs and wellness services</a:t>
          </a:r>
          <a:endParaRPr lang="en-US" sz="2000" b="1" kern="1200" dirty="0">
            <a:solidFill>
              <a:srgbClr val="000000">
                <a:hueOff val="0"/>
                <a:satOff val="0"/>
                <a:lumOff val="0"/>
                <a:alphaOff val="0"/>
              </a:srgbClr>
            </a:solidFill>
            <a:latin typeface="Calibri" panose="020F0502020204030204"/>
            <a:ea typeface="+mn-ea"/>
            <a:cs typeface="+mn-cs"/>
          </a:endParaRPr>
        </a:p>
      </dsp:txBody>
      <dsp:txXfrm>
        <a:off x="35278" y="2999513"/>
        <a:ext cx="5350296" cy="652120"/>
      </dsp:txXfrm>
    </dsp:sp>
    <dsp:sp modelId="{843BEC4F-0643-4AAC-965C-E7086B47F45B}">
      <dsp:nvSpPr>
        <dsp:cNvPr id="0" name=""/>
        <dsp:cNvSpPr/>
      </dsp:nvSpPr>
      <dsp:spPr>
        <a:xfrm>
          <a:off x="0" y="3696018"/>
          <a:ext cx="542085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solidFill>
                <a:prstClr val="black">
                  <a:hueOff val="0"/>
                  <a:satOff val="0"/>
                  <a:lumOff val="0"/>
                  <a:alphaOff val="0"/>
                </a:prstClr>
              </a:solidFill>
              <a:latin typeface="Aptos" panose="02110004020202020204"/>
              <a:ea typeface="+mn-ea"/>
              <a:cs typeface="+mn-cs"/>
            </a:rPr>
            <a:t>5 Year Outcome: 60% of students report awareness of available wraparound support programs and wellness services.</a:t>
          </a:r>
        </a:p>
      </dsp:txBody>
      <dsp:txXfrm>
        <a:off x="0" y="3696018"/>
        <a:ext cx="5420852"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6110"/>
          <a:ext cx="5420852" cy="414961"/>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20257" y="46367"/>
        <a:ext cx="5380338" cy="374447"/>
      </dsp:txXfrm>
    </dsp:sp>
    <dsp:sp modelId="{98B39511-EF9C-4B5E-B3C9-018AB6661D27}">
      <dsp:nvSpPr>
        <dsp:cNvPr id="0" name=""/>
        <dsp:cNvSpPr/>
      </dsp:nvSpPr>
      <dsp:spPr>
        <a:xfrm>
          <a:off x="0" y="555434"/>
          <a:ext cx="5420852" cy="82368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First-to-second year retention for credit students </a:t>
          </a:r>
          <a:r>
            <a:rPr lang="en-US" sz="1600" b="1" i="1" kern="1200" dirty="0"/>
            <a:t>(Aspen) </a:t>
          </a:r>
          <a:endParaRPr lang="en-US" sz="1600" i="1" kern="1200" dirty="0"/>
        </a:p>
      </dsp:txBody>
      <dsp:txXfrm>
        <a:off x="40209" y="595643"/>
        <a:ext cx="5340434" cy="743262"/>
      </dsp:txXfrm>
    </dsp:sp>
    <dsp:sp modelId="{C0948D11-5115-45DB-810A-1AA1391E3A27}">
      <dsp:nvSpPr>
        <dsp:cNvPr id="0" name=""/>
        <dsp:cNvSpPr/>
      </dsp:nvSpPr>
      <dsp:spPr>
        <a:xfrm>
          <a:off x="0" y="1391471"/>
          <a:ext cx="5420852" cy="7286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7211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i="1" kern="1200" dirty="0"/>
            <a:t>5 Year Outcome: 68%</a:t>
          </a:r>
        </a:p>
      </dsp:txBody>
      <dsp:txXfrm>
        <a:off x="0" y="1391471"/>
        <a:ext cx="5420852" cy="728640"/>
      </dsp:txXfrm>
    </dsp:sp>
    <dsp:sp modelId="{6C8C07B8-4A1C-494E-B2E5-CE1479E707A3}">
      <dsp:nvSpPr>
        <dsp:cNvPr id="0" name=""/>
        <dsp:cNvSpPr/>
      </dsp:nvSpPr>
      <dsp:spPr>
        <a:xfrm>
          <a:off x="0" y="2120111"/>
          <a:ext cx="5420852" cy="82368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utilization of affinity centers</a:t>
          </a:r>
          <a:endParaRPr lang="en-US" sz="2000" kern="1200" dirty="0"/>
        </a:p>
      </dsp:txBody>
      <dsp:txXfrm>
        <a:off x="40209" y="2160320"/>
        <a:ext cx="5340434" cy="743262"/>
      </dsp:txXfrm>
    </dsp:sp>
    <dsp:sp modelId="{EAA5ADC1-4E69-4A42-B775-61BD0865DEB1}">
      <dsp:nvSpPr>
        <dsp:cNvPr id="0" name=""/>
        <dsp:cNvSpPr/>
      </dsp:nvSpPr>
      <dsp:spPr>
        <a:xfrm>
          <a:off x="0" y="2943791"/>
          <a:ext cx="5420852" cy="7286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7211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i="1" kern="1200" dirty="0">
              <a:solidFill>
                <a:prstClr val="black">
                  <a:hueOff val="0"/>
                  <a:satOff val="0"/>
                  <a:lumOff val="0"/>
                  <a:alphaOff val="0"/>
                </a:prstClr>
              </a:solidFill>
              <a:latin typeface="Aptos" panose="02110004020202020204"/>
              <a:ea typeface="+mn-ea"/>
              <a:cs typeface="+mn-cs"/>
            </a:rPr>
            <a:t>5 Year Outcome: Increase student utilization of affinity centers by 10% over baseline.</a:t>
          </a:r>
        </a:p>
      </dsp:txBody>
      <dsp:txXfrm>
        <a:off x="0" y="2943791"/>
        <a:ext cx="5420852" cy="72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409068"/>
          <a:ext cx="5420852" cy="419853"/>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20496" y="429564"/>
        <a:ext cx="5379860" cy="378861"/>
      </dsp:txXfrm>
    </dsp:sp>
    <dsp:sp modelId="{98B39511-EF9C-4B5E-B3C9-018AB6661D27}">
      <dsp:nvSpPr>
        <dsp:cNvPr id="0" name=""/>
        <dsp:cNvSpPr/>
      </dsp:nvSpPr>
      <dsp:spPr>
        <a:xfrm>
          <a:off x="0" y="923364"/>
          <a:ext cx="5420852" cy="1151988"/>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Communications meet established guidelines coordinated through the Student Communication Calendar, timelines, and multilingual/multiformat elements</a:t>
          </a:r>
          <a:endParaRPr lang="en-US" sz="2000" kern="1200" dirty="0"/>
        </a:p>
      </dsp:txBody>
      <dsp:txXfrm>
        <a:off x="56235" y="979599"/>
        <a:ext cx="5308382" cy="1039518"/>
      </dsp:txXfrm>
    </dsp:sp>
    <dsp:sp modelId="{D01EDC13-CF87-480F-BD14-8763BA2BC850}">
      <dsp:nvSpPr>
        <dsp:cNvPr id="0" name=""/>
        <dsp:cNvSpPr/>
      </dsp:nvSpPr>
      <dsp:spPr>
        <a:xfrm>
          <a:off x="0" y="2140454"/>
          <a:ext cx="5420852" cy="3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60% of communications will meet the established guidelines for communication.</a:t>
          </a:r>
        </a:p>
      </dsp:txBody>
      <dsp:txXfrm>
        <a:off x="0" y="2140454"/>
        <a:ext cx="5420852" cy="325600"/>
      </dsp:txXfrm>
    </dsp:sp>
    <dsp:sp modelId="{6C8C07B8-4A1C-494E-B2E5-CE1479E707A3}">
      <dsp:nvSpPr>
        <dsp:cNvPr id="0" name=""/>
        <dsp:cNvSpPr/>
      </dsp:nvSpPr>
      <dsp:spPr>
        <a:xfrm>
          <a:off x="0" y="2545288"/>
          <a:ext cx="5420852" cy="863203"/>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Students report satisfaction with the clarity, accessibility, and timeliness of student communications</a:t>
          </a:r>
          <a:endParaRPr lang="en-US" sz="2000" kern="1200" dirty="0"/>
        </a:p>
      </dsp:txBody>
      <dsp:txXfrm>
        <a:off x="42138" y="2587426"/>
        <a:ext cx="5336576" cy="778927"/>
      </dsp:txXfrm>
    </dsp:sp>
    <dsp:sp modelId="{72D91D69-0CB5-41F1-87EA-C3E4CF1679E7}">
      <dsp:nvSpPr>
        <dsp:cNvPr id="0" name=""/>
        <dsp:cNvSpPr/>
      </dsp:nvSpPr>
      <dsp:spPr>
        <a:xfrm>
          <a:off x="0" y="3590399"/>
          <a:ext cx="5420852" cy="61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5% increase in credit and noncredit students, including Community Education, neurodiverse, and disabled populations report of satisfaction with the clarity, accessibility, and timeliness of student communications from the established baseline.</a:t>
          </a:r>
          <a:endParaRPr lang="en-US" sz="1300" kern="1200" dirty="0"/>
        </a:p>
      </dsp:txBody>
      <dsp:txXfrm>
        <a:off x="0" y="3590399"/>
        <a:ext cx="5420852" cy="617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40487"/>
          <a:ext cx="5420852" cy="409579"/>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9994" y="260481"/>
        <a:ext cx="5380864" cy="369591"/>
      </dsp:txXfrm>
    </dsp:sp>
    <dsp:sp modelId="{98B39511-EF9C-4B5E-B3C9-018AB6661D27}">
      <dsp:nvSpPr>
        <dsp:cNvPr id="0" name=""/>
        <dsp:cNvSpPr/>
      </dsp:nvSpPr>
      <dsp:spPr>
        <a:xfrm>
          <a:off x="0" y="747938"/>
          <a:ext cx="5420852" cy="76504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Inclusive and sustainable campus space utilization and engagement</a:t>
          </a:r>
          <a:endParaRPr lang="en-US" sz="2000" kern="1200" dirty="0"/>
        </a:p>
      </dsp:txBody>
      <dsp:txXfrm>
        <a:off x="37346" y="785284"/>
        <a:ext cx="5346160" cy="690348"/>
      </dsp:txXfrm>
    </dsp:sp>
    <dsp:sp modelId="{16B33F9E-EC82-4F22-BBD6-FD5667628FD8}">
      <dsp:nvSpPr>
        <dsp:cNvPr id="0" name=""/>
        <dsp:cNvSpPr/>
      </dsp:nvSpPr>
      <dsp:spPr>
        <a:xfrm>
          <a:off x="0" y="1526740"/>
          <a:ext cx="5420852"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30% of renovated or new spaces meet green building and universal accessibility standards. </a:t>
          </a:r>
        </a:p>
        <a:p>
          <a:pPr marL="114300" lvl="1" indent="-114300" algn="l" defTabSz="577850">
            <a:lnSpc>
              <a:spcPct val="90000"/>
            </a:lnSpc>
            <a:spcBef>
              <a:spcPct val="0"/>
            </a:spcBef>
            <a:spcAft>
              <a:spcPct val="20000"/>
            </a:spcAft>
            <a:buChar char="•"/>
          </a:pPr>
          <a:r>
            <a:rPr lang="en-US" sz="1300" i="1" kern="1200" dirty="0"/>
            <a:t>5 Year Outcome: 5% increase in use of collaborative spaces as measured by event </a:t>
          </a:r>
          <a:r>
            <a:rPr lang="en-US" sz="1300" i="1" kern="1200" dirty="0">
              <a:solidFill>
                <a:prstClr val="black">
                  <a:hueOff val="0"/>
                  <a:satOff val="0"/>
                  <a:lumOff val="0"/>
                  <a:alphaOff val="0"/>
                </a:prstClr>
              </a:solidFill>
              <a:latin typeface="Aptos" panose="02110004020202020204"/>
              <a:ea typeface="+mn-ea"/>
              <a:cs typeface="+mn-cs"/>
            </a:rPr>
            <a:t>bookings</a:t>
          </a:r>
        </a:p>
      </dsp:txBody>
      <dsp:txXfrm>
        <a:off x="0" y="1526740"/>
        <a:ext cx="5420852" cy="811440"/>
      </dsp:txXfrm>
    </dsp:sp>
    <dsp:sp modelId="{6C8C07B8-4A1C-494E-B2E5-CE1479E707A3}">
      <dsp:nvSpPr>
        <dsp:cNvPr id="0" name=""/>
        <dsp:cNvSpPr/>
      </dsp:nvSpPr>
      <dsp:spPr>
        <a:xfrm>
          <a:off x="0" y="2441696"/>
          <a:ext cx="5420852" cy="1204617"/>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Students report a sense of belonging tied to shared campus spaces, through satisfaction with the availability, accessibility, and useability of shared spaces</a:t>
          </a:r>
          <a:endParaRPr lang="en-US" sz="2000" kern="1200" dirty="0"/>
        </a:p>
      </dsp:txBody>
      <dsp:txXfrm>
        <a:off x="58805" y="2500501"/>
        <a:ext cx="5303242" cy="1087007"/>
      </dsp:txXfrm>
    </dsp:sp>
    <dsp:sp modelId="{1DD7FB5A-502F-4C4C-A8C1-8B3BAD237163}">
      <dsp:nvSpPr>
        <dsp:cNvPr id="0" name=""/>
        <dsp:cNvSpPr/>
      </dsp:nvSpPr>
      <dsp:spPr>
        <a:xfrm>
          <a:off x="0" y="3672192"/>
          <a:ext cx="5420852" cy="45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solidFill>
                <a:prstClr val="black">
                  <a:hueOff val="0"/>
                  <a:satOff val="0"/>
                  <a:lumOff val="0"/>
                  <a:alphaOff val="0"/>
                </a:prstClr>
              </a:solidFill>
              <a:latin typeface="Aptos" panose="02110004020202020204"/>
              <a:ea typeface="+mn-ea"/>
              <a:cs typeface="+mn-cs"/>
            </a:rPr>
            <a:t>5 Year Outcome: 20% increase in students reporting satisfaction with the availability, accessibility, and usability of shared spaces from established baseline.</a:t>
          </a:r>
        </a:p>
      </dsp:txBody>
      <dsp:txXfrm>
        <a:off x="0" y="3672192"/>
        <a:ext cx="5420852" cy="454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5269"/>
          <a:ext cx="5420852" cy="385445"/>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8816" y="44085"/>
        <a:ext cx="5383220" cy="347813"/>
      </dsp:txXfrm>
    </dsp:sp>
    <dsp:sp modelId="{98B39511-EF9C-4B5E-B3C9-018AB6661D27}">
      <dsp:nvSpPr>
        <dsp:cNvPr id="0" name=""/>
        <dsp:cNvSpPr/>
      </dsp:nvSpPr>
      <dsp:spPr>
        <a:xfrm>
          <a:off x="0" y="530276"/>
          <a:ext cx="5420852" cy="86112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Students and employees report the campus as welcoming, easy to navigate, and safe</a:t>
          </a:r>
          <a:endParaRPr lang="en-US" sz="2000" kern="1200" dirty="0"/>
        </a:p>
      </dsp:txBody>
      <dsp:txXfrm>
        <a:off x="42036" y="572312"/>
        <a:ext cx="5336780" cy="777048"/>
      </dsp:txXfrm>
    </dsp:sp>
    <dsp:sp modelId="{AE698A9D-998A-489E-BBC2-980283A2B3A5}">
      <dsp:nvSpPr>
        <dsp:cNvPr id="0" name=""/>
        <dsp:cNvSpPr/>
      </dsp:nvSpPr>
      <dsp:spPr>
        <a:xfrm>
          <a:off x="0" y="1404315"/>
          <a:ext cx="542085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15% increase in the students reporting the campus as welcoming from established baseline.</a:t>
          </a:r>
        </a:p>
      </dsp:txBody>
      <dsp:txXfrm>
        <a:off x="0" y="1404315"/>
        <a:ext cx="5420852" cy="761760"/>
      </dsp:txXfrm>
    </dsp:sp>
    <dsp:sp modelId="{6C8C07B8-4A1C-494E-B2E5-CE1479E707A3}">
      <dsp:nvSpPr>
        <dsp:cNvPr id="0" name=""/>
        <dsp:cNvSpPr/>
      </dsp:nvSpPr>
      <dsp:spPr>
        <a:xfrm>
          <a:off x="0" y="2166075"/>
          <a:ext cx="5420852" cy="86112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Standardized wayfinding across the campus</a:t>
          </a:r>
          <a:endParaRPr lang="en-US" sz="2000" kern="1200" dirty="0"/>
        </a:p>
      </dsp:txBody>
      <dsp:txXfrm>
        <a:off x="42036" y="2208111"/>
        <a:ext cx="5336780" cy="777048"/>
      </dsp:txXfrm>
    </dsp:sp>
    <dsp:sp modelId="{DDD6497D-4C35-4E48-8D66-5B35D1B1DE0C}">
      <dsp:nvSpPr>
        <dsp:cNvPr id="0" name=""/>
        <dsp:cNvSpPr/>
      </dsp:nvSpPr>
      <dsp:spPr>
        <a:xfrm>
          <a:off x="0" y="3027195"/>
          <a:ext cx="542085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Standardized wayfinding signage installed across 30% of campus.</a:t>
          </a:r>
          <a:endParaRPr lang="en-US" sz="1300" kern="1200" dirty="0"/>
        </a:p>
      </dsp:txBody>
      <dsp:txXfrm>
        <a:off x="0" y="3027195"/>
        <a:ext cx="5420852" cy="761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10585"/>
          <a:ext cx="5420852" cy="403180"/>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9682" y="30267"/>
        <a:ext cx="5381488" cy="363816"/>
      </dsp:txXfrm>
    </dsp:sp>
    <dsp:sp modelId="{98B39511-EF9C-4B5E-B3C9-018AB6661D27}">
      <dsp:nvSpPr>
        <dsp:cNvPr id="0" name=""/>
        <dsp:cNvSpPr/>
      </dsp:nvSpPr>
      <dsp:spPr>
        <a:xfrm>
          <a:off x="0" y="504735"/>
          <a:ext cx="5420852" cy="85753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First-to-second year retention for credit students (Aspen)</a:t>
          </a:r>
          <a:endParaRPr lang="en-US" sz="2000" kern="1200" dirty="0"/>
        </a:p>
      </dsp:txBody>
      <dsp:txXfrm>
        <a:off x="41861" y="546596"/>
        <a:ext cx="5337130" cy="773810"/>
      </dsp:txXfrm>
    </dsp:sp>
    <dsp:sp modelId="{CB4355CF-C71F-49DD-ADC6-63B0A7D3C77E}">
      <dsp:nvSpPr>
        <dsp:cNvPr id="0" name=""/>
        <dsp:cNvSpPr/>
      </dsp:nvSpPr>
      <dsp:spPr>
        <a:xfrm>
          <a:off x="0" y="1372097"/>
          <a:ext cx="5420852" cy="5796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All Students 68%</a:t>
          </a:r>
          <a:endParaRPr lang="en-US" sz="1300" kern="1200" dirty="0"/>
        </a:p>
      </dsp:txBody>
      <dsp:txXfrm>
        <a:off x="0" y="1372097"/>
        <a:ext cx="5420852" cy="579600"/>
      </dsp:txXfrm>
    </dsp:sp>
    <dsp:sp modelId="{6C8C07B8-4A1C-494E-B2E5-CE1479E707A3}">
      <dsp:nvSpPr>
        <dsp:cNvPr id="0" name=""/>
        <dsp:cNvSpPr/>
      </dsp:nvSpPr>
      <dsp:spPr>
        <a:xfrm>
          <a:off x="0" y="1921685"/>
          <a:ext cx="5420852" cy="1277924"/>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Percentage of first-time students completing credit thresholds in their first year (12 credits for part-time and 24 credits for full-time)</a:t>
          </a:r>
          <a:endParaRPr lang="en-US" sz="2000" kern="1200" dirty="0"/>
        </a:p>
      </dsp:txBody>
      <dsp:txXfrm>
        <a:off x="62383" y="1984068"/>
        <a:ext cx="5296086" cy="1153158"/>
      </dsp:txXfrm>
    </dsp:sp>
    <dsp:sp modelId="{AD087859-081A-46CD-A06B-90C69B5236A6}">
      <dsp:nvSpPr>
        <dsp:cNvPr id="0" name=""/>
        <dsp:cNvSpPr/>
      </dsp:nvSpPr>
      <dsp:spPr>
        <a:xfrm>
          <a:off x="0" y="3229621"/>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Part-time students 36%.  Full-time students 49%.</a:t>
          </a:r>
        </a:p>
      </dsp:txBody>
      <dsp:txXfrm>
        <a:off x="0" y="3229621"/>
        <a:ext cx="5420852" cy="579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860944"/>
          <a:ext cx="5420852" cy="342375"/>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a:t>
          </a:r>
        </a:p>
      </dsp:txBody>
      <dsp:txXfrm>
        <a:off x="16713" y="877657"/>
        <a:ext cx="5387426" cy="308949"/>
      </dsp:txXfrm>
    </dsp:sp>
    <dsp:sp modelId="{98B39511-EF9C-4B5E-B3C9-018AB6661D27}">
      <dsp:nvSpPr>
        <dsp:cNvPr id="0" name=""/>
        <dsp:cNvSpPr/>
      </dsp:nvSpPr>
      <dsp:spPr>
        <a:xfrm>
          <a:off x="0" y="1369664"/>
          <a:ext cx="5420852" cy="89978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Increase online credit course success overall and for student of color </a:t>
          </a:r>
          <a:r>
            <a:rPr lang="en-US" sz="1600" b="1" i="1" kern="1200" dirty="0"/>
            <a:t>(Aspen) **</a:t>
          </a:r>
        </a:p>
      </dsp:txBody>
      <dsp:txXfrm>
        <a:off x="43924" y="1413588"/>
        <a:ext cx="5333004" cy="811934"/>
      </dsp:txXfrm>
    </dsp:sp>
    <dsp:sp modelId="{82B8CE81-D8AF-4250-BCC3-F7D211849DC1}">
      <dsp:nvSpPr>
        <dsp:cNvPr id="0" name=""/>
        <dsp:cNvSpPr/>
      </dsp:nvSpPr>
      <dsp:spPr>
        <a:xfrm>
          <a:off x="0" y="2287421"/>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All students 72%.  Black or African American students 62%.  Hispanic, Latino students 69%.  Native Hawaiian or Other Pacific Islander 62%. </a:t>
          </a:r>
        </a:p>
      </dsp:txBody>
      <dsp:txXfrm>
        <a:off x="0" y="2287421"/>
        <a:ext cx="5420852" cy="105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6008"/>
          <a:ext cx="5420852" cy="402946"/>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9670" y="25678"/>
        <a:ext cx="5381512" cy="363606"/>
      </dsp:txXfrm>
    </dsp:sp>
    <dsp:sp modelId="{98B39511-EF9C-4B5E-B3C9-018AB6661D27}">
      <dsp:nvSpPr>
        <dsp:cNvPr id="0" name=""/>
        <dsp:cNvSpPr/>
      </dsp:nvSpPr>
      <dsp:spPr>
        <a:xfrm>
          <a:off x="0" y="458338"/>
          <a:ext cx="5420852" cy="839814"/>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Increase student usage of tutoring services in courses that are currently served, including gateway English and math courses</a:t>
          </a:r>
          <a:endParaRPr lang="en-US" sz="1600" kern="1200" dirty="0"/>
        </a:p>
      </dsp:txBody>
      <dsp:txXfrm>
        <a:off x="40996" y="499334"/>
        <a:ext cx="5338860" cy="757822"/>
      </dsp:txXfrm>
    </dsp:sp>
    <dsp:sp modelId="{7A3C4ED4-EFE3-43C2-85E7-1C951E36F6DB}">
      <dsp:nvSpPr>
        <dsp:cNvPr id="0" name=""/>
        <dsp:cNvSpPr/>
      </dsp:nvSpPr>
      <dsp:spPr>
        <a:xfrm>
          <a:off x="0" y="1303489"/>
          <a:ext cx="542085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10% of students will use tutoring services</a:t>
          </a:r>
        </a:p>
      </dsp:txBody>
      <dsp:txXfrm>
        <a:off x="0" y="1303489"/>
        <a:ext cx="5420852" cy="314640"/>
      </dsp:txXfrm>
    </dsp:sp>
    <dsp:sp modelId="{6C8C07B8-4A1C-494E-B2E5-CE1479E707A3}">
      <dsp:nvSpPr>
        <dsp:cNvPr id="0" name=""/>
        <dsp:cNvSpPr/>
      </dsp:nvSpPr>
      <dsp:spPr>
        <a:xfrm>
          <a:off x="0" y="1572601"/>
          <a:ext cx="5420852" cy="561026"/>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For students attending tutoring, increase the frequency of attendance</a:t>
          </a:r>
        </a:p>
      </dsp:txBody>
      <dsp:txXfrm>
        <a:off x="27387" y="1599988"/>
        <a:ext cx="5366078" cy="506252"/>
      </dsp:txXfrm>
    </dsp:sp>
    <dsp:sp modelId="{906B1BE9-FEDA-4DD9-91CE-4570A4F0EFD8}">
      <dsp:nvSpPr>
        <dsp:cNvPr id="0" name=""/>
        <dsp:cNvSpPr/>
      </dsp:nvSpPr>
      <dsp:spPr>
        <a:xfrm>
          <a:off x="0" y="2144882"/>
          <a:ext cx="542085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Students who attend tutoring average 3 hours. </a:t>
          </a:r>
        </a:p>
      </dsp:txBody>
      <dsp:txXfrm>
        <a:off x="0" y="2144882"/>
        <a:ext cx="5420852" cy="314640"/>
      </dsp:txXfrm>
    </dsp:sp>
    <dsp:sp modelId="{0F7C6A59-E459-45D6-A407-27AEB44A8689}">
      <dsp:nvSpPr>
        <dsp:cNvPr id="0" name=""/>
        <dsp:cNvSpPr/>
      </dsp:nvSpPr>
      <dsp:spPr>
        <a:xfrm>
          <a:off x="0" y="2467745"/>
          <a:ext cx="5420852" cy="843671"/>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For students who attend gateway English and math tutoring, increase gateway English and math course success by one percentage point each year </a:t>
          </a:r>
          <a:r>
            <a:rPr lang="en-US" sz="1500" b="1" i="1" kern="1200" dirty="0"/>
            <a:t>(Aspen)</a:t>
          </a:r>
        </a:p>
      </dsp:txBody>
      <dsp:txXfrm>
        <a:off x="41185" y="2508930"/>
        <a:ext cx="5338482" cy="761301"/>
      </dsp:txXfrm>
    </dsp:sp>
    <dsp:sp modelId="{E655236E-4951-41A5-8AEF-9070CB1547FE}">
      <dsp:nvSpPr>
        <dsp:cNvPr id="0" name=""/>
        <dsp:cNvSpPr/>
      </dsp:nvSpPr>
      <dsp:spPr>
        <a:xfrm>
          <a:off x="0" y="3303193"/>
          <a:ext cx="5420852" cy="40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Math tutoring students 42%.  English tutoring students 68%.  All math students 28%.  All English students 50%. </a:t>
          </a:r>
        </a:p>
      </dsp:txBody>
      <dsp:txXfrm>
        <a:off x="0" y="3303193"/>
        <a:ext cx="5420852" cy="403132"/>
      </dsp:txXfrm>
    </dsp:sp>
    <dsp:sp modelId="{65E9F1B4-F21D-4A1C-91E1-5634134BFE96}">
      <dsp:nvSpPr>
        <dsp:cNvPr id="0" name=""/>
        <dsp:cNvSpPr/>
      </dsp:nvSpPr>
      <dsp:spPr>
        <a:xfrm>
          <a:off x="0" y="3740600"/>
          <a:ext cx="5420852" cy="48195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ts val="300"/>
            </a:spcAft>
            <a:buNone/>
          </a:pPr>
          <a:r>
            <a:rPr lang="en-US" sz="1700" b="1" kern="1200" dirty="0"/>
            <a:t>Successful student course completion </a:t>
          </a:r>
        </a:p>
        <a:p>
          <a:pPr marL="0" lvl="0" indent="0" algn="l" defTabSz="755650">
            <a:lnSpc>
              <a:spcPct val="90000"/>
            </a:lnSpc>
            <a:spcBef>
              <a:spcPct val="0"/>
            </a:spcBef>
            <a:spcAft>
              <a:spcPct val="35000"/>
            </a:spcAft>
            <a:buNone/>
          </a:pPr>
          <a:r>
            <a:rPr lang="en-US" sz="1300" b="1" i="1" kern="1200" dirty="0"/>
            <a:t>(ACCJC Institution-Set Standard)</a:t>
          </a:r>
        </a:p>
      </dsp:txBody>
      <dsp:txXfrm>
        <a:off x="23527" y="3764127"/>
        <a:ext cx="5373798" cy="434898"/>
      </dsp:txXfrm>
    </dsp:sp>
    <dsp:sp modelId="{6095F58F-5447-4C87-8045-359A1A21CF7C}">
      <dsp:nvSpPr>
        <dsp:cNvPr id="0" name=""/>
        <dsp:cNvSpPr/>
      </dsp:nvSpPr>
      <dsp:spPr>
        <a:xfrm>
          <a:off x="0" y="4228562"/>
          <a:ext cx="542085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Five Year Outcome: Credit students 74%</a:t>
          </a:r>
        </a:p>
      </dsp:txBody>
      <dsp:txXfrm>
        <a:off x="0" y="4228562"/>
        <a:ext cx="5420852"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83EDA-E61C-405E-BE16-51D7EE84B461}"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2BE64-EC0B-491D-85E5-B9A6DEFC3992}" type="slidenum">
              <a:rPr lang="en-US" smtClean="0"/>
              <a:t>‹#›</a:t>
            </a:fld>
            <a:endParaRPr lang="en-US"/>
          </a:p>
        </p:txBody>
      </p:sp>
    </p:spTree>
    <p:extLst>
      <p:ext uri="{BB962C8B-B14F-4D97-AF65-F5344CB8AC3E}">
        <p14:creationId xmlns:p14="http://schemas.microsoft.com/office/powerpoint/2010/main" val="278693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Diane</a:t>
            </a:r>
          </a:p>
        </p:txBody>
      </p:sp>
      <p:sp>
        <p:nvSpPr>
          <p:cNvPr id="4" name="Slide Number Placeholder 3"/>
          <p:cNvSpPr>
            <a:spLocks noGrp="1"/>
          </p:cNvSpPr>
          <p:nvPr>
            <p:ph type="sldNum" sz="quarter" idx="5"/>
          </p:nvPr>
        </p:nvSpPr>
        <p:spPr/>
        <p:txBody>
          <a:bodyPr/>
          <a:lstStyle/>
          <a:p>
            <a:pPr marL="0" marR="0" lvl="0" indent="0" algn="r" defTabSz="3853473" rtl="0" eaLnBrk="1" fontAlgn="auto" latinLnBrk="0" hangingPunct="1">
              <a:lnSpc>
                <a:spcPct val="100000"/>
              </a:lnSpc>
              <a:spcBef>
                <a:spcPts val="0"/>
              </a:spcBef>
              <a:spcAft>
                <a:spcPts val="0"/>
              </a:spcAft>
              <a:buClrTx/>
              <a:buSzTx/>
              <a:buFontTx/>
              <a:buNone/>
              <a:tabLst/>
              <a:defRPr/>
            </a:pPr>
            <a:fld id="{E1F8B474-4BE4-43CA-BB63-D0C995A3854F}" type="slidenum">
              <a:rPr kumimoji="0" lang="en-US" sz="17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3853473" rtl="0" eaLnBrk="1" fontAlgn="auto" latinLnBrk="0" hangingPunct="1">
                <a:lnSpc>
                  <a:spcPct val="100000"/>
                </a:lnSpc>
                <a:spcBef>
                  <a:spcPts val="0"/>
                </a:spcBef>
                <a:spcAft>
                  <a:spcPts val="0"/>
                </a:spcAft>
                <a:buClrTx/>
                <a:buSzTx/>
                <a:buFontTx/>
                <a:buNone/>
                <a:tabLst/>
                <a:defRPr/>
              </a:pPr>
              <a:t>1</a:t>
            </a:fld>
            <a:endParaRPr kumimoji="0" lang="en-US" sz="17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033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CD3A9-84C1-E2FC-487E-2FF0A5D5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CA8C1-6A3B-D0C3-AEC8-92A696086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97C23-A0CB-1349-AEE2-0AFB071544E3}"/>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D1A42D08-38C4-AEFD-C872-3CA2813102F5}"/>
              </a:ext>
            </a:extLst>
          </p:cNvPr>
          <p:cNvSpPr>
            <a:spLocks noGrp="1"/>
          </p:cNvSpPr>
          <p:nvPr>
            <p:ph type="sldNum" sz="quarter" idx="5"/>
          </p:nvPr>
        </p:nvSpPr>
        <p:spPr/>
        <p:txBody>
          <a:bodyPr/>
          <a:lstStyle/>
          <a:p>
            <a:fld id="{2AC0A832-3BE5-4339-90E9-64E53CF3637F}" type="slidenum">
              <a:rPr lang="en-US" smtClean="0"/>
              <a:t>11</a:t>
            </a:fld>
            <a:endParaRPr lang="en-US"/>
          </a:p>
        </p:txBody>
      </p:sp>
    </p:spTree>
    <p:extLst>
      <p:ext uri="{BB962C8B-B14F-4D97-AF65-F5344CB8AC3E}">
        <p14:creationId xmlns:p14="http://schemas.microsoft.com/office/powerpoint/2010/main" val="69509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7942A-6723-715E-BAEE-9C75AF646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E386D-DC4B-E5D1-A010-A2F5C8EEA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B9341-4582-6A3C-45D5-3D79BEC4E267}"/>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ACA6DA62-8E8B-CEA1-EE13-C4F60342D4F7}"/>
              </a:ext>
            </a:extLst>
          </p:cNvPr>
          <p:cNvSpPr>
            <a:spLocks noGrp="1"/>
          </p:cNvSpPr>
          <p:nvPr>
            <p:ph type="sldNum" sz="quarter" idx="5"/>
          </p:nvPr>
        </p:nvSpPr>
        <p:spPr/>
        <p:txBody>
          <a:bodyPr/>
          <a:lstStyle/>
          <a:p>
            <a:fld id="{2AC0A832-3BE5-4339-90E9-64E53CF3637F}" type="slidenum">
              <a:rPr lang="en-US" smtClean="0"/>
              <a:t>12</a:t>
            </a:fld>
            <a:endParaRPr lang="en-US"/>
          </a:p>
        </p:txBody>
      </p:sp>
    </p:spTree>
    <p:extLst>
      <p:ext uri="{BB962C8B-B14F-4D97-AF65-F5344CB8AC3E}">
        <p14:creationId xmlns:p14="http://schemas.microsoft.com/office/powerpoint/2010/main" val="264558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1F666-2648-D497-DA7E-4C7B74A91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2419-4A49-CCC1-A722-5E3F8F074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BB67A-1548-DB48-FF89-2D35BC24F3F1}"/>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64C74E97-FD1D-097C-FB65-65F2B9C7397E}"/>
              </a:ext>
            </a:extLst>
          </p:cNvPr>
          <p:cNvSpPr>
            <a:spLocks noGrp="1"/>
          </p:cNvSpPr>
          <p:nvPr>
            <p:ph type="sldNum" sz="quarter" idx="5"/>
          </p:nvPr>
        </p:nvSpPr>
        <p:spPr/>
        <p:txBody>
          <a:bodyPr/>
          <a:lstStyle/>
          <a:p>
            <a:fld id="{2AC0A832-3BE5-4339-90E9-64E53CF3637F}" type="slidenum">
              <a:rPr lang="en-US" smtClean="0"/>
              <a:t>13</a:t>
            </a:fld>
            <a:endParaRPr lang="en-US"/>
          </a:p>
        </p:txBody>
      </p:sp>
    </p:spTree>
    <p:extLst>
      <p:ext uri="{BB962C8B-B14F-4D97-AF65-F5344CB8AC3E}">
        <p14:creationId xmlns:p14="http://schemas.microsoft.com/office/powerpoint/2010/main" val="213891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AF5A-C348-FBFC-2EDA-1BC1B90CB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492B7-FAAF-A244-49D8-9316E8D5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E8B89-4EF0-B94F-9224-55AB2B62D679}"/>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77BC7A32-8DB9-EBDF-8B4F-1C4F7EB08C06}"/>
              </a:ext>
            </a:extLst>
          </p:cNvPr>
          <p:cNvSpPr>
            <a:spLocks noGrp="1"/>
          </p:cNvSpPr>
          <p:nvPr>
            <p:ph type="sldNum" sz="quarter" idx="5"/>
          </p:nvPr>
        </p:nvSpPr>
        <p:spPr/>
        <p:txBody>
          <a:bodyPr/>
          <a:lstStyle/>
          <a:p>
            <a:fld id="{2AC0A832-3BE5-4339-90E9-64E53CF3637F}" type="slidenum">
              <a:rPr lang="en-US" smtClean="0"/>
              <a:t>14</a:t>
            </a:fld>
            <a:endParaRPr lang="en-US"/>
          </a:p>
        </p:txBody>
      </p:sp>
    </p:spTree>
    <p:extLst>
      <p:ext uri="{BB962C8B-B14F-4D97-AF65-F5344CB8AC3E}">
        <p14:creationId xmlns:p14="http://schemas.microsoft.com/office/powerpoint/2010/main" val="48281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E6FD-A65F-1A73-4530-4A3622318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5D79F-147C-532E-AA3A-16AE0596D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3D0D6-8E52-1F7E-CB6B-59AB1B9C77EF}"/>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53B4CDB2-96AB-0693-E212-A8839EC68015}"/>
              </a:ext>
            </a:extLst>
          </p:cNvPr>
          <p:cNvSpPr>
            <a:spLocks noGrp="1"/>
          </p:cNvSpPr>
          <p:nvPr>
            <p:ph type="sldNum" sz="quarter" idx="5"/>
          </p:nvPr>
        </p:nvSpPr>
        <p:spPr/>
        <p:txBody>
          <a:bodyPr/>
          <a:lstStyle/>
          <a:p>
            <a:fld id="{2AC0A832-3BE5-4339-90E9-64E53CF3637F}" type="slidenum">
              <a:rPr lang="en-US" smtClean="0"/>
              <a:t>15</a:t>
            </a:fld>
            <a:endParaRPr lang="en-US"/>
          </a:p>
        </p:txBody>
      </p:sp>
    </p:spTree>
    <p:extLst>
      <p:ext uri="{BB962C8B-B14F-4D97-AF65-F5344CB8AC3E}">
        <p14:creationId xmlns:p14="http://schemas.microsoft.com/office/powerpoint/2010/main" val="239118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3C565-770C-B750-7993-F9D4C1692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7EFF2-5C73-1709-ED8D-5A7B26D4B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0EEB1-8074-0D08-C9AD-37B73489164D}"/>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AA885206-6381-96A6-5FF6-34C19650E60A}"/>
              </a:ext>
            </a:extLst>
          </p:cNvPr>
          <p:cNvSpPr>
            <a:spLocks noGrp="1"/>
          </p:cNvSpPr>
          <p:nvPr>
            <p:ph type="sldNum" sz="quarter" idx="5"/>
          </p:nvPr>
        </p:nvSpPr>
        <p:spPr/>
        <p:txBody>
          <a:bodyPr/>
          <a:lstStyle/>
          <a:p>
            <a:fld id="{2AC0A832-3BE5-4339-90E9-64E53CF3637F}" type="slidenum">
              <a:rPr lang="en-US" smtClean="0"/>
              <a:t>17</a:t>
            </a:fld>
            <a:endParaRPr lang="en-US"/>
          </a:p>
        </p:txBody>
      </p:sp>
    </p:spTree>
    <p:extLst>
      <p:ext uri="{BB962C8B-B14F-4D97-AF65-F5344CB8AC3E}">
        <p14:creationId xmlns:p14="http://schemas.microsoft.com/office/powerpoint/2010/main" val="262919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17B5-0E7D-C728-A188-A4708C260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E8C15-075C-A364-0856-6375C3B88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9C199-86DB-24CC-699E-A4A75A23E438}"/>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6008A21A-E645-2863-57D6-5753A12BB905}"/>
              </a:ext>
            </a:extLst>
          </p:cNvPr>
          <p:cNvSpPr>
            <a:spLocks noGrp="1"/>
          </p:cNvSpPr>
          <p:nvPr>
            <p:ph type="sldNum" sz="quarter" idx="5"/>
          </p:nvPr>
        </p:nvSpPr>
        <p:spPr/>
        <p:txBody>
          <a:bodyPr/>
          <a:lstStyle/>
          <a:p>
            <a:fld id="{2AC0A832-3BE5-4339-90E9-64E53CF3637F}" type="slidenum">
              <a:rPr lang="en-US" smtClean="0"/>
              <a:t>18</a:t>
            </a:fld>
            <a:endParaRPr lang="en-US"/>
          </a:p>
        </p:txBody>
      </p:sp>
    </p:spTree>
    <p:extLst>
      <p:ext uri="{BB962C8B-B14F-4D97-AF65-F5344CB8AC3E}">
        <p14:creationId xmlns:p14="http://schemas.microsoft.com/office/powerpoint/2010/main" val="23732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185EC-FA60-F41F-0422-B57098384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7399A-C83C-9E7F-EDF3-7F0D9C3F3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A6711-9C23-29B6-506F-8CA9913D4287}"/>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45F059BA-5ADD-EE9C-41CF-18786141912E}"/>
              </a:ext>
            </a:extLst>
          </p:cNvPr>
          <p:cNvSpPr>
            <a:spLocks noGrp="1"/>
          </p:cNvSpPr>
          <p:nvPr>
            <p:ph type="sldNum" sz="quarter" idx="5"/>
          </p:nvPr>
        </p:nvSpPr>
        <p:spPr/>
        <p:txBody>
          <a:bodyPr/>
          <a:lstStyle/>
          <a:p>
            <a:fld id="{2AC0A832-3BE5-4339-90E9-64E53CF3637F}" type="slidenum">
              <a:rPr lang="en-US" smtClean="0"/>
              <a:t>19</a:t>
            </a:fld>
            <a:endParaRPr lang="en-US"/>
          </a:p>
        </p:txBody>
      </p:sp>
    </p:spTree>
    <p:extLst>
      <p:ext uri="{BB962C8B-B14F-4D97-AF65-F5344CB8AC3E}">
        <p14:creationId xmlns:p14="http://schemas.microsoft.com/office/powerpoint/2010/main" val="185786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9FC0B-575A-30B1-35AA-4A1518955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17B5A-06ED-C950-F483-AA8F5C814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16F27-9159-05A7-7B9D-BD88E56DC2F5}"/>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B9D26A66-ED11-6B15-1FFF-420F03A88A2E}"/>
              </a:ext>
            </a:extLst>
          </p:cNvPr>
          <p:cNvSpPr>
            <a:spLocks noGrp="1"/>
          </p:cNvSpPr>
          <p:nvPr>
            <p:ph type="sldNum" sz="quarter" idx="5"/>
          </p:nvPr>
        </p:nvSpPr>
        <p:spPr/>
        <p:txBody>
          <a:bodyPr/>
          <a:lstStyle/>
          <a:p>
            <a:fld id="{2AC0A832-3BE5-4339-90E9-64E53CF3637F}" type="slidenum">
              <a:rPr lang="en-US" smtClean="0"/>
              <a:t>20</a:t>
            </a:fld>
            <a:endParaRPr lang="en-US"/>
          </a:p>
        </p:txBody>
      </p:sp>
    </p:spTree>
    <p:extLst>
      <p:ext uri="{BB962C8B-B14F-4D97-AF65-F5344CB8AC3E}">
        <p14:creationId xmlns:p14="http://schemas.microsoft.com/office/powerpoint/2010/main" val="271953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77F6E-3542-D2CA-7371-83DAFDC17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CFC85-95C0-D007-87AE-41A0555BD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E6832-8E42-CC8F-4DE3-072BF3172770}"/>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6E0E731B-ED7C-F134-FF82-0D6C7ABDC118}"/>
              </a:ext>
            </a:extLst>
          </p:cNvPr>
          <p:cNvSpPr>
            <a:spLocks noGrp="1"/>
          </p:cNvSpPr>
          <p:nvPr>
            <p:ph type="sldNum" sz="quarter" idx="5"/>
          </p:nvPr>
        </p:nvSpPr>
        <p:spPr/>
        <p:txBody>
          <a:bodyPr/>
          <a:lstStyle/>
          <a:p>
            <a:fld id="{2AC0A832-3BE5-4339-90E9-64E53CF3637F}" type="slidenum">
              <a:rPr lang="en-US" smtClean="0"/>
              <a:t>21</a:t>
            </a:fld>
            <a:endParaRPr lang="en-US"/>
          </a:p>
        </p:txBody>
      </p:sp>
    </p:spTree>
    <p:extLst>
      <p:ext uri="{BB962C8B-B14F-4D97-AF65-F5344CB8AC3E}">
        <p14:creationId xmlns:p14="http://schemas.microsoft.com/office/powerpoint/2010/main" val="168928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Academic Senate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ensure a common understanding of essential plan elements, the College applies the Society for College and University Planning (SCUP) definition of “a goal” as “a broad, general statement of intended outcomes or results.” To reinforce the College’s intentions to create the envisioned future with clear, measurable actions, </a:t>
            </a:r>
            <a:r>
              <a:rPr lang="en-US" i="1" dirty="0"/>
              <a:t>Mt. SAC 2035</a:t>
            </a:r>
            <a:r>
              <a:rPr lang="en-US" dirty="0"/>
              <a:t> identifies its plan strategies as commitments, which more precisely conveys its institutional pledge to implement the goals that create conditions for the success of all students.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A41C-4263-468A-BD2D-38BED8DA625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55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3587-41B3-D256-B018-42FC258AE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42CA3-C5A4-8651-C6AB-93F5C42D5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94955-AF90-676B-AF69-7C19DAA79A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FADF1F-ABE1-62A3-6003-CD7FC71BD1EE}"/>
              </a:ext>
            </a:extLst>
          </p:cNvPr>
          <p:cNvSpPr>
            <a:spLocks noGrp="1"/>
          </p:cNvSpPr>
          <p:nvPr>
            <p:ph type="sldNum" sz="quarter" idx="5"/>
          </p:nvPr>
        </p:nvSpPr>
        <p:spPr/>
        <p:txBody>
          <a:bodyPr/>
          <a:lstStyle/>
          <a:p>
            <a:pPr defTabSz="1230403">
              <a:defRPr/>
            </a:pPr>
            <a:fld id="{6ADA21D6-6B47-4B0A-AC3A-F2AB9081EFC4}" type="slidenum">
              <a:rPr lang="en-US">
                <a:solidFill>
                  <a:prstClr val="black"/>
                </a:solidFill>
                <a:latin typeface="Aptos" panose="02110004020202020204"/>
              </a:rPr>
              <a:pPr defTabSz="1230403">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376104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A9459-9FB2-6966-AD3F-F53CCC312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8A85F-6018-2151-60BA-B9706FFC9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35DD9-A179-9966-3E8C-D7E5794AD6F6}"/>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A09F8B68-C7FF-6A7F-7B4D-41FDDFF3B193}"/>
              </a:ext>
            </a:extLst>
          </p:cNvPr>
          <p:cNvSpPr>
            <a:spLocks noGrp="1"/>
          </p:cNvSpPr>
          <p:nvPr>
            <p:ph type="sldNum" sz="quarter" idx="5"/>
          </p:nvPr>
        </p:nvSpPr>
        <p:spPr/>
        <p:txBody>
          <a:bodyPr/>
          <a:lstStyle/>
          <a:p>
            <a:fld id="{2AC0A832-3BE5-4339-90E9-64E53CF3637F}" type="slidenum">
              <a:rPr lang="en-US" smtClean="0"/>
              <a:t>4</a:t>
            </a:fld>
            <a:endParaRPr lang="en-US"/>
          </a:p>
        </p:txBody>
      </p:sp>
    </p:spTree>
    <p:extLst>
      <p:ext uri="{BB962C8B-B14F-4D97-AF65-F5344CB8AC3E}">
        <p14:creationId xmlns:p14="http://schemas.microsoft.com/office/powerpoint/2010/main" val="219504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3DA87-A922-175C-A016-0DD2996EA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2B2DC-9DAD-5EB1-EBAF-8E6BF3F9C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F46D1-40EA-515F-E59A-B7549F3BADA2}"/>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9A956D97-39C3-EB0F-B187-1DB8425F521E}"/>
              </a:ext>
            </a:extLst>
          </p:cNvPr>
          <p:cNvSpPr>
            <a:spLocks noGrp="1"/>
          </p:cNvSpPr>
          <p:nvPr>
            <p:ph type="sldNum" sz="quarter" idx="5"/>
          </p:nvPr>
        </p:nvSpPr>
        <p:spPr/>
        <p:txBody>
          <a:bodyPr/>
          <a:lstStyle/>
          <a:p>
            <a:fld id="{2AC0A832-3BE5-4339-90E9-64E53CF3637F}" type="slidenum">
              <a:rPr lang="en-US" smtClean="0"/>
              <a:t>5</a:t>
            </a:fld>
            <a:endParaRPr lang="en-US"/>
          </a:p>
        </p:txBody>
      </p:sp>
    </p:spTree>
    <p:extLst>
      <p:ext uri="{BB962C8B-B14F-4D97-AF65-F5344CB8AC3E}">
        <p14:creationId xmlns:p14="http://schemas.microsoft.com/office/powerpoint/2010/main" val="287531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9A44-806E-F4DC-7556-12B647F9E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0C6CB-126F-5E62-8AB7-4A8027757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8BC88-9691-4A35-310E-994C7C576989}"/>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22CE34E1-A319-CCD4-F999-383D277E6923}"/>
              </a:ext>
            </a:extLst>
          </p:cNvPr>
          <p:cNvSpPr>
            <a:spLocks noGrp="1"/>
          </p:cNvSpPr>
          <p:nvPr>
            <p:ph type="sldNum" sz="quarter" idx="5"/>
          </p:nvPr>
        </p:nvSpPr>
        <p:spPr/>
        <p:txBody>
          <a:bodyPr/>
          <a:lstStyle/>
          <a:p>
            <a:fld id="{2AC0A832-3BE5-4339-90E9-64E53CF3637F}" type="slidenum">
              <a:rPr lang="en-US" smtClean="0"/>
              <a:t>6</a:t>
            </a:fld>
            <a:endParaRPr lang="en-US"/>
          </a:p>
        </p:txBody>
      </p:sp>
    </p:spTree>
    <p:extLst>
      <p:ext uri="{BB962C8B-B14F-4D97-AF65-F5344CB8AC3E}">
        <p14:creationId xmlns:p14="http://schemas.microsoft.com/office/powerpoint/2010/main" val="160149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5FF42-DB8C-1CDF-7FFF-2B7DD5DF7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37A07-4D27-4965-9D9A-848ED14BD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7C77B-7C4B-E704-33C2-5FA61B912FA3}"/>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CD29F137-8947-57F2-6013-AD4FDCE54291}"/>
              </a:ext>
            </a:extLst>
          </p:cNvPr>
          <p:cNvSpPr>
            <a:spLocks noGrp="1"/>
          </p:cNvSpPr>
          <p:nvPr>
            <p:ph type="sldNum" sz="quarter" idx="5"/>
          </p:nvPr>
        </p:nvSpPr>
        <p:spPr/>
        <p:txBody>
          <a:bodyPr/>
          <a:lstStyle/>
          <a:p>
            <a:fld id="{2AC0A832-3BE5-4339-90E9-64E53CF3637F}" type="slidenum">
              <a:rPr lang="en-US" smtClean="0"/>
              <a:t>7</a:t>
            </a:fld>
            <a:endParaRPr lang="en-US"/>
          </a:p>
        </p:txBody>
      </p:sp>
    </p:spTree>
    <p:extLst>
      <p:ext uri="{BB962C8B-B14F-4D97-AF65-F5344CB8AC3E}">
        <p14:creationId xmlns:p14="http://schemas.microsoft.com/office/powerpoint/2010/main" val="62026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53952-CC1A-E6D2-FC56-7FCD4AB23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FCE50-9AA0-DA6E-486B-7519A5FEF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489E6-126A-42FF-819E-B1CE1F339702}"/>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DECB70AC-01E4-E15B-2896-65359E73F9C5}"/>
              </a:ext>
            </a:extLst>
          </p:cNvPr>
          <p:cNvSpPr>
            <a:spLocks noGrp="1"/>
          </p:cNvSpPr>
          <p:nvPr>
            <p:ph type="sldNum" sz="quarter" idx="5"/>
          </p:nvPr>
        </p:nvSpPr>
        <p:spPr/>
        <p:txBody>
          <a:bodyPr/>
          <a:lstStyle/>
          <a:p>
            <a:fld id="{2AC0A832-3BE5-4339-90E9-64E53CF3637F}" type="slidenum">
              <a:rPr lang="en-US" smtClean="0"/>
              <a:t>8</a:t>
            </a:fld>
            <a:endParaRPr lang="en-US"/>
          </a:p>
        </p:txBody>
      </p:sp>
    </p:spTree>
    <p:extLst>
      <p:ext uri="{BB962C8B-B14F-4D97-AF65-F5344CB8AC3E}">
        <p14:creationId xmlns:p14="http://schemas.microsoft.com/office/powerpoint/2010/main" val="10496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8239E-4A8A-661D-5E3A-70FBF8799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BA9E6-E250-04B1-DBB7-089DCCDE8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92514-6961-E1DC-A649-9745F74D51F1}"/>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4A4DD1AC-11DD-471F-0E4A-73156A53E258}"/>
              </a:ext>
            </a:extLst>
          </p:cNvPr>
          <p:cNvSpPr>
            <a:spLocks noGrp="1"/>
          </p:cNvSpPr>
          <p:nvPr>
            <p:ph type="sldNum" sz="quarter" idx="5"/>
          </p:nvPr>
        </p:nvSpPr>
        <p:spPr/>
        <p:txBody>
          <a:bodyPr/>
          <a:lstStyle/>
          <a:p>
            <a:fld id="{2AC0A832-3BE5-4339-90E9-64E53CF3637F}" type="slidenum">
              <a:rPr lang="en-US" smtClean="0"/>
              <a:t>9</a:t>
            </a:fld>
            <a:endParaRPr lang="en-US"/>
          </a:p>
        </p:txBody>
      </p:sp>
    </p:spTree>
    <p:extLst>
      <p:ext uri="{BB962C8B-B14F-4D97-AF65-F5344CB8AC3E}">
        <p14:creationId xmlns:p14="http://schemas.microsoft.com/office/powerpoint/2010/main" val="18316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6815-61EF-A067-3294-AAB7D487B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77D985-240B-9DCC-F9F3-CC3EF56A1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4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0753-7559-B4DA-2558-E774851F93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0B34F4-8BDC-49F0-CFC6-69002D5FB1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2FD25-9BFB-D2D1-5B53-AEB0E10912B6}"/>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11/20/2025</a:t>
            </a:fld>
            <a:endParaRPr lang="en-US"/>
          </a:p>
        </p:txBody>
      </p:sp>
      <p:sp>
        <p:nvSpPr>
          <p:cNvPr id="5" name="Footer Placeholder 4">
            <a:extLst>
              <a:ext uri="{FF2B5EF4-FFF2-40B4-BE49-F238E27FC236}">
                <a16:creationId xmlns:a16="http://schemas.microsoft.com/office/drawing/2014/main" id="{972DBEED-383D-979D-8B21-9AEC069FB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192069-7EAF-29C0-8BAC-A9CBF14080D7}"/>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127496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79F08-B30D-42BE-C5B0-824A67FCFA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2FFC3D-601F-ADE1-1F48-A2D49040C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5FA1C-520B-CCED-2F07-81E13F93CCAA}"/>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11/20/2025</a:t>
            </a:fld>
            <a:endParaRPr lang="en-US"/>
          </a:p>
        </p:txBody>
      </p:sp>
      <p:sp>
        <p:nvSpPr>
          <p:cNvPr id="5" name="Footer Placeholder 4">
            <a:extLst>
              <a:ext uri="{FF2B5EF4-FFF2-40B4-BE49-F238E27FC236}">
                <a16:creationId xmlns:a16="http://schemas.microsoft.com/office/drawing/2014/main" id="{7F120A43-E122-39EC-E47F-C808B323FA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959264-450C-5EA6-1B2E-E4839C614319}"/>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19500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5">
    <p:spTree>
      <p:nvGrpSpPr>
        <p:cNvPr id="1" name=""/>
        <p:cNvGrpSpPr/>
        <p:nvPr/>
      </p:nvGrpSpPr>
      <p:grpSpPr>
        <a:xfrm>
          <a:off x="0" y="0"/>
          <a:ext cx="0" cy="0"/>
          <a:chOff x="0" y="0"/>
          <a:chExt cx="0" cy="0"/>
        </a:xfrm>
      </p:grpSpPr>
      <p:sp>
        <p:nvSpPr>
          <p:cNvPr id="4" name="Google Shape;17;p4">
            <a:extLst>
              <a:ext uri="{FF2B5EF4-FFF2-40B4-BE49-F238E27FC236}">
                <a16:creationId xmlns:a16="http://schemas.microsoft.com/office/drawing/2014/main" id="{B9EBE10A-9232-AE30-9BB5-EE149811C27E}"/>
              </a:ext>
            </a:extLst>
          </p:cNvPr>
          <p:cNvSpPr txBox="1">
            <a:spLocks noGrp="1"/>
          </p:cNvSpPr>
          <p:nvPr>
            <p:ph type="title"/>
          </p:nvPr>
        </p:nvSpPr>
        <p:spPr>
          <a:xfrm>
            <a:off x="134247" y="140334"/>
            <a:ext cx="11360800" cy="51641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600">
                <a:latin typeface="Aptos Display" panose="020B00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extLst>
      <p:ext uri="{BB962C8B-B14F-4D97-AF65-F5344CB8AC3E}">
        <p14:creationId xmlns:p14="http://schemas.microsoft.com/office/powerpoint/2010/main" val="138971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11/20/2025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734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9D7A-5CFB-A1A9-B062-651C4E5A8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0377C-735D-EC22-7690-85BD4D6C8F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09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238F-7190-122B-2DFC-BE9068045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FD42BF-65E9-02C8-4E14-E316C97D6E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8674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C5FA-F28C-90CA-7AC6-ADE186FAF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005B2-00B1-CBE4-1AC1-39EA90AFC3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24158-F4EB-FB6F-866B-E524DC64FB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80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07DF-DB50-FA9F-4F4D-80C791684D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587CC8-652B-CFEB-AF07-34EFF37C6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FAD58C-CE2B-D7C6-E64F-24CBF6BDC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9C5E9A-49CD-A3BE-EC6A-68A8F19E5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9BB37-1032-72DF-F48E-C8A0EE5B9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7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9538-54A4-E78F-7C56-0A480FBFCC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B43FFA-9AE7-2D54-A68C-01D1C80359E8}"/>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11/20/2025</a:t>
            </a:fld>
            <a:endParaRPr lang="en-US"/>
          </a:p>
        </p:txBody>
      </p:sp>
      <p:sp>
        <p:nvSpPr>
          <p:cNvPr id="4" name="Footer Placeholder 3">
            <a:extLst>
              <a:ext uri="{FF2B5EF4-FFF2-40B4-BE49-F238E27FC236}">
                <a16:creationId xmlns:a16="http://schemas.microsoft.com/office/drawing/2014/main" id="{FA5C2E6A-7DC3-C916-FE61-68484AAE4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167242-3A80-88A7-C72F-399E8A4361F6}"/>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168836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77528-88F2-5998-998E-B3BCFE39F1D2}"/>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11/20/2025</a:t>
            </a:fld>
            <a:endParaRPr lang="en-US"/>
          </a:p>
        </p:txBody>
      </p:sp>
      <p:sp>
        <p:nvSpPr>
          <p:cNvPr id="3" name="Footer Placeholder 2">
            <a:extLst>
              <a:ext uri="{FF2B5EF4-FFF2-40B4-BE49-F238E27FC236}">
                <a16:creationId xmlns:a16="http://schemas.microsoft.com/office/drawing/2014/main" id="{88018993-F552-FC3C-0C0B-1115E6274E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874A31-5F83-9C81-1373-7619FD9AD236}"/>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
        <p:nvSpPr>
          <p:cNvPr id="5" name="Google Shape;17;p4">
            <a:extLst>
              <a:ext uri="{FF2B5EF4-FFF2-40B4-BE49-F238E27FC236}">
                <a16:creationId xmlns:a16="http://schemas.microsoft.com/office/drawing/2014/main" id="{299AAEB8-2DFC-1490-4308-7D479BD4715F}"/>
              </a:ext>
            </a:extLst>
          </p:cNvPr>
          <p:cNvSpPr txBox="1">
            <a:spLocks noGrp="1"/>
          </p:cNvSpPr>
          <p:nvPr>
            <p:ph type="title"/>
          </p:nvPr>
        </p:nvSpPr>
        <p:spPr>
          <a:xfrm>
            <a:off x="134247" y="140334"/>
            <a:ext cx="11360800" cy="51641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600">
                <a:latin typeface="Aptos Display" panose="020B00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extLst>
      <p:ext uri="{BB962C8B-B14F-4D97-AF65-F5344CB8AC3E}">
        <p14:creationId xmlns:p14="http://schemas.microsoft.com/office/powerpoint/2010/main" val="165966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1B96-C1C4-3B9A-80C5-63F4E247D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7614F-9DB2-E6D9-5E9C-66FA08413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6F289-8123-A540-B621-AD01CCE7A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DE7A-5D6D-40CD-AC5F-2B91BC677C8C}"/>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11/20/2025</a:t>
            </a:fld>
            <a:endParaRPr lang="en-US"/>
          </a:p>
        </p:txBody>
      </p:sp>
      <p:sp>
        <p:nvSpPr>
          <p:cNvPr id="6" name="Footer Placeholder 5">
            <a:extLst>
              <a:ext uri="{FF2B5EF4-FFF2-40B4-BE49-F238E27FC236}">
                <a16:creationId xmlns:a16="http://schemas.microsoft.com/office/drawing/2014/main" id="{31966260-554A-B966-E4CD-46BA46E4BA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323B23-EA74-0ABD-39F3-F84412942BE2}"/>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404314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BFB0-7528-EFE9-748B-FB6BAB08E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BA08BF-F89A-682E-9DE1-B7EE4C940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CF0965-9883-A0E3-C715-079C11577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B4D79-D433-FC6C-3B9F-C3A39E3E44F1}"/>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11/20/2025</a:t>
            </a:fld>
            <a:endParaRPr lang="en-US"/>
          </a:p>
        </p:txBody>
      </p:sp>
      <p:sp>
        <p:nvSpPr>
          <p:cNvPr id="6" name="Footer Placeholder 5">
            <a:extLst>
              <a:ext uri="{FF2B5EF4-FFF2-40B4-BE49-F238E27FC236}">
                <a16:creationId xmlns:a16="http://schemas.microsoft.com/office/drawing/2014/main" id="{E01B0079-A577-273B-42A9-61C6155EB5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C46B5B-7346-00E1-0CD0-EFB951DC2458}"/>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82050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17DBB-92D7-388C-A8F3-24338F4CD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268AE5-0A29-5BB3-716F-E05C66960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26330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microsoft.com/office/2007/relationships/hdphoto" Target="../media/hdphoto2.wdp"/><Relationship Id="rId4" Type="http://schemas.openxmlformats.org/officeDocument/2006/relationships/diagramLayout" Target="../diagrams/layout7.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4.svg"/><Relationship Id="rId4" Type="http://schemas.openxmlformats.org/officeDocument/2006/relationships/diagramLayout" Target="../diagrams/layout8.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26.svg"/><Relationship Id="rId4" Type="http://schemas.openxmlformats.org/officeDocument/2006/relationships/diagramLayout" Target="../diagrams/layout9.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8.svg"/><Relationship Id="rId4" Type="http://schemas.openxmlformats.org/officeDocument/2006/relationships/diagramLayout" Target="../diagrams/layout10.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microsoft.com/office/2007/relationships/hdphoto" Target="../media/hdphoto3.wdp"/><Relationship Id="rId4" Type="http://schemas.openxmlformats.org/officeDocument/2006/relationships/diagramLayout" Target="../diagrams/layout11.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2.svg"/><Relationship Id="rId4" Type="http://schemas.openxmlformats.org/officeDocument/2006/relationships/diagramLayout" Target="../diagrams/layout12.xml"/><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4.svg"/><Relationship Id="rId4" Type="http://schemas.openxmlformats.org/officeDocument/2006/relationships/diagramLayout" Target="../diagrams/layout13.xm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36.svg"/><Relationship Id="rId4" Type="http://schemas.openxmlformats.org/officeDocument/2006/relationships/diagramLayout" Target="../diagrams/layout14.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38.svg"/><Relationship Id="rId4" Type="http://schemas.openxmlformats.org/officeDocument/2006/relationships/diagramLayout" Target="../diagrams/layout15.xml"/><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40.svg"/><Relationship Id="rId4" Type="http://schemas.openxmlformats.org/officeDocument/2006/relationships/diagramLayout" Target="../diagrams/layout16.xm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image" Target="../media/image11.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svg"/><Relationship Id="rId4" Type="http://schemas.openxmlformats.org/officeDocument/2006/relationships/diagramLayout" Target="../diagrams/layout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svg"/><Relationship Id="rId4" Type="http://schemas.openxmlformats.org/officeDocument/2006/relationships/diagramLayout" Target="../diagrams/layout3.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7.svg"/><Relationship Id="rId4" Type="http://schemas.openxmlformats.org/officeDocument/2006/relationships/diagramLayout" Target="../diagrams/layout4.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0.svg"/><Relationship Id="rId4" Type="http://schemas.openxmlformats.org/officeDocument/2006/relationships/diagramLayout" Target="../diagrams/layout6.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B393-D96A-564B-22AF-948C692F7BC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D5D07FB-E547-20D4-3CF8-0108FB075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object 12">
            <a:extLst>
              <a:ext uri="{FF2B5EF4-FFF2-40B4-BE49-F238E27FC236}">
                <a16:creationId xmlns:a16="http://schemas.microsoft.com/office/drawing/2014/main" id="{1DC7C430-F310-7BCC-2E49-901A8A8E3CFD}"/>
              </a:ext>
            </a:extLst>
          </p:cNvPr>
          <p:cNvSpPr txBox="1">
            <a:spLocks noGrp="1"/>
          </p:cNvSpPr>
          <p:nvPr>
            <p:ph type="title" idx="4294967295"/>
          </p:nvPr>
        </p:nvSpPr>
        <p:spPr>
          <a:xfrm>
            <a:off x="1565733" y="4468956"/>
            <a:ext cx="8635843" cy="1349087"/>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ctr" defTabSz="914400" rtl="0" eaLnBrk="1" fontAlgn="auto" latinLnBrk="0" hangingPunct="1">
              <a:lnSpc>
                <a:spcPct val="100000"/>
              </a:lnSpc>
              <a:spcBef>
                <a:spcPts val="100"/>
              </a:spcBef>
              <a:spcAft>
                <a:spcPts val="0"/>
              </a:spcAft>
              <a:buClrTx/>
              <a:buSzTx/>
              <a:buFontTx/>
              <a:buNone/>
              <a:tabLst/>
              <a:defRPr/>
            </a:pPr>
            <a:r>
              <a:rPr kumimoji="0" lang="en-US" sz="4300" b="1" i="0" u="none" strike="noStrike" kern="1200" cap="none" spc="0" normalizeH="0" baseline="0" noProof="0" dirty="0">
                <a:ln>
                  <a:noFill/>
                </a:ln>
                <a:solidFill>
                  <a:schemeClr val="bg1"/>
                </a:solidFill>
                <a:effectLst/>
                <a:uLnTx/>
                <a:uFillTx/>
                <a:latin typeface="Aptos Display" panose="020B0004020202020204" pitchFamily="34" charset="0"/>
                <a:ea typeface="Calibri Light" panose="020F0302020204030204" pitchFamily="34" charset="0"/>
                <a:cs typeface="Calibri Light" panose="020F0302020204030204" pitchFamily="34" charset="0"/>
              </a:rPr>
              <a:t>Mt. SAC 2035 </a:t>
            </a:r>
          </a:p>
          <a:p>
            <a:pPr marL="26670" marR="0" lvl="0" indent="0" algn="ctr" defTabSz="914400" rtl="0" eaLnBrk="1" fontAlgn="auto" latinLnBrk="0" hangingPunct="1">
              <a:lnSpc>
                <a:spcPct val="100000"/>
              </a:lnSpc>
              <a:spcBef>
                <a:spcPts val="100"/>
              </a:spcBef>
              <a:spcAft>
                <a:spcPts val="0"/>
              </a:spcAft>
              <a:buClrTx/>
              <a:buSzTx/>
              <a:buFontTx/>
              <a:buNone/>
              <a:tabLst/>
              <a:defRPr/>
            </a:pPr>
            <a:r>
              <a:rPr kumimoji="0" lang="en-US" sz="4300" b="1" i="0" u="none" strike="noStrike" kern="1200" cap="none" spc="0" normalizeH="0" baseline="0" noProof="0" dirty="0">
                <a:ln>
                  <a:noFill/>
                </a:ln>
                <a:solidFill>
                  <a:schemeClr val="bg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Goals, Commitments &amp; Outcomes</a:t>
            </a:r>
          </a:p>
        </p:txBody>
      </p:sp>
      <p:pic>
        <p:nvPicPr>
          <p:cNvPr id="9" name="Picture 8" descr="Mt. SAC 2035 Logo">
            <a:extLst>
              <a:ext uri="{FF2B5EF4-FFF2-40B4-BE49-F238E27FC236}">
                <a16:creationId xmlns:a16="http://schemas.microsoft.com/office/drawing/2014/main" id="{6EAC4B37-41E5-C6B5-702D-41E8F05F13F9}"/>
              </a:ext>
            </a:extLst>
          </p:cNvPr>
          <p:cNvPicPr>
            <a:picLocks noChangeAspect="1"/>
          </p:cNvPicPr>
          <p:nvPr/>
        </p:nvPicPr>
        <p:blipFill>
          <a:blip r:embed="rId3">
            <a:extLst>
              <a:ext uri="{28A0092B-C50C-407E-A947-70E740481C1C}">
                <a14:useLocalDpi xmlns:a14="http://schemas.microsoft.com/office/drawing/2010/main" val="0"/>
              </a:ext>
            </a:extLst>
          </a:blip>
          <a:srcRect l="19783" r="16797" b="20728"/>
          <a:stretch/>
        </p:blipFill>
        <p:spPr>
          <a:xfrm>
            <a:off x="4508126" y="1261131"/>
            <a:ext cx="3175748" cy="2255826"/>
          </a:xfrm>
          <a:prstGeom prst="rect">
            <a:avLst/>
          </a:prstGeom>
        </p:spPr>
      </p:pic>
    </p:spTree>
    <p:extLst>
      <p:ext uri="{BB962C8B-B14F-4D97-AF65-F5344CB8AC3E}">
        <p14:creationId xmlns:p14="http://schemas.microsoft.com/office/powerpoint/2010/main" val="35221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CC44-4C3E-399D-C6B5-EBFBC95AE15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9F67AD0-56AB-5DC4-34B0-DBF81B875512}"/>
              </a:ext>
            </a:extLst>
          </p:cNvPr>
          <p:cNvSpPr>
            <a:spLocks noGrp="1"/>
          </p:cNvSpPr>
          <p:nvPr>
            <p:ph type="title"/>
          </p:nvPr>
        </p:nvSpPr>
        <p:spPr/>
        <p:txBody>
          <a:bodyPr>
            <a:normAutofit fontScale="90000"/>
          </a:bodyPr>
          <a:lstStyle/>
          <a:p>
            <a:r>
              <a:rPr lang="en-US" b="1" i="1"/>
              <a:t>Mt. SAC 2035 </a:t>
            </a:r>
            <a:r>
              <a:rPr lang="en-US" b="1"/>
              <a:t>Framework</a:t>
            </a:r>
          </a:p>
        </p:txBody>
      </p:sp>
      <p:sp>
        <p:nvSpPr>
          <p:cNvPr id="16" name="Text Placeholder 9">
            <a:extLst>
              <a:ext uri="{FF2B5EF4-FFF2-40B4-BE49-F238E27FC236}">
                <a16:creationId xmlns:a16="http://schemas.microsoft.com/office/drawing/2014/main" id="{C6DDAEBA-955C-A5CF-3FF6-BB322E1C1ABA}"/>
              </a:ext>
            </a:extLst>
          </p:cNvPr>
          <p:cNvSpPr txBox="1">
            <a:spLocks/>
          </p:cNvSpPr>
          <p:nvPr/>
        </p:nvSpPr>
        <p:spPr>
          <a:xfrm>
            <a:off x="134247" y="555151"/>
            <a:ext cx="106431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757575"/>
                </a:solidFill>
                <a:effectLst/>
                <a:uLnTx/>
                <a:uFillTx/>
                <a:latin typeface="Avenir" panose="020B0503020203020204" pitchFamily="34" charset="0"/>
                <a:ea typeface="+mn-ea"/>
                <a:cs typeface="+mn-cs"/>
              </a:rPr>
              <a:t>Institutional Goals and Commitments</a:t>
            </a:r>
          </a:p>
        </p:txBody>
      </p:sp>
      <p:sp>
        <p:nvSpPr>
          <p:cNvPr id="14" name="Text Placeholder 9">
            <a:extLst>
              <a:ext uri="{FF2B5EF4-FFF2-40B4-BE49-F238E27FC236}">
                <a16:creationId xmlns:a16="http://schemas.microsoft.com/office/drawing/2014/main" id="{998F7F2B-9CDD-CB87-80CF-ABB8AED95E30}"/>
              </a:ext>
            </a:extLst>
          </p:cNvPr>
          <p:cNvSpPr txBox="1">
            <a:spLocks/>
          </p:cNvSpPr>
          <p:nvPr/>
        </p:nvSpPr>
        <p:spPr>
          <a:xfrm>
            <a:off x="438666" y="1017293"/>
            <a:ext cx="5734000" cy="4440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742835"/>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0" lang="en-US" sz="1800" u="none" strike="noStrike" kern="1200" cap="none" spc="0" normalizeH="0" baseline="0" noProof="0">
                <a:ln>
                  <a:noFill/>
                </a:ln>
                <a:solidFill>
                  <a:srgbClr val="156082"/>
                </a:solidFill>
                <a:effectLst/>
                <a:uLnTx/>
                <a:uFillTx/>
                <a:latin typeface="+mj-lt"/>
                <a:ea typeface="+mn-ea"/>
                <a:cs typeface="+mn-cs"/>
              </a:rPr>
              <a:t>Institutional Goal 2: Equitable Access &amp; Completion</a:t>
            </a:r>
          </a:p>
        </p:txBody>
      </p:sp>
      <p:sp>
        <p:nvSpPr>
          <p:cNvPr id="17" name="TextBox 16">
            <a:extLst>
              <a:ext uri="{FF2B5EF4-FFF2-40B4-BE49-F238E27FC236}">
                <a16:creationId xmlns:a16="http://schemas.microsoft.com/office/drawing/2014/main" id="{CB17C632-8E38-49AF-1F4E-B92FA2733060}"/>
              </a:ext>
            </a:extLst>
          </p:cNvPr>
          <p:cNvSpPr txBox="1"/>
          <p:nvPr/>
        </p:nvSpPr>
        <p:spPr>
          <a:xfrm>
            <a:off x="438666" y="1199794"/>
            <a:ext cx="1086808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56082"/>
                </a:solidFill>
                <a:effectLst/>
                <a:uLnTx/>
                <a:uFillTx/>
                <a:latin typeface="Aptos" panose="02110004020202020204"/>
                <a:ea typeface="+mn-ea"/>
                <a:cs typeface="+mn-cs"/>
              </a:rPr>
              <a:t>Expand equitable access to and participation in instructional and support programs, services, and resources to enhance student success.</a:t>
            </a:r>
          </a:p>
        </p:txBody>
      </p:sp>
      <p:sp>
        <p:nvSpPr>
          <p:cNvPr id="24" name="TextBox 23">
            <a:extLst>
              <a:ext uri="{FF2B5EF4-FFF2-40B4-BE49-F238E27FC236}">
                <a16:creationId xmlns:a16="http://schemas.microsoft.com/office/drawing/2014/main" id="{407A21CF-4DF5-93ED-470C-9EF33F63CC0D}"/>
              </a:ext>
            </a:extLst>
          </p:cNvPr>
          <p:cNvSpPr txBox="1"/>
          <p:nvPr/>
        </p:nvSpPr>
        <p:spPr>
          <a:xfrm>
            <a:off x="441254" y="1755176"/>
            <a:ext cx="111880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Commitments: </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In support of this goal, we commit to …</a:t>
            </a:r>
          </a:p>
        </p:txBody>
      </p:sp>
      <p:pic>
        <p:nvPicPr>
          <p:cNvPr id="5" name="Picture 4">
            <a:extLst>
              <a:ext uri="{FF2B5EF4-FFF2-40B4-BE49-F238E27FC236}">
                <a16:creationId xmlns:a16="http://schemas.microsoft.com/office/drawing/2014/main" id="{79BCD222-DAD0-6A9E-4E9A-616C37614C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18130" y="4395208"/>
            <a:ext cx="3234468" cy="2462793"/>
          </a:xfrm>
          <a:prstGeom prst="rect">
            <a:avLst/>
          </a:prstGeom>
        </p:spPr>
      </p:pic>
      <p:sp>
        <p:nvSpPr>
          <p:cNvPr id="25" name="Rectangle 24">
            <a:extLst>
              <a:ext uri="{FF2B5EF4-FFF2-40B4-BE49-F238E27FC236}">
                <a16:creationId xmlns:a16="http://schemas.microsoft.com/office/drawing/2014/main" id="{35D42401-FB0D-E4B7-17E1-F56170CF30D4}"/>
              </a:ext>
              <a:ext uri="{C183D7F6-B498-43B3-948B-1728B52AA6E4}">
                <adec:decorative xmlns:adec="http://schemas.microsoft.com/office/drawing/2017/decorative" val="1"/>
              </a:ext>
            </a:extLst>
          </p:cNvPr>
          <p:cNvSpPr/>
          <p:nvPr/>
        </p:nvSpPr>
        <p:spPr>
          <a:xfrm>
            <a:off x="441253" y="2040051"/>
            <a:ext cx="5731413" cy="1099471"/>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E8F5B71A-96DA-644E-75F5-B4899A02E50F}"/>
              </a:ext>
              <a:ext uri="{C183D7F6-B498-43B3-948B-1728B52AA6E4}">
                <adec:decorative xmlns:adec="http://schemas.microsoft.com/office/drawing/2017/decorative" val="1"/>
              </a:ext>
            </a:extLst>
          </p:cNvPr>
          <p:cNvSpPr/>
          <p:nvPr/>
        </p:nvSpPr>
        <p:spPr>
          <a:xfrm>
            <a:off x="441254" y="3248856"/>
            <a:ext cx="5731412" cy="1338775"/>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7E76D41E-52E3-DB41-20FB-3A41D081F8DB}"/>
              </a:ext>
              <a:ext uri="{C183D7F6-B498-43B3-948B-1728B52AA6E4}">
                <adec:decorative xmlns:adec="http://schemas.microsoft.com/office/drawing/2017/decorative" val="1"/>
              </a:ext>
            </a:extLst>
          </p:cNvPr>
          <p:cNvSpPr/>
          <p:nvPr/>
        </p:nvSpPr>
        <p:spPr>
          <a:xfrm>
            <a:off x="441254" y="4696965"/>
            <a:ext cx="5731412" cy="1711650"/>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72C7F625-01CB-BBC7-07FD-6BD5B4745100}"/>
              </a:ext>
            </a:extLst>
          </p:cNvPr>
          <p:cNvSpPr txBox="1"/>
          <p:nvPr/>
        </p:nvSpPr>
        <p:spPr>
          <a:xfrm>
            <a:off x="465945" y="2038611"/>
            <a:ext cx="5706721" cy="4447767"/>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2.1 Enhance Onboarding and First-Year Success</a:t>
            </a:r>
          </a:p>
          <a:p>
            <a:pPr marL="0" marR="0" algn="l"/>
            <a:r>
              <a:rPr lang="en-US" dirty="0">
                <a:solidFill>
                  <a:prstClr val="black"/>
                </a:solidFill>
                <a:latin typeface="Aptos Display" panose="02110004020202020204"/>
              </a:rPr>
              <a:t>Enhance the onboarding experience via a student-centered process for enrollment, and services that welcome students and promote first year success.</a:t>
            </a:r>
          </a:p>
          <a:p>
            <a:pPr marL="0" marR="0" lvl="0" indent="0" algn="l" defTabSz="914400" rtl="0" eaLnBrk="1" fontAlgn="auto" latinLnBrk="0" hangingPunct="1">
              <a:buClrTx/>
              <a:buSzTx/>
              <a:buFontTx/>
              <a:buNone/>
              <a:tabLst/>
              <a:defRPr/>
            </a:pPr>
            <a:r>
              <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rPr>
              <a:t>[Rigorous and Relevant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2.2 Support for Online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Increase students’ online access to academic support, counseling, opportunities to participate in campus life, and expand easily accessible technology training and support for students in both synchronous and asynchronous learning environments. </a:t>
            </a:r>
          </a:p>
          <a:p>
            <a:pPr algn="l">
              <a:lnSpc>
                <a:spcPct val="100000"/>
              </a:lnSpc>
              <a:spcBef>
                <a:spcPts val="0"/>
              </a:spcBef>
              <a:spcAft>
                <a:spcPts val="0"/>
              </a:spcAft>
              <a:defRPr/>
            </a:pPr>
            <a:r>
              <a:rPr lang="en-US" sz="1200" i="1" dirty="0">
                <a:solidFill>
                  <a:srgbClr val="156082"/>
                </a:solidFill>
                <a:latin typeface="Aptos Display" panose="02110004020202020204"/>
              </a:rPr>
              <a:t>[Welcoming, Inclusive, Safe,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2.3 Support Course Success</a:t>
            </a:r>
          </a:p>
          <a:p>
            <a:pPr marL="0" marR="0" algn="l"/>
            <a:r>
              <a:rPr lang="en-US" dirty="0">
                <a:solidFill>
                  <a:prstClr val="black"/>
                </a:solidFill>
                <a:latin typeface="Aptos Display" panose="02110004020202020204"/>
              </a:rPr>
              <a:t>Assess access and increase participation in tutoring services and resources that support student course success. Streamline tutoring services to maximize efficiency of specialized areas of support, increase visibility of focused services and student usage, ensure multi-modal access, use embedded tutors, and train all tutors in subject matter as well as methods to meet different learning needs. </a:t>
            </a:r>
          </a:p>
          <a:p>
            <a:pPr marR="0" lvl="0" indent="0" algn="l" fontAlgn="auto">
              <a:buClrTx/>
              <a:buSzTx/>
              <a:buFontTx/>
              <a:buNone/>
              <a:tabLst/>
              <a:defRPr/>
            </a:pPr>
            <a:r>
              <a:rPr lang="en-US" sz="1200" i="1" dirty="0">
                <a:solidFill>
                  <a:srgbClr val="156082"/>
                </a:solidFill>
                <a:latin typeface="Aptos Display" panose="02110004020202020204"/>
              </a:rPr>
              <a:t>[Rigorous and Relevant Teaching and Learning]</a:t>
            </a:r>
          </a:p>
        </p:txBody>
      </p:sp>
      <p:sp>
        <p:nvSpPr>
          <p:cNvPr id="29" name="Rectangle 28">
            <a:extLst>
              <a:ext uri="{FF2B5EF4-FFF2-40B4-BE49-F238E27FC236}">
                <a16:creationId xmlns:a16="http://schemas.microsoft.com/office/drawing/2014/main" id="{1620EA14-79B5-1AFE-F9D7-7F457FFBC67C}"/>
              </a:ext>
              <a:ext uri="{C183D7F6-B498-43B3-948B-1728B52AA6E4}">
                <adec:decorative xmlns:adec="http://schemas.microsoft.com/office/drawing/2017/decorative" val="1"/>
              </a:ext>
            </a:extLst>
          </p:cNvPr>
          <p:cNvSpPr/>
          <p:nvPr/>
        </p:nvSpPr>
        <p:spPr>
          <a:xfrm>
            <a:off x="6316553" y="2047565"/>
            <a:ext cx="5477743" cy="937912"/>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218B197D-D4C6-A14B-A05F-DC5E6C2647A9}"/>
              </a:ext>
              <a:ext uri="{C183D7F6-B498-43B3-948B-1728B52AA6E4}">
                <adec:decorative xmlns:adec="http://schemas.microsoft.com/office/drawing/2017/decorative" val="1"/>
              </a:ext>
            </a:extLst>
          </p:cNvPr>
          <p:cNvSpPr/>
          <p:nvPr/>
        </p:nvSpPr>
        <p:spPr>
          <a:xfrm>
            <a:off x="6303970" y="3139522"/>
            <a:ext cx="5477742" cy="1225744"/>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B9BE7B00-9F55-1B86-8CD4-C918AA3576DD}"/>
              </a:ext>
            </a:extLst>
          </p:cNvPr>
          <p:cNvSpPr txBox="1"/>
          <p:nvPr/>
        </p:nvSpPr>
        <p:spPr>
          <a:xfrm>
            <a:off x="6340945" y="2038611"/>
            <a:ext cx="5477743" cy="2326655"/>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2.4 Support Transfer and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Enhance access and participation to programs services and resources that increase student success in transfer and completion.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rPr>
              <a:t>[Welcoming, Inclusive, Safe,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2.5 Enhance Processes to Support Student-Centered Course Needs</a:t>
            </a:r>
          </a:p>
          <a:p>
            <a:pPr marL="0" marR="0" algn="l">
              <a:lnSpc>
                <a:spcPct val="107000"/>
              </a:lnSpc>
            </a:pPr>
            <a:r>
              <a:rPr lang="en-US" dirty="0">
                <a:solidFill>
                  <a:prstClr val="black"/>
                </a:solidFill>
                <a:latin typeface="Aptos Display" panose="02110004020202020204"/>
              </a:rPr>
              <a:t>Assess and improve student-centered processes to strengthen transfer and completion outcomes through data-informed degree mapping, course offerings, scheduling, and facility needs. </a:t>
            </a:r>
          </a:p>
          <a:p>
            <a:pPr marL="0" marR="0" lvl="0" indent="0" algn="l" defTabSz="914400" rtl="0" eaLnBrk="1" fontAlgn="auto" latinLnBrk="0" hangingPunct="1">
              <a:buClrTx/>
              <a:buSzTx/>
              <a:buFontTx/>
              <a:buNone/>
              <a:tabLst/>
              <a:defRPr/>
            </a:pPr>
            <a:r>
              <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rPr>
              <a:t>[Rigorous and Relevant Teaching 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p:txBody>
      </p:sp>
      <p:pic>
        <p:nvPicPr>
          <p:cNvPr id="2" name="Picture 1">
            <a:extLst>
              <a:ext uri="{FF2B5EF4-FFF2-40B4-BE49-F238E27FC236}">
                <a16:creationId xmlns:a16="http://schemas.microsoft.com/office/drawing/2014/main" id="{6A1E6633-0926-6293-42B3-5140944813C9}"/>
              </a:ext>
              <a:ext uri="{C183D7F6-B498-43B3-948B-1728B52AA6E4}">
                <adec:decorative xmlns:adec="http://schemas.microsoft.com/office/drawing/2017/decorative" val="1"/>
              </a:ext>
            </a:extLst>
          </p:cNvPr>
          <p:cNvPicPr>
            <a:picLocks noChangeAspect="1"/>
          </p:cNvPicPr>
          <p:nvPr/>
        </p:nvPicPr>
        <p:blipFill>
          <a:blip r:embed="rId3"/>
          <a:srcRect t="243" r="-1" b="-1"/>
          <a:stretch/>
        </p:blipFill>
        <p:spPr>
          <a:xfrm>
            <a:off x="10545111" y="21345"/>
            <a:ext cx="1613458" cy="1050224"/>
          </a:xfrm>
          <a:prstGeom prst="rect">
            <a:avLst/>
          </a:prstGeom>
        </p:spPr>
      </p:pic>
    </p:spTree>
    <p:extLst>
      <p:ext uri="{BB962C8B-B14F-4D97-AF65-F5344CB8AC3E}">
        <p14:creationId xmlns:p14="http://schemas.microsoft.com/office/powerpoint/2010/main" val="33685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CDAC-D097-D411-C761-97A9905AF7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98D8AFE-7E5E-7C51-EB86-71960661D2FB}"/>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6CFE5104-547E-08B5-6466-31ABEFFCC18A}"/>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8216A887-DC56-4C86-582F-FDBAD8A71DA0}"/>
              </a:ext>
            </a:extLst>
          </p:cNvPr>
          <p:cNvSpPr txBox="1"/>
          <p:nvPr/>
        </p:nvSpPr>
        <p:spPr>
          <a:xfrm>
            <a:off x="1099525" y="2493630"/>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2.1</a:t>
            </a:r>
          </a:p>
          <a:p>
            <a:pPr algn="l"/>
            <a:r>
              <a:rPr lang="en-US" sz="2500" b="1" dirty="0">
                <a:solidFill>
                  <a:schemeClr val="bg1"/>
                </a:solidFill>
                <a:latin typeface="+mn-lt"/>
              </a:rPr>
              <a:t>Enhance Onboarding and First-Year Success</a:t>
            </a:r>
          </a:p>
          <a:p>
            <a:pPr algn="l"/>
            <a:endParaRPr lang="en-US" sz="1500" b="1" dirty="0">
              <a:solidFill>
                <a:schemeClr val="bg1"/>
              </a:solidFill>
            </a:endParaRPr>
          </a:p>
          <a:p>
            <a:pPr lvl="0" algn="l">
              <a:defRPr/>
            </a:pPr>
            <a:r>
              <a:rPr lang="en-US" sz="2000" dirty="0">
                <a:solidFill>
                  <a:schemeClr val="bg1"/>
                </a:solidFill>
              </a:rPr>
              <a:t>Enhance the onboarding experience via a student-centered process for enrollment, and services that welcome students and promote first year success.</a:t>
            </a:r>
          </a:p>
        </p:txBody>
      </p:sp>
      <p:graphicFrame>
        <p:nvGraphicFramePr>
          <p:cNvPr id="65" name="Diagram 64" descr="Outcome: All Students 68%&#10;&#10;2. Percentage of first-time students completing credit thresholds in their first year (12 credits for part-time and 24 credits for full-time). 5 Year Outcome: Part-time students 36%.  Full-time students 49%.">
            <a:extLst>
              <a:ext uri="{FF2B5EF4-FFF2-40B4-BE49-F238E27FC236}">
                <a16:creationId xmlns:a16="http://schemas.microsoft.com/office/drawing/2014/main" id="{3D0726C4-FA9A-25FB-227C-6298EE4B2655}"/>
              </a:ext>
            </a:extLst>
          </p:cNvPr>
          <p:cNvGraphicFramePr/>
          <p:nvPr>
            <p:extLst>
              <p:ext uri="{D42A27DB-BD31-4B8C-83A1-F6EECF244321}">
                <p14:modId xmlns:p14="http://schemas.microsoft.com/office/powerpoint/2010/main" val="4091877657"/>
              </p:ext>
            </p:extLst>
          </p:nvPr>
        </p:nvGraphicFramePr>
        <p:xfrm>
          <a:off x="5964823" y="2259417"/>
          <a:ext cx="5420852" cy="3819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CC89A7D3-8FD1-9201-7603-7CD4C73AE517}"/>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0F88D745-4972-6ED8-D28F-177CE6DB1446}"/>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4BD0B0E5-6251-3C78-54D8-8335B926E1A7}"/>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mployee Welcome with a high-five">
            <a:extLst>
              <a:ext uri="{FF2B5EF4-FFF2-40B4-BE49-F238E27FC236}">
                <a16:creationId xmlns:a16="http://schemas.microsoft.com/office/drawing/2014/main" id="{8906F398-6D6F-EB2F-531E-5BB0BA3F4F5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90" b="89011" l="8738" r="89320">
                        <a14:foregroundMark x1="22330" y1="37363" x2="22330" y2="37363"/>
                        <a14:foregroundMark x1="8738" y1="69231" x2="8738" y2="69231"/>
                        <a14:foregroundMark x1="27184" y1="62637" x2="27184" y2="62637"/>
                        <a14:foregroundMark x1="40777" y1="24176" x2="40777" y2="24176"/>
                        <a14:foregroundMark x1="48544" y1="20879" x2="48544" y2="20879"/>
                        <a14:foregroundMark x1="54369" y1="20879" x2="54369" y2="20879"/>
                        <a14:foregroundMark x1="62136" y1="26374" x2="62136" y2="26374"/>
                        <a14:foregroundMark x1="78641" y1="37363" x2="78641" y2="37363"/>
                        <a14:foregroundMark x1="68932" y1="53846" x2="68932" y2="53846"/>
                      </a14:backgroundRemoval>
                    </a14:imgEffect>
                  </a14:imgLayer>
                </a14:imgProps>
              </a:ext>
            </a:extLst>
          </a:blip>
          <a:stretch>
            <a:fillRect/>
          </a:stretch>
        </p:blipFill>
        <p:spPr>
          <a:xfrm>
            <a:off x="305344" y="1957492"/>
            <a:ext cx="923226" cy="815666"/>
          </a:xfrm>
          <a:prstGeom prst="rect">
            <a:avLst/>
          </a:prstGeom>
        </p:spPr>
      </p:pic>
    </p:spTree>
    <p:extLst>
      <p:ext uri="{BB962C8B-B14F-4D97-AF65-F5344CB8AC3E}">
        <p14:creationId xmlns:p14="http://schemas.microsoft.com/office/powerpoint/2010/main" val="62124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5BA8-0D2C-7D66-4CAD-C653D9017F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C1FDC08-A843-7DB4-07CF-289F1D80E34A}"/>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0F5D5E34-420A-F853-B499-EFC4FF6829A4}"/>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66AA978A-B06A-2531-2A9B-60C9DBE8A08E}"/>
              </a:ext>
            </a:extLst>
          </p:cNvPr>
          <p:cNvSpPr txBox="1"/>
          <p:nvPr/>
        </p:nvSpPr>
        <p:spPr>
          <a:xfrm>
            <a:off x="1168539" y="2377618"/>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2.2</a:t>
            </a:r>
          </a:p>
          <a:p>
            <a:pPr algn="l"/>
            <a:r>
              <a:rPr lang="en-US" sz="2500" b="1" dirty="0">
                <a:solidFill>
                  <a:schemeClr val="bg1"/>
                </a:solidFill>
                <a:latin typeface="+mn-lt"/>
              </a:rPr>
              <a:t>Support for Online Learning</a:t>
            </a:r>
          </a:p>
          <a:p>
            <a:pPr algn="l"/>
            <a:endParaRPr lang="en-US" sz="1500" b="1" dirty="0">
              <a:solidFill>
                <a:schemeClr val="bg1"/>
              </a:solidFill>
            </a:endParaRPr>
          </a:p>
          <a:p>
            <a:pPr lvl="0" algn="l">
              <a:defRPr/>
            </a:pPr>
            <a:r>
              <a:rPr lang="en-US" sz="2000" dirty="0">
                <a:solidFill>
                  <a:schemeClr val="bg1"/>
                </a:solidFill>
              </a:rPr>
              <a:t>Increase students’ online access to academic support, counseling, opportunities to participate in campus life, and expand easily accessible technology training and support for students in both synchronous and asynchronous learning environments. </a:t>
            </a:r>
          </a:p>
        </p:txBody>
      </p:sp>
      <p:graphicFrame>
        <p:nvGraphicFramePr>
          <p:cNvPr id="65" name="Diagram 64" descr="Outcome&#10;&#10;1. Increase online credit course success overall and for student of color (Aspen) **. 5 Year Outcome: All students 72%.  Black or African American students 62%.  Hispanic, Latino students 69%.  Native Hawaiian or Other Pacific Islander 62%. ">
            <a:extLst>
              <a:ext uri="{FF2B5EF4-FFF2-40B4-BE49-F238E27FC236}">
                <a16:creationId xmlns:a16="http://schemas.microsoft.com/office/drawing/2014/main" id="{9CAD1B00-E39B-5F7B-32BB-62307C98E87E}"/>
              </a:ext>
            </a:extLst>
          </p:cNvPr>
          <p:cNvGraphicFramePr/>
          <p:nvPr>
            <p:extLst>
              <p:ext uri="{D42A27DB-BD31-4B8C-83A1-F6EECF244321}">
                <p14:modId xmlns:p14="http://schemas.microsoft.com/office/powerpoint/2010/main" val="4040189100"/>
              </p:ext>
            </p:extLst>
          </p:nvPr>
        </p:nvGraphicFramePr>
        <p:xfrm>
          <a:off x="5948122" y="1595185"/>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C855BF84-4A89-285E-DAD1-F1D51C785BA2}"/>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5E8A12F7-7376-B3E0-A8D9-47144CDEA420}"/>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5B2D1334-8539-1752-4894-AAC84345E43F}"/>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mote learning language with solid fill">
            <a:extLst>
              <a:ext uri="{FF2B5EF4-FFF2-40B4-BE49-F238E27FC236}">
                <a16:creationId xmlns:a16="http://schemas.microsoft.com/office/drawing/2014/main" id="{2A194DD2-26BD-7641-1EF8-68B63740EA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056" y="1957778"/>
            <a:ext cx="914400" cy="914400"/>
          </a:xfrm>
          <a:prstGeom prst="rect">
            <a:avLst/>
          </a:prstGeom>
        </p:spPr>
      </p:pic>
      <p:sp>
        <p:nvSpPr>
          <p:cNvPr id="8" name="TextBox 7">
            <a:extLst>
              <a:ext uri="{FF2B5EF4-FFF2-40B4-BE49-F238E27FC236}">
                <a16:creationId xmlns:a16="http://schemas.microsoft.com/office/drawing/2014/main" id="{4C17E2AA-9989-E38F-EF28-14437328A3A2}"/>
              </a:ext>
            </a:extLst>
          </p:cNvPr>
          <p:cNvSpPr txBox="1"/>
          <p:nvPr/>
        </p:nvSpPr>
        <p:spPr>
          <a:xfrm>
            <a:off x="6127015" y="4859150"/>
            <a:ext cx="5063065" cy="969496"/>
          </a:xfrm>
          <a:prstGeom prst="rect">
            <a:avLst/>
          </a:prstGeom>
          <a:noFill/>
        </p:spPr>
        <p:txBody>
          <a:bodyPr wrap="square" rtlCol="0">
            <a:spAutoFit/>
          </a:bodyPr>
          <a:lstStyle/>
          <a:p>
            <a:r>
              <a:rPr lang="en-US" sz="1300" b="1" i="1" dirty="0"/>
              <a:t>** students of color are defined in the context of the Aspen Prize for Community College Excellence and include all students who do not identify as non-Hispanic White</a:t>
            </a:r>
            <a:endParaRPr lang="en-US" sz="1300" i="1" dirty="0"/>
          </a:p>
          <a:p>
            <a:endParaRPr lang="en-US" dirty="0"/>
          </a:p>
        </p:txBody>
      </p:sp>
    </p:spTree>
    <p:extLst>
      <p:ext uri="{BB962C8B-B14F-4D97-AF65-F5344CB8AC3E}">
        <p14:creationId xmlns:p14="http://schemas.microsoft.com/office/powerpoint/2010/main" val="235807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BF2A-58B2-CE6A-C702-20018397690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F31173-55D1-1B1A-D1F5-9540F7F633D0}"/>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F58B3F1D-C162-5882-606E-6FF22213E89A}"/>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A068D4AC-110B-7F69-393E-D0B8DA04A405}"/>
              </a:ext>
            </a:extLst>
          </p:cNvPr>
          <p:cNvSpPr txBox="1"/>
          <p:nvPr/>
        </p:nvSpPr>
        <p:spPr>
          <a:xfrm>
            <a:off x="1235968" y="2317233"/>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2.3</a:t>
            </a:r>
          </a:p>
          <a:p>
            <a:pPr algn="l"/>
            <a:r>
              <a:rPr lang="en-US" sz="2500" b="1" dirty="0">
                <a:solidFill>
                  <a:schemeClr val="bg1"/>
                </a:solidFill>
                <a:latin typeface="+mn-lt"/>
              </a:rPr>
              <a:t>Support Course Success</a:t>
            </a:r>
          </a:p>
          <a:p>
            <a:pPr algn="l"/>
            <a:endParaRPr lang="en-US" sz="1300" b="1" dirty="0">
              <a:solidFill>
                <a:schemeClr val="bg1"/>
              </a:solidFill>
            </a:endParaRPr>
          </a:p>
          <a:p>
            <a:pPr lvl="0" algn="l">
              <a:defRPr/>
            </a:pPr>
            <a:r>
              <a:rPr lang="en-US" sz="1600" dirty="0">
                <a:solidFill>
                  <a:schemeClr val="bg1"/>
                </a:solidFill>
              </a:rPr>
              <a:t>Assess access and increase participation in tutoring services and resources that support student course success. Streamline tutoring services to maximize efficiency of specialized areas of support, increase visibility of focused services and student usage, ensure multi-modal access, use embedded tutors, and train all tutors in subject matter as well as methods to meet different learning needs. </a:t>
            </a:r>
          </a:p>
        </p:txBody>
      </p:sp>
      <p:graphicFrame>
        <p:nvGraphicFramePr>
          <p:cNvPr id="65" name="Diagram 64" descr="Outcomes&#10;&#10;1. Increase student usage of tutoring services in courses that are currently served, including gateway English and math courses. 5 Year Outcome: 10% of students will use tutoring services&#10;&#10;2. For students attending tutoring, increase the frequency of attendance. 5 Year Outcome: Students who attend tutoring average 3 hours. &#10;&#10;3. For students who attend gateway English and math tutoring, increase gateway English and math course success by one percentage point each year (Aspen). 5 Year Outcome: Math tutoring students 42%.  English tutoring students 68%.  All math students 28%.  All English students 50%. &#10;&#10;4. Successful student course completion &#10;(ACCJC Institution-Set Standard). Five Year Outcome: Credit students 74%">
            <a:extLst>
              <a:ext uri="{FF2B5EF4-FFF2-40B4-BE49-F238E27FC236}">
                <a16:creationId xmlns:a16="http://schemas.microsoft.com/office/drawing/2014/main" id="{025AF18B-9432-CA80-7002-D4C4DD500E47}"/>
              </a:ext>
            </a:extLst>
          </p:cNvPr>
          <p:cNvGraphicFramePr/>
          <p:nvPr>
            <p:extLst>
              <p:ext uri="{D42A27DB-BD31-4B8C-83A1-F6EECF244321}">
                <p14:modId xmlns:p14="http://schemas.microsoft.com/office/powerpoint/2010/main" val="1854355718"/>
              </p:ext>
            </p:extLst>
          </p:nvPr>
        </p:nvGraphicFramePr>
        <p:xfrm>
          <a:off x="5948122" y="1788587"/>
          <a:ext cx="5420852" cy="4543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FB8053C0-ED00-44A4-F26E-35C81AC77C9E}"/>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5C4F8BED-B750-99B8-22C3-FFA5AFD22D2D}"/>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D5653ED6-26DA-961D-5864-54518C833012}"/>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xcellent with solid fill">
            <a:extLst>
              <a:ext uri="{FF2B5EF4-FFF2-40B4-BE49-F238E27FC236}">
                <a16:creationId xmlns:a16="http://schemas.microsoft.com/office/drawing/2014/main" id="{A9B02919-155C-414F-7D3B-E88A0A6C20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764" y="1906262"/>
            <a:ext cx="914400" cy="914400"/>
          </a:xfrm>
          <a:prstGeom prst="rect">
            <a:avLst/>
          </a:prstGeom>
        </p:spPr>
      </p:pic>
    </p:spTree>
    <p:extLst>
      <p:ext uri="{BB962C8B-B14F-4D97-AF65-F5344CB8AC3E}">
        <p14:creationId xmlns:p14="http://schemas.microsoft.com/office/powerpoint/2010/main" val="61876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3251-1B93-3CB0-8EC2-FA71B0CB188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2D0382-F419-1E58-6E09-A709E666D48D}"/>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C0EE953C-1515-BBAD-469E-8D97A18B61D4}"/>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24C2AA49-1F96-8C1B-A71C-AC44F3F2B53A}"/>
              </a:ext>
            </a:extLst>
          </p:cNvPr>
          <p:cNvSpPr txBox="1"/>
          <p:nvPr/>
        </p:nvSpPr>
        <p:spPr>
          <a:xfrm>
            <a:off x="1167851" y="2590414"/>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2.4</a:t>
            </a:r>
          </a:p>
          <a:p>
            <a:pPr algn="l"/>
            <a:r>
              <a:rPr lang="en-US" sz="2500" b="1" dirty="0">
                <a:solidFill>
                  <a:schemeClr val="bg1"/>
                </a:solidFill>
                <a:latin typeface="+mn-lt"/>
              </a:rPr>
              <a:t>Support Transfer &amp; Completion</a:t>
            </a:r>
          </a:p>
          <a:p>
            <a:pPr algn="l"/>
            <a:endParaRPr lang="en-US" sz="1500" b="1" dirty="0">
              <a:solidFill>
                <a:schemeClr val="bg1"/>
              </a:solidFill>
            </a:endParaRPr>
          </a:p>
          <a:p>
            <a:pPr marL="19050" lvl="0" algn="l">
              <a:lnSpc>
                <a:spcPct val="107000"/>
              </a:lnSpc>
              <a:defRPr/>
            </a:pPr>
            <a:r>
              <a:rPr lang="en-US" sz="2000" dirty="0">
                <a:solidFill>
                  <a:schemeClr val="bg1"/>
                </a:solidFill>
              </a:rPr>
              <a:t>Enhance access and participation to programs services and resources that increase student success in transfer and completion. </a:t>
            </a:r>
          </a:p>
        </p:txBody>
      </p:sp>
      <p:graphicFrame>
        <p:nvGraphicFramePr>
          <p:cNvPr id="65" name="Diagram 64" descr="Outcomes&#10;1. 3-Year Graduation &amp; Transfer Rate (Aspen). 5 Year Outcome: All students 47%.  Students of color 41%. &#10;2. Number of Degrees and Certificates  (Student Equity Plan, ACCJC Institution-Set Standard, SCFF). 5 Year Outcome: Credit degrees 3932.  Credit certificates 1058.  Noncredit certificates 2705. &#10;&#10;3. Cohort Transfer to a Four-Year &#10;(Student Equity Plan). Five Year Outcome: All students 2197.  Students of color requires further analysis by RIE. &#10;&#10;4. Participation in Career, Transfer, or Completion Services. 5 Year Outcome: All students &amp; students of color requires further analysis by RIE">
            <a:extLst>
              <a:ext uri="{FF2B5EF4-FFF2-40B4-BE49-F238E27FC236}">
                <a16:creationId xmlns:a16="http://schemas.microsoft.com/office/drawing/2014/main" id="{383EC9E1-F9D0-A886-1B73-A835D7AECE1D}"/>
              </a:ext>
            </a:extLst>
          </p:cNvPr>
          <p:cNvGraphicFramePr/>
          <p:nvPr>
            <p:extLst>
              <p:ext uri="{D42A27DB-BD31-4B8C-83A1-F6EECF244321}">
                <p14:modId xmlns:p14="http://schemas.microsoft.com/office/powerpoint/2010/main" val="2090474850"/>
              </p:ext>
            </p:extLst>
          </p:nvPr>
        </p:nvGraphicFramePr>
        <p:xfrm>
          <a:off x="5948122" y="1957492"/>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1195C13D-64A1-8B1D-2E34-088BB095B0EB}"/>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99395529-4B77-A5F4-E8B4-04918CDCAC66}"/>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03A134AF-A58A-0CD7-4E68-3018E5C73534}"/>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aduation cap with solid fill">
            <a:extLst>
              <a:ext uri="{FF2B5EF4-FFF2-40B4-BE49-F238E27FC236}">
                <a16:creationId xmlns:a16="http://schemas.microsoft.com/office/drawing/2014/main" id="{7BF457E6-A1AC-E7B8-B730-FDAD3F54EB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1569" y="1911969"/>
            <a:ext cx="914400" cy="914400"/>
          </a:xfrm>
          <a:prstGeom prst="rect">
            <a:avLst/>
          </a:prstGeom>
        </p:spPr>
      </p:pic>
    </p:spTree>
    <p:extLst>
      <p:ext uri="{BB962C8B-B14F-4D97-AF65-F5344CB8AC3E}">
        <p14:creationId xmlns:p14="http://schemas.microsoft.com/office/powerpoint/2010/main" val="261948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C8DE0-8238-04F2-8185-EB5D553798D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B88970D-9006-C982-4A2E-ED6474273D95}"/>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824DBD57-5B3D-A621-C746-5BA4D9C9E4ED}"/>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45BDE90B-BEE6-82E8-28CC-9CEDFDCE6576}"/>
              </a:ext>
            </a:extLst>
          </p:cNvPr>
          <p:cNvSpPr txBox="1"/>
          <p:nvPr/>
        </p:nvSpPr>
        <p:spPr>
          <a:xfrm>
            <a:off x="1235969" y="23663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2.5</a:t>
            </a:r>
          </a:p>
          <a:p>
            <a:pPr algn="l"/>
            <a:r>
              <a:rPr lang="en-US" sz="2500" b="1" dirty="0">
                <a:solidFill>
                  <a:schemeClr val="bg1"/>
                </a:solidFill>
                <a:latin typeface="+mn-lt"/>
              </a:rPr>
              <a:t>Enhance Processes to Support Student-Centered Course Needs</a:t>
            </a:r>
          </a:p>
          <a:p>
            <a:pPr algn="l"/>
            <a:endParaRPr lang="en-US" sz="1500" b="1" dirty="0">
              <a:solidFill>
                <a:schemeClr val="bg1"/>
              </a:solidFill>
            </a:endParaRPr>
          </a:p>
          <a:p>
            <a:pPr lvl="0" algn="l">
              <a:defRPr/>
            </a:pPr>
            <a:r>
              <a:rPr lang="en-US" sz="1800" dirty="0">
                <a:solidFill>
                  <a:schemeClr val="bg1"/>
                </a:solidFill>
              </a:rPr>
              <a:t>Assess and improve student-centered processes to strengthen transfer and completion outcomes through data-informed degree mapping, course offerings, scheduling, and facility needs</a:t>
            </a:r>
          </a:p>
        </p:txBody>
      </p:sp>
      <p:graphicFrame>
        <p:nvGraphicFramePr>
          <p:cNvPr id="65" name="Diagram 64" descr="Outcomes&#10;&#10;1. Educational Plans, Preliminary and Comprehensive. 5 Year Outcome: Requires further analysis by RIE&#10;&#10;2. Reduced time to degree completion. 5 Year Outcome: Requires further analysis by RIE&#10;&#10;3. Reduced time to transfer. 5 Year Outcome: Requires further analysis by RIE&#10;">
            <a:extLst>
              <a:ext uri="{FF2B5EF4-FFF2-40B4-BE49-F238E27FC236}">
                <a16:creationId xmlns:a16="http://schemas.microsoft.com/office/drawing/2014/main" id="{D9C659AA-CA42-C54B-0FA8-6F5B8F1F95F8}"/>
              </a:ext>
            </a:extLst>
          </p:cNvPr>
          <p:cNvGraphicFramePr/>
          <p:nvPr>
            <p:extLst>
              <p:ext uri="{D42A27DB-BD31-4B8C-83A1-F6EECF244321}">
                <p14:modId xmlns:p14="http://schemas.microsoft.com/office/powerpoint/2010/main" val="847861825"/>
              </p:ext>
            </p:extLst>
          </p:nvPr>
        </p:nvGraphicFramePr>
        <p:xfrm>
          <a:off x="5948122" y="1957492"/>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28FFA23-CCC1-B168-404D-BDDCD1C69796}"/>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B3B4706C-FBB2-D5A3-8FB1-2F6C4557C70D}"/>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F89AD3C4-2A76-B428-9974-1F0BED9C5F55}"/>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mproved Processes">
            <a:extLst>
              <a:ext uri="{FF2B5EF4-FFF2-40B4-BE49-F238E27FC236}">
                <a16:creationId xmlns:a16="http://schemas.microsoft.com/office/drawing/2014/main" id="{67B62FB5-D1C3-50BB-2E4B-D02EC7BF74D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30147" y1="74419" x2="30147" y2="74419"/>
                        <a14:foregroundMark x1="49265" y1="67442" x2="49265" y2="67442"/>
                        <a14:foregroundMark x1="69853" y1="67442" x2="69853" y2="67442"/>
                      </a14:backgroundRemoval>
                    </a14:imgEffect>
                  </a14:imgLayer>
                </a14:imgProps>
              </a:ext>
            </a:extLst>
          </a:blip>
          <a:stretch>
            <a:fillRect/>
          </a:stretch>
        </p:blipFill>
        <p:spPr>
          <a:xfrm>
            <a:off x="354020" y="2011927"/>
            <a:ext cx="767888" cy="728364"/>
          </a:xfrm>
          <a:prstGeom prst="rect">
            <a:avLst/>
          </a:prstGeom>
        </p:spPr>
      </p:pic>
    </p:spTree>
    <p:extLst>
      <p:ext uri="{BB962C8B-B14F-4D97-AF65-F5344CB8AC3E}">
        <p14:creationId xmlns:p14="http://schemas.microsoft.com/office/powerpoint/2010/main" val="412754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2647-7C40-7579-5719-E6FDAD3E207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C21E59F-25B7-F8E4-0428-460E487E4771}"/>
              </a:ext>
            </a:extLst>
          </p:cNvPr>
          <p:cNvSpPr>
            <a:spLocks noGrp="1"/>
          </p:cNvSpPr>
          <p:nvPr>
            <p:ph type="title"/>
          </p:nvPr>
        </p:nvSpPr>
        <p:spPr/>
        <p:txBody>
          <a:bodyPr>
            <a:normAutofit fontScale="90000"/>
          </a:bodyPr>
          <a:lstStyle/>
          <a:p>
            <a:r>
              <a:rPr lang="en-US" b="1" i="1"/>
              <a:t>Mt. SAC 2035</a:t>
            </a:r>
            <a:r>
              <a:rPr lang="en-US" b="1"/>
              <a:t> Framework</a:t>
            </a:r>
          </a:p>
        </p:txBody>
      </p:sp>
      <p:sp>
        <p:nvSpPr>
          <p:cNvPr id="2" name="Text Placeholder 9">
            <a:extLst>
              <a:ext uri="{FF2B5EF4-FFF2-40B4-BE49-F238E27FC236}">
                <a16:creationId xmlns:a16="http://schemas.microsoft.com/office/drawing/2014/main" id="{8FC987E0-6E28-546C-6299-8C7619D2C06B}"/>
              </a:ext>
            </a:extLst>
          </p:cNvPr>
          <p:cNvSpPr txBox="1">
            <a:spLocks/>
          </p:cNvSpPr>
          <p:nvPr/>
        </p:nvSpPr>
        <p:spPr>
          <a:xfrm>
            <a:off x="134247" y="555151"/>
            <a:ext cx="106431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757575"/>
                </a:solidFill>
                <a:effectLst/>
                <a:uLnTx/>
                <a:uFillTx/>
                <a:latin typeface="Avenir" panose="020B0503020203020204" pitchFamily="34" charset="0"/>
                <a:ea typeface="+mn-ea"/>
                <a:cs typeface="+mn-cs"/>
              </a:rPr>
              <a:t>Institutional Goals and Commitments</a:t>
            </a:r>
          </a:p>
        </p:txBody>
      </p:sp>
      <p:sp>
        <p:nvSpPr>
          <p:cNvPr id="26" name="Text Placeholder 9">
            <a:extLst>
              <a:ext uri="{FF2B5EF4-FFF2-40B4-BE49-F238E27FC236}">
                <a16:creationId xmlns:a16="http://schemas.microsoft.com/office/drawing/2014/main" id="{FE25B712-10E0-631E-7E7D-4E673CC4059B}"/>
              </a:ext>
            </a:extLst>
          </p:cNvPr>
          <p:cNvSpPr txBox="1">
            <a:spLocks/>
          </p:cNvSpPr>
          <p:nvPr/>
        </p:nvSpPr>
        <p:spPr>
          <a:xfrm>
            <a:off x="441253" y="1081403"/>
            <a:ext cx="5734000" cy="2509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742835"/>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156082"/>
                </a:solidFill>
                <a:effectLst/>
                <a:uLnTx/>
                <a:uFillTx/>
                <a:latin typeface="Aptos Display" panose="02110004020202020204"/>
                <a:ea typeface="+mn-ea"/>
                <a:cs typeface="+mn-cs"/>
              </a:rPr>
              <a:t>Institutional Goal 3: Equitable and Innovative Teaching</a:t>
            </a:r>
          </a:p>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156082"/>
              </a:solidFill>
              <a:effectLst/>
              <a:uLnTx/>
              <a:uFillTx/>
              <a:latin typeface="Aptos Display" panose="02110004020202020204"/>
              <a:ea typeface="+mn-ea"/>
              <a:cs typeface="+mn-cs"/>
            </a:endParaRPr>
          </a:p>
        </p:txBody>
      </p:sp>
      <p:sp>
        <p:nvSpPr>
          <p:cNvPr id="25" name="TextBox 24">
            <a:extLst>
              <a:ext uri="{FF2B5EF4-FFF2-40B4-BE49-F238E27FC236}">
                <a16:creationId xmlns:a16="http://schemas.microsoft.com/office/drawing/2014/main" id="{D9840A02-9084-9A76-AAF6-F3ADD783D66B}"/>
              </a:ext>
            </a:extLst>
          </p:cNvPr>
          <p:cNvSpPr txBox="1"/>
          <p:nvPr/>
        </p:nvSpPr>
        <p:spPr>
          <a:xfrm>
            <a:off x="441253" y="1276437"/>
            <a:ext cx="1064316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56082"/>
                </a:solidFill>
                <a:effectLst/>
                <a:uLnTx/>
                <a:uFillTx/>
                <a:latin typeface="Aptos" panose="02110004020202020204"/>
                <a:ea typeface="+mn-ea"/>
                <a:cs typeface="+mn-cs"/>
              </a:rPr>
              <a:t>Advance inclusive, equitable, and innovative teaching to increase student success and completion.</a:t>
            </a:r>
          </a:p>
        </p:txBody>
      </p:sp>
      <p:sp>
        <p:nvSpPr>
          <p:cNvPr id="14" name="TextBox 13">
            <a:extLst>
              <a:ext uri="{FF2B5EF4-FFF2-40B4-BE49-F238E27FC236}">
                <a16:creationId xmlns:a16="http://schemas.microsoft.com/office/drawing/2014/main" id="{BFE915BC-49DC-5BFF-42FC-7FD671D4416D}"/>
              </a:ext>
            </a:extLst>
          </p:cNvPr>
          <p:cNvSpPr txBox="1"/>
          <p:nvPr/>
        </p:nvSpPr>
        <p:spPr>
          <a:xfrm>
            <a:off x="441253" y="1729415"/>
            <a:ext cx="111880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Commitments: </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In support of this goal, we commit to …</a:t>
            </a:r>
          </a:p>
        </p:txBody>
      </p:sp>
      <p:sp>
        <p:nvSpPr>
          <p:cNvPr id="5" name="Rectangle 4">
            <a:extLst>
              <a:ext uri="{FF2B5EF4-FFF2-40B4-BE49-F238E27FC236}">
                <a16:creationId xmlns:a16="http://schemas.microsoft.com/office/drawing/2014/main" id="{EB578F05-9E4F-CB33-2954-885D72E026A9}"/>
              </a:ext>
              <a:ext uri="{C183D7F6-B498-43B3-948B-1728B52AA6E4}">
                <adec:decorative xmlns:adec="http://schemas.microsoft.com/office/drawing/2017/decorative" val="1"/>
              </a:ext>
            </a:extLst>
          </p:cNvPr>
          <p:cNvSpPr/>
          <p:nvPr/>
        </p:nvSpPr>
        <p:spPr>
          <a:xfrm>
            <a:off x="441254" y="2037192"/>
            <a:ext cx="5469217" cy="1509703"/>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34564C-833B-4784-C782-D9AF3D04A242}"/>
              </a:ext>
              <a:ext uri="{C183D7F6-B498-43B3-948B-1728B52AA6E4}">
                <adec:decorative xmlns:adec="http://schemas.microsoft.com/office/drawing/2017/decorative" val="1"/>
              </a:ext>
            </a:extLst>
          </p:cNvPr>
          <p:cNvSpPr/>
          <p:nvPr/>
        </p:nvSpPr>
        <p:spPr>
          <a:xfrm>
            <a:off x="441254" y="3660644"/>
            <a:ext cx="5469217" cy="1509702"/>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044917B6-75FD-70EC-41C0-4948D511C42F}"/>
              </a:ext>
              <a:ext uri="{C183D7F6-B498-43B3-948B-1728B52AA6E4}">
                <adec:decorative xmlns:adec="http://schemas.microsoft.com/office/drawing/2017/decorative" val="1"/>
              </a:ext>
            </a:extLst>
          </p:cNvPr>
          <p:cNvSpPr/>
          <p:nvPr/>
        </p:nvSpPr>
        <p:spPr>
          <a:xfrm>
            <a:off x="441254" y="5284095"/>
            <a:ext cx="5469217" cy="1272526"/>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8971C9C-7D03-E110-E95D-75113B1D6A33}"/>
              </a:ext>
              <a:ext uri="{C183D7F6-B498-43B3-948B-1728B52AA6E4}">
                <adec:decorative xmlns:adec="http://schemas.microsoft.com/office/drawing/2017/decorative" val="1"/>
              </a:ext>
            </a:extLst>
          </p:cNvPr>
          <p:cNvSpPr/>
          <p:nvPr/>
        </p:nvSpPr>
        <p:spPr>
          <a:xfrm>
            <a:off x="6096000" y="2025270"/>
            <a:ext cx="5533290" cy="1314378"/>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AB39090C-1536-DE62-907D-70E0FB31065F}"/>
              </a:ext>
              <a:ext uri="{C183D7F6-B498-43B3-948B-1728B52AA6E4}">
                <adec:decorative xmlns:adec="http://schemas.microsoft.com/office/drawing/2017/decorative" val="1"/>
              </a:ext>
            </a:extLst>
          </p:cNvPr>
          <p:cNvSpPr/>
          <p:nvPr/>
        </p:nvSpPr>
        <p:spPr>
          <a:xfrm>
            <a:off x="6096000" y="3447913"/>
            <a:ext cx="5533290" cy="1144889"/>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E8EA3A1A-9169-34CB-9BE1-A5E65C6E28E3}"/>
              </a:ext>
            </a:extLst>
          </p:cNvPr>
          <p:cNvSpPr txBox="1"/>
          <p:nvPr/>
        </p:nvSpPr>
        <p:spPr>
          <a:xfrm>
            <a:off x="471837" y="2005290"/>
            <a:ext cx="5316713" cy="455133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3.1 A Diverse Campus Workforce</a:t>
            </a:r>
          </a:p>
          <a:p>
            <a:pPr algn="l">
              <a:defRPr/>
            </a:pPr>
            <a:r>
              <a:rPr lang="en-US" dirty="0"/>
              <a:t>Hire and retain faculty and staff who are sensitive to, and knowledgeable of, the value of diversity, equity, inclusion, social justice, anti-racism, and accessibility (DEISA+) in the workplace by engaging in and promoting practices that increase proficiency in locally-developed DEISA+ competencies and advance diversity principles in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56082"/>
                </a:solidFill>
                <a:latin typeface="Aptos Display" panose="02110004020202020204"/>
              </a:rPr>
              <a:t>[Welcoming, Inclusive, Safe, and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3.2 Investment in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Invest in the professional learning of all instructional employees to meet the learning needs of students through inclusive teaching methods that leverage students’ strengths, course content that reflect students’ life experiences and cultural identities, and opportunities for practical application of knowledge in students’ lives. </a:t>
            </a:r>
          </a:p>
          <a:p>
            <a:pPr algn="l">
              <a:defRPr/>
            </a:pPr>
            <a:r>
              <a:rPr lang="en-US" sz="1200" i="1" dirty="0">
                <a:solidFill>
                  <a:srgbClr val="156082"/>
                </a:solidFill>
                <a:latin typeface="Aptos Display" panose="02110004020202020204"/>
              </a:rPr>
              <a:t>[Rigorous and Relevant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3.3 Strengthen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Strengthen collaboration between noncredit and credit programs and relationships with educational partners, community organizations, and industries to expand access and support students in their academic and career pathways to employment that earns a living wage. </a:t>
            </a:r>
          </a:p>
          <a:p>
            <a:pPr marR="0" lvl="0" indent="0" algn="l" fontAlgn="auto">
              <a:lnSpc>
                <a:spcPct val="100000"/>
              </a:lnSpc>
              <a:spcBef>
                <a:spcPts val="0"/>
              </a:spcBef>
              <a:spcAft>
                <a:spcPts val="0"/>
              </a:spcAft>
              <a:buClrTx/>
              <a:buSzTx/>
              <a:buFontTx/>
              <a:buNone/>
              <a:tabLst/>
              <a:defRPr/>
            </a:pPr>
            <a:r>
              <a:rPr lang="en-US" sz="1200" i="1" dirty="0">
                <a:solidFill>
                  <a:srgbClr val="156082"/>
                </a:solidFill>
                <a:latin typeface="Aptos Display" panose="02110004020202020204"/>
              </a:rPr>
              <a:t>[Rigorous and Relevant Teaching and Learning]</a:t>
            </a:r>
          </a:p>
        </p:txBody>
      </p:sp>
      <p:pic>
        <p:nvPicPr>
          <p:cNvPr id="4" name="Picture 3">
            <a:extLst>
              <a:ext uri="{FF2B5EF4-FFF2-40B4-BE49-F238E27FC236}">
                <a16:creationId xmlns:a16="http://schemas.microsoft.com/office/drawing/2014/main" id="{14C1695E-5388-4D3F-E597-FF0E49F331F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762" y="4779509"/>
            <a:ext cx="3390653" cy="2078492"/>
          </a:xfrm>
          <a:prstGeom prst="rect">
            <a:avLst/>
          </a:prstGeom>
        </p:spPr>
      </p:pic>
      <p:sp>
        <p:nvSpPr>
          <p:cNvPr id="20" name="TextBox 19">
            <a:extLst>
              <a:ext uri="{FF2B5EF4-FFF2-40B4-BE49-F238E27FC236}">
                <a16:creationId xmlns:a16="http://schemas.microsoft.com/office/drawing/2014/main" id="{B4A8A5CD-BA52-DCE9-88C9-4D360F96BA22}"/>
              </a:ext>
            </a:extLst>
          </p:cNvPr>
          <p:cNvSpPr txBox="1"/>
          <p:nvPr/>
        </p:nvSpPr>
        <p:spPr>
          <a:xfrm>
            <a:off x="6146509" y="2005291"/>
            <a:ext cx="5418708" cy="2567532"/>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3.4 Learning-Ready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Create learning-ready infrastructure with flexible and inclusive spaces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that support multiple modes of learning and optimize accessibility through physical or virtual participation.  </a:t>
            </a:r>
          </a:p>
          <a:p>
            <a:pPr algn="l">
              <a:defRPr/>
            </a:pPr>
            <a:r>
              <a:rPr lang="en-US" sz="1200" i="1" dirty="0">
                <a:solidFill>
                  <a:srgbClr val="156082"/>
                </a:solidFill>
                <a:latin typeface="Aptos Display" panose="02110004020202020204"/>
              </a:rPr>
              <a:t>[Rigorous and Relevant Teaching and Learning]</a:t>
            </a:r>
          </a:p>
          <a:p>
            <a:pPr algn="l">
              <a:defRPr/>
            </a:pPr>
            <a:r>
              <a:rPr lang="en-US" sz="1200" i="1" dirty="0">
                <a:solidFill>
                  <a:srgbClr val="156082"/>
                </a:solidFill>
                <a:latin typeface="Aptos Display" panose="02110004020202020204"/>
              </a:rPr>
              <a:t>[Welcoming, Inclusive, Safe, and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3.5 Equitable and Integrated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Invest in campus development to address existing inequities, integrate programs to remove existing barriers, and support students to study, socialize, and reflect.</a:t>
            </a:r>
          </a:p>
          <a:p>
            <a:pPr marR="0" lvl="0" indent="0" algn="l" fontAlgn="auto">
              <a:lnSpc>
                <a:spcPct val="100000"/>
              </a:lnSpc>
              <a:spcBef>
                <a:spcPts val="0"/>
              </a:spcBef>
              <a:spcAft>
                <a:spcPts val="0"/>
              </a:spcAft>
              <a:buClrTx/>
              <a:buSzTx/>
              <a:buFontTx/>
              <a:buNone/>
              <a:tabLst/>
              <a:defRPr/>
            </a:pPr>
            <a:r>
              <a:rPr lang="en-US" sz="1200" i="1" dirty="0">
                <a:solidFill>
                  <a:srgbClr val="156082"/>
                </a:solidFill>
                <a:latin typeface="Aptos Display" panose="02110004020202020204"/>
              </a:rPr>
              <a:t>[Welcoming, Inclusive, Safe, and Supportive Environment] </a:t>
            </a:r>
          </a:p>
        </p:txBody>
      </p:sp>
      <p:pic>
        <p:nvPicPr>
          <p:cNvPr id="8" name="Picture 7">
            <a:extLst>
              <a:ext uri="{FF2B5EF4-FFF2-40B4-BE49-F238E27FC236}">
                <a16:creationId xmlns:a16="http://schemas.microsoft.com/office/drawing/2014/main" id="{79DAFF7A-DE74-BC50-8BCE-0D31DC94E9D3}"/>
              </a:ext>
              <a:ext uri="{C183D7F6-B498-43B3-948B-1728B52AA6E4}">
                <adec:decorative xmlns:adec="http://schemas.microsoft.com/office/drawing/2017/decorative" val="1"/>
              </a:ext>
            </a:extLst>
          </p:cNvPr>
          <p:cNvPicPr>
            <a:picLocks noChangeAspect="1"/>
          </p:cNvPicPr>
          <p:nvPr/>
        </p:nvPicPr>
        <p:blipFill>
          <a:blip r:embed="rId3"/>
          <a:srcRect t="243" r="-1" b="-1"/>
          <a:stretch/>
        </p:blipFill>
        <p:spPr>
          <a:xfrm>
            <a:off x="10545111" y="21345"/>
            <a:ext cx="1613458" cy="1050224"/>
          </a:xfrm>
          <a:prstGeom prst="rect">
            <a:avLst/>
          </a:prstGeom>
        </p:spPr>
      </p:pic>
    </p:spTree>
    <p:extLst>
      <p:ext uri="{BB962C8B-B14F-4D97-AF65-F5344CB8AC3E}">
        <p14:creationId xmlns:p14="http://schemas.microsoft.com/office/powerpoint/2010/main" val="20559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9F64-3DDB-4A5F-79A1-E649E86EB8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4BB093-7348-85A5-A591-F7F3AC1349E9}"/>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1BBFDF4E-D69C-88FD-7DF9-E0DE2F4BD904}"/>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B47F4381-9307-8E98-2B71-CC1A3F336C27}"/>
              </a:ext>
            </a:extLst>
          </p:cNvPr>
          <p:cNvSpPr txBox="1"/>
          <p:nvPr/>
        </p:nvSpPr>
        <p:spPr>
          <a:xfrm>
            <a:off x="1133804" y="2366315"/>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3.1</a:t>
            </a:r>
          </a:p>
          <a:p>
            <a:pPr algn="l"/>
            <a:r>
              <a:rPr lang="en-US" sz="2500" b="1" dirty="0">
                <a:latin typeface="+mn-lt"/>
              </a:rPr>
              <a:t>Diverse Campus Workforce</a:t>
            </a:r>
          </a:p>
          <a:p>
            <a:pPr algn="l"/>
            <a:endParaRPr lang="en-US" sz="1500" b="1" dirty="0"/>
          </a:p>
          <a:p>
            <a:pPr lvl="0" algn="l">
              <a:defRPr/>
            </a:pPr>
            <a:r>
              <a:rPr lang="en-US" sz="1700" dirty="0">
                <a:solidFill>
                  <a:prstClr val="black"/>
                </a:solidFill>
              </a:rPr>
              <a:t>Hire and retain faculty and staff who are sensitive to, and knowledgeable of, the value of diversity, equity, inclusion, social justice, anti-racism, and accessibility (DEISA+) in the workplace by engaging in and promoting practices that increase proficiency in locally-developed DEISA+ competencies and advance diversity principles in employment.</a:t>
            </a:r>
          </a:p>
        </p:txBody>
      </p:sp>
      <p:graphicFrame>
        <p:nvGraphicFramePr>
          <p:cNvPr id="65" name="Diagram 64" descr="Outcome&#10;1. Retention rates by classification. 5 Year Outcome: Requires further analysis by RIE&#10;">
            <a:extLst>
              <a:ext uri="{FF2B5EF4-FFF2-40B4-BE49-F238E27FC236}">
                <a16:creationId xmlns:a16="http://schemas.microsoft.com/office/drawing/2014/main" id="{CF43B2DB-C519-D07A-E81C-0573B1DFC61D}"/>
              </a:ext>
            </a:extLst>
          </p:cNvPr>
          <p:cNvGraphicFramePr/>
          <p:nvPr>
            <p:extLst>
              <p:ext uri="{D42A27DB-BD31-4B8C-83A1-F6EECF244321}">
                <p14:modId xmlns:p14="http://schemas.microsoft.com/office/powerpoint/2010/main" val="3688813995"/>
              </p:ext>
            </p:extLst>
          </p:nvPr>
        </p:nvGraphicFramePr>
        <p:xfrm>
          <a:off x="5839290" y="1724849"/>
          <a:ext cx="5420852" cy="359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8FCDE2E-2967-2371-CE9E-9ADB4207F55D}"/>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84AE3B07-8430-8CA7-C1C5-9B58A557FA7E}"/>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8F20A2CA-408B-E366-312A-B53CDA9E9636}"/>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iefcase with solid fill">
            <a:extLst>
              <a:ext uri="{FF2B5EF4-FFF2-40B4-BE49-F238E27FC236}">
                <a16:creationId xmlns:a16="http://schemas.microsoft.com/office/drawing/2014/main" id="{D1CC53A7-C7CF-CD1D-39A1-5690F3941A6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86743" y="2024290"/>
            <a:ext cx="684050" cy="684050"/>
          </a:xfrm>
          <a:prstGeom prst="rect">
            <a:avLst/>
          </a:prstGeom>
        </p:spPr>
      </p:pic>
    </p:spTree>
    <p:extLst>
      <p:ext uri="{BB962C8B-B14F-4D97-AF65-F5344CB8AC3E}">
        <p14:creationId xmlns:p14="http://schemas.microsoft.com/office/powerpoint/2010/main" val="12637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91B8-A9FC-E2D7-3F59-C26EC8B834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10FF790-F2B3-7486-BA7D-1C2FC3657DB9}"/>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65243BD3-6B6A-8561-D016-931AF31A1B34}"/>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15A3C85C-4C2B-8591-6641-F7E44E0CF62A}"/>
              </a:ext>
            </a:extLst>
          </p:cNvPr>
          <p:cNvSpPr txBox="1"/>
          <p:nvPr/>
        </p:nvSpPr>
        <p:spPr>
          <a:xfrm>
            <a:off x="1245139" y="2366315"/>
            <a:ext cx="42271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3.2</a:t>
            </a:r>
          </a:p>
          <a:p>
            <a:pPr algn="l"/>
            <a:r>
              <a:rPr lang="en-US" sz="2500" b="1" dirty="0">
                <a:latin typeface="+mn-lt"/>
              </a:rPr>
              <a:t>Investment in Professional Learning</a:t>
            </a:r>
          </a:p>
          <a:p>
            <a:pPr algn="l"/>
            <a:endParaRPr lang="en-US" sz="1500" b="1" dirty="0"/>
          </a:p>
          <a:p>
            <a:pPr lvl="0" algn="l">
              <a:defRPr/>
            </a:pPr>
            <a:r>
              <a:rPr lang="en-US" sz="1600" dirty="0">
                <a:solidFill>
                  <a:prstClr val="black"/>
                </a:solidFill>
              </a:rPr>
              <a:t>Invest in the professional learning of all instructional employees to meet the learning needs of students through inclusive teaching methods that leverage students’ strengths, course content that reflect students’ life experiences and cultural identities, and opportunities for practical application of knowledge in students’ lives. </a:t>
            </a:r>
          </a:p>
        </p:txBody>
      </p:sp>
      <p:graphicFrame>
        <p:nvGraphicFramePr>
          <p:cNvPr id="65" name="Diagram 64" descr="Outcome:&#10;Engagement of instructional employees in learning opportunities to enhance their knowledge of equitable outcomes and inclusive practices&#10; 5 Year Outcome: 25% of instructional employees will participate in learning opportunities focused on equitable outcomes and inclusive practices.&#10;">
            <a:extLst>
              <a:ext uri="{FF2B5EF4-FFF2-40B4-BE49-F238E27FC236}">
                <a16:creationId xmlns:a16="http://schemas.microsoft.com/office/drawing/2014/main" id="{E8A626E2-AE5B-FA91-9D95-0B0EA6001393}"/>
              </a:ext>
            </a:extLst>
          </p:cNvPr>
          <p:cNvGraphicFramePr/>
          <p:nvPr>
            <p:extLst>
              <p:ext uri="{D42A27DB-BD31-4B8C-83A1-F6EECF244321}">
                <p14:modId xmlns:p14="http://schemas.microsoft.com/office/powerpoint/2010/main" val="1721641729"/>
              </p:ext>
            </p:extLst>
          </p:nvPr>
        </p:nvGraphicFramePr>
        <p:xfrm>
          <a:off x="5948122" y="172484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4CA6667-5707-A391-E48B-F7530D8502E5}"/>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A88F681D-4277-216D-D1FF-6EADB821582E}"/>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6" name="Oval 5">
            <a:extLst>
              <a:ext uri="{FF2B5EF4-FFF2-40B4-BE49-F238E27FC236}">
                <a16:creationId xmlns:a16="http://schemas.microsoft.com/office/drawing/2014/main" id="{4DC474BC-29F3-8028-8B80-64811D5CDF29}"/>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Idea with solid fill">
            <a:extLst>
              <a:ext uri="{FF2B5EF4-FFF2-40B4-BE49-F238E27FC236}">
                <a16:creationId xmlns:a16="http://schemas.microsoft.com/office/drawing/2014/main" id="{1004FB16-30BB-02C0-A6DC-F3F73BF7C5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1014" y="2071006"/>
            <a:ext cx="590617" cy="590617"/>
          </a:xfrm>
          <a:prstGeom prst="rect">
            <a:avLst/>
          </a:prstGeom>
        </p:spPr>
      </p:pic>
    </p:spTree>
    <p:extLst>
      <p:ext uri="{BB962C8B-B14F-4D97-AF65-F5344CB8AC3E}">
        <p14:creationId xmlns:p14="http://schemas.microsoft.com/office/powerpoint/2010/main" val="158779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116C6-E15E-6D15-5CCE-1950CA4AD5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551CC7-9E45-7265-813E-E9507B550176}"/>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5E2577BB-B630-86A3-093D-C519D39D0A7B}"/>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B1CEB92C-E87E-F491-CC8F-7A2FE5EBC693}"/>
              </a:ext>
            </a:extLst>
          </p:cNvPr>
          <p:cNvSpPr txBox="1"/>
          <p:nvPr/>
        </p:nvSpPr>
        <p:spPr>
          <a:xfrm>
            <a:off x="1283799" y="2389167"/>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3.3</a:t>
            </a:r>
          </a:p>
          <a:p>
            <a:pPr algn="l"/>
            <a:r>
              <a:rPr lang="en-US" sz="2500" b="1" dirty="0">
                <a:latin typeface="+mn-lt"/>
              </a:rPr>
              <a:t>Strengthen Relationships</a:t>
            </a:r>
          </a:p>
          <a:p>
            <a:pPr algn="l"/>
            <a:endParaRPr lang="en-US" sz="1500" b="1" dirty="0"/>
          </a:p>
          <a:p>
            <a:pPr lvl="0" algn="l">
              <a:defRPr/>
            </a:pPr>
            <a:r>
              <a:rPr lang="en-US" sz="1800" dirty="0">
                <a:solidFill>
                  <a:prstClr val="black"/>
                </a:solidFill>
              </a:rPr>
              <a:t>Strengthen collaboration between noncredit and credit programs and relationships with educational partners, community organizations, and industries to expand access and support students in their academic and career pathways to employment that earns a living wage.</a:t>
            </a:r>
          </a:p>
        </p:txBody>
      </p:sp>
      <p:graphicFrame>
        <p:nvGraphicFramePr>
          <p:cNvPr id="65" name="Diagram 64" descr="Outcomes&#10;&#10;1. Articulation for noncredit students. 5 Year Outcome: Increase the number of articulations for noncredit students enrolled in mirrored courses by 10%.&#10;&#10;2. Noncredit students transitioning for the first time to credit. 5 Year Outcome Increase the number of noncredit students transitioning for the first time to credit by 10%.&#10;&#10;3. Student completion of 9 CTE units (SCFF). 5 Year Outcome: 3% increase in the number of students completing 9 CTE units.&#10;">
            <a:extLst>
              <a:ext uri="{FF2B5EF4-FFF2-40B4-BE49-F238E27FC236}">
                <a16:creationId xmlns:a16="http://schemas.microsoft.com/office/drawing/2014/main" id="{AD7824B4-221D-FF78-35E9-87C22EB0E6F1}"/>
              </a:ext>
            </a:extLst>
          </p:cNvPr>
          <p:cNvGraphicFramePr/>
          <p:nvPr>
            <p:extLst>
              <p:ext uri="{D42A27DB-BD31-4B8C-83A1-F6EECF244321}">
                <p14:modId xmlns:p14="http://schemas.microsoft.com/office/powerpoint/2010/main" val="1123277799"/>
              </p:ext>
            </p:extLst>
          </p:nvPr>
        </p:nvGraphicFramePr>
        <p:xfrm>
          <a:off x="5840274" y="1906262"/>
          <a:ext cx="5420852" cy="4274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17AE229-149C-E5B2-CA57-349EA2E10F25}"/>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1AFFDC1B-3FD4-BAFB-2CE1-33C212DBFF73}"/>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B689B930-DFBC-E42D-CB17-32ACC3A98A56}"/>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oute (Two Pins With A Path) with solid fill">
            <a:extLst>
              <a:ext uri="{FF2B5EF4-FFF2-40B4-BE49-F238E27FC236}">
                <a16:creationId xmlns:a16="http://schemas.microsoft.com/office/drawing/2014/main" id="{DAA1D665-4E97-3A90-4496-06515AA3B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3212" y="1958021"/>
            <a:ext cx="816587" cy="816587"/>
          </a:xfrm>
          <a:prstGeom prst="rect">
            <a:avLst/>
          </a:prstGeom>
        </p:spPr>
      </p:pic>
    </p:spTree>
    <p:extLst>
      <p:ext uri="{BB962C8B-B14F-4D97-AF65-F5344CB8AC3E}">
        <p14:creationId xmlns:p14="http://schemas.microsoft.com/office/powerpoint/2010/main" val="9502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66D2-12AA-DEE0-8BE2-978455B6806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7FD81C6-95BD-60A6-4497-B6D8562B85F3}"/>
              </a:ext>
            </a:extLst>
          </p:cNvPr>
          <p:cNvSpPr txBox="1">
            <a:spLocks noGrp="1"/>
          </p:cNvSpPr>
          <p:nvPr>
            <p:ph type="title" idx="4294967295"/>
          </p:nvPr>
        </p:nvSpPr>
        <p:spPr>
          <a:xfrm>
            <a:off x="962571" y="93452"/>
            <a:ext cx="10058400" cy="901066"/>
          </a:xfrm>
          <a:prstGeom prst="rect">
            <a:avLst/>
          </a:prstGeom>
          <a:noFill/>
          <a:ln>
            <a:noFill/>
            <a:prstDash/>
          </a:ln>
          <a:effectLst/>
        </p:spPr>
        <p:txBody>
          <a:bodyPr rot="0" spcFirstLastPara="1" vertOverflow="overflow" horzOverflow="overflow" vert="horz" wrap="square" lIns="91440" tIns="45720" rIns="91440" bIns="45720" numCol="1" spcCol="0" rtlCol="0" fromWordArt="0" anchor="t" anchorCtr="0" forceAA="0" compatLnSpc="1">
            <a:prstTxWarp prst="textNoShape">
              <a:avLst/>
            </a:prstTxWarp>
            <a:normAutofit/>
          </a:bodyPr>
          <a:lstStyle>
            <a:lvl1pPr lvl="0" algn="l" defTabSz="914400" rtl="0" eaLnBrk="1" latinLnBrk="0" hangingPunct="1">
              <a:lnSpc>
                <a:spcPct val="90000"/>
              </a:lnSpc>
              <a:spcBef>
                <a:spcPts val="0"/>
              </a:spcBef>
              <a:spcAft>
                <a:spcPts val="0"/>
              </a:spcAft>
              <a:buSzPts val="2800"/>
              <a:buNone/>
              <a:defRPr sz="2600" kern="1200">
                <a:solidFill>
                  <a:schemeClr val="tx1"/>
                </a:solidFill>
                <a:latin typeface="Aptos Display" panose="020B0004020202020204" pitchFamily="34"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914400" rtl="0" eaLnBrk="1" fontAlgn="auto" latinLnBrk="0" hangingPunct="1">
              <a:lnSpc>
                <a:spcPct val="90000"/>
              </a:lnSpc>
              <a:spcBef>
                <a:spcPts val="0"/>
              </a:spcBef>
              <a:spcAft>
                <a:spcPts val="0"/>
              </a:spcAft>
              <a:buClrTx/>
              <a:buSzPts val="2800"/>
              <a:buFontTx/>
              <a:buNone/>
              <a:tabLst/>
              <a:defRPr/>
            </a:pPr>
            <a:r>
              <a:rPr kumimoji="0" lang="en-US" sz="4800" b="0" i="1"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Mt. SAC 2035 </a:t>
            </a:r>
            <a:r>
              <a:rPr kumimoji="0" lang="en-US" sz="48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Framework</a:t>
            </a:r>
          </a:p>
        </p:txBody>
      </p:sp>
      <p:sp>
        <p:nvSpPr>
          <p:cNvPr id="8" name="Text Placeholder 9">
            <a:extLst>
              <a:ext uri="{FF2B5EF4-FFF2-40B4-BE49-F238E27FC236}">
                <a16:creationId xmlns:a16="http://schemas.microsoft.com/office/drawing/2014/main" id="{73512C7D-F7F4-8F5A-D9D6-12823D76022F}"/>
              </a:ext>
            </a:extLst>
          </p:cNvPr>
          <p:cNvSpPr txBox="1">
            <a:spLocks/>
          </p:cNvSpPr>
          <p:nvPr/>
        </p:nvSpPr>
        <p:spPr>
          <a:xfrm>
            <a:off x="1327111" y="975880"/>
            <a:ext cx="106431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3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Mt. SAC 2035 </a:t>
            </a: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is the College’s comprehensive plan, which will guide unit goals.  </a:t>
            </a:r>
          </a:p>
        </p:txBody>
      </p:sp>
      <p:grpSp>
        <p:nvGrpSpPr>
          <p:cNvPr id="4" name="Group 3" descr="Mt. SAC 2035 Institutional Goals and Commitments">
            <a:extLst>
              <a:ext uri="{FF2B5EF4-FFF2-40B4-BE49-F238E27FC236}">
                <a16:creationId xmlns:a16="http://schemas.microsoft.com/office/drawing/2014/main" id="{0D67589B-3964-4347-7494-546C52B70EF0}"/>
              </a:ext>
            </a:extLst>
          </p:cNvPr>
          <p:cNvGrpSpPr/>
          <p:nvPr/>
        </p:nvGrpSpPr>
        <p:grpSpPr>
          <a:xfrm>
            <a:off x="1127057" y="1510481"/>
            <a:ext cx="9375180" cy="4511979"/>
            <a:chOff x="1161967" y="1826946"/>
            <a:chExt cx="9375180" cy="4511979"/>
          </a:xfrm>
        </p:grpSpPr>
        <p:sp>
          <p:nvSpPr>
            <p:cNvPr id="22" name="Rectangle 21">
              <a:extLst>
                <a:ext uri="{FF2B5EF4-FFF2-40B4-BE49-F238E27FC236}">
                  <a16:creationId xmlns:a16="http://schemas.microsoft.com/office/drawing/2014/main" id="{CF57AC5F-A1FD-36A3-36CF-D966FE5EE30E}"/>
                </a:ext>
              </a:extLst>
            </p:cNvPr>
            <p:cNvSpPr/>
            <p:nvPr/>
          </p:nvSpPr>
          <p:spPr>
            <a:xfrm>
              <a:off x="1574856" y="2213990"/>
              <a:ext cx="8962291" cy="4124935"/>
            </a:xfrm>
            <a:prstGeom prst="rect">
              <a:avLst/>
            </a:prstGeom>
            <a:gradFill flip="none" rotWithShape="1">
              <a:gsLst>
                <a:gs pos="42000">
                  <a:srgbClr val="D36F59"/>
                </a:gs>
                <a:gs pos="24000">
                  <a:srgbClr val="886977"/>
                </a:gs>
                <a:gs pos="7000">
                  <a:srgbClr val="216182"/>
                </a:gs>
                <a:gs pos="100000">
                  <a:sysClr val="window" lastClr="FFFFFF">
                    <a:alpha val="0"/>
                  </a:sysClr>
                </a:gs>
              </a:gsLst>
              <a:lin ang="5400000" scaled="1"/>
              <a:tileRect/>
            </a:gradFill>
            <a:ln>
              <a:solidFill>
                <a:srgbClr val="236182"/>
              </a:solidFill>
              <a:prstDash/>
            </a:ln>
            <a:effectLst/>
          </p:spPr>
          <p:txBody>
            <a:bodyPr rot="0" spcFirstLastPara="1" vertOverflow="overflow" horzOverflow="overflow" vert="horz" wrap="square" lIns="0" tIns="76835" rIns="0" bIns="0" numCol="1" spcCol="0" rtlCol="0" fromWordArt="0" anchor="t" anchorCtr="0" forceAA="0" compatLnSpc="1">
              <a:prstTxWarp prst="textNoShape">
                <a:avLst/>
              </a:prstTxWarp>
              <a:noAutofit/>
            </a:bodyPr>
            <a:lstStyle/>
            <a:p>
              <a:pPr marL="85725" marR="0" lvl="0" indent="0" algn="ctr" defTabSz="914400" rtl="0" eaLnBrk="1" fontAlgn="auto" latinLnBrk="0" hangingPunct="1">
                <a:lnSpc>
                  <a:spcPct val="100000"/>
                </a:lnSpc>
                <a:spcBef>
                  <a:spcPts val="600"/>
                </a:spcBef>
                <a:spcAft>
                  <a:spcPts val="0"/>
                </a:spcAft>
                <a:buClr>
                  <a:prstClr val="black"/>
                </a:buClr>
                <a:buSzPts val="2800"/>
                <a:buFontTx/>
                <a:buNone/>
                <a:tabLst/>
                <a:defRPr/>
              </a:pPr>
              <a:r>
                <a:rPr kumimoji="0" lang="en-US" sz="2500" b="1" i="0" u="none" strike="noStrike" kern="1200" cap="none" spc="0" normalizeH="0" baseline="0" noProof="0" dirty="0">
                  <a:ln>
                    <a:noFill/>
                  </a:ln>
                  <a:solidFill>
                    <a:prstClr val="white"/>
                  </a:solidFill>
                  <a:effectLst/>
                  <a:uLnTx/>
                  <a:uFillTx/>
                  <a:latin typeface="Aptos" panose="02110004020202020204"/>
                  <a:ea typeface="+mn-ea"/>
                  <a:cs typeface="Arial"/>
                </a:rPr>
                <a:t>CONDITIONS FOR SUCCESS</a:t>
              </a: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p:txBody>
        </p:sp>
        <p:sp>
          <p:nvSpPr>
            <p:cNvPr id="23" name="Rectangle 22">
              <a:extLst>
                <a:ext uri="{FF2B5EF4-FFF2-40B4-BE49-F238E27FC236}">
                  <a16:creationId xmlns:a16="http://schemas.microsoft.com/office/drawing/2014/main" id="{1869F332-BF00-B219-27BF-CDE31D71A63C}"/>
                </a:ext>
                <a:ext uri="{C183D7F6-B498-43B3-948B-1728B52AA6E4}">
                  <adec:decorative xmlns:adec="http://schemas.microsoft.com/office/drawing/2017/decorative" val="1"/>
                </a:ext>
              </a:extLst>
            </p:cNvPr>
            <p:cNvSpPr/>
            <p:nvPr/>
          </p:nvSpPr>
          <p:spPr>
            <a:xfrm>
              <a:off x="1974548" y="4186627"/>
              <a:ext cx="8104268" cy="2048178"/>
            </a:xfrm>
            <a:prstGeom prst="rect">
              <a:avLst/>
            </a:prstGeom>
            <a:solidFill>
              <a:srgbClr val="8035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591E0DAF-EE1D-08AF-A41D-335688598B11}"/>
                </a:ext>
              </a:extLst>
            </p:cNvPr>
            <p:cNvSpPr/>
            <p:nvPr/>
          </p:nvSpPr>
          <p:spPr>
            <a:xfrm>
              <a:off x="1974548" y="3344672"/>
              <a:ext cx="8104268" cy="841954"/>
            </a:xfrm>
            <a:prstGeom prst="rect">
              <a:avLst/>
            </a:prstGeom>
            <a:solidFill>
              <a:schemeClr val="accent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500" b="1" i="0" u="none" strike="noStrike" kern="1200" cap="none" spc="0" normalizeH="0" baseline="0" noProof="0">
                  <a:ln>
                    <a:noFill/>
                  </a:ln>
                  <a:solidFill>
                    <a:prstClr val="white"/>
                  </a:solidFill>
                  <a:effectLst/>
                  <a:uLnTx/>
                  <a:uFillTx/>
                  <a:latin typeface="Aptos" panose="02110004020202020204"/>
                  <a:ea typeface="+mn-ea"/>
                  <a:cs typeface="+mn-cs"/>
                </a:rPr>
                <a:t>INSTITUTIONAL GOALS + COMMITMENTS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Aptos" panose="02110004020202020204"/>
                  <a:ea typeface="+mn-ea"/>
                  <a:cs typeface="+mn-cs"/>
                </a:rPr>
                <a:t>Accomplished through plans and resource allocation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CFEA2F68-727F-641C-DFD4-4A91D1669103}"/>
                </a:ext>
              </a:extLst>
            </p:cNvPr>
            <p:cNvSpPr txBox="1"/>
            <p:nvPr/>
          </p:nvSpPr>
          <p:spPr>
            <a:xfrm>
              <a:off x="4278524" y="1826946"/>
              <a:ext cx="34963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6182"/>
                  </a:solidFill>
                  <a:effectLst/>
                  <a:uLnTx/>
                  <a:uFillTx/>
                  <a:latin typeface="Aptos" panose="02110004020202020204"/>
                  <a:ea typeface="+mn-ea"/>
                  <a:cs typeface="+mn-cs"/>
                </a:rPr>
                <a:t>Mt. SAC MISSION</a:t>
              </a:r>
              <a:endParaRPr kumimoji="0" lang="en-US" sz="1800" b="1" i="0" u="none" strike="noStrike" kern="1200" cap="none" spc="0" normalizeH="0" baseline="0" noProof="0" dirty="0">
                <a:ln>
                  <a:noFill/>
                </a:ln>
                <a:solidFill>
                  <a:srgbClr val="216182"/>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533AFB95-85D8-8740-01CD-0C15EB6BB923}"/>
                </a:ext>
              </a:extLst>
            </p:cNvPr>
            <p:cNvSpPr txBox="1"/>
            <p:nvPr/>
          </p:nvSpPr>
          <p:spPr>
            <a:xfrm rot="16200000">
              <a:off x="269281" y="4062968"/>
              <a:ext cx="21854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216182"/>
                  </a:solidFill>
                  <a:effectLst/>
                  <a:uLnTx/>
                  <a:uFillTx/>
                  <a:latin typeface="Aptos" panose="02110004020202020204"/>
                  <a:ea typeface="+mn-ea"/>
                  <a:cs typeface="+mn-cs"/>
                </a:rPr>
                <a:t>VISION 2030</a:t>
              </a:r>
            </a:p>
          </p:txBody>
        </p:sp>
        <p:sp>
          <p:nvSpPr>
            <p:cNvPr id="27" name="Rectangle 26">
              <a:extLst>
                <a:ext uri="{FF2B5EF4-FFF2-40B4-BE49-F238E27FC236}">
                  <a16:creationId xmlns:a16="http://schemas.microsoft.com/office/drawing/2014/main" id="{4E54F752-280D-650E-D341-E910B8763883}"/>
                </a:ext>
              </a:extLst>
            </p:cNvPr>
            <p:cNvSpPr/>
            <p:nvPr/>
          </p:nvSpPr>
          <p:spPr>
            <a:xfrm>
              <a:off x="7676842" y="4090514"/>
              <a:ext cx="2367827" cy="9034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Display" panose="02110004020202020204"/>
                  <a:ea typeface="+mn-ea"/>
                  <a:cs typeface="+mn-cs"/>
                </a:rPr>
                <a:t>EQUITABLE + INNOVATIVE TEACHING</a:t>
              </a:r>
            </a:p>
          </p:txBody>
        </p:sp>
        <p:sp>
          <p:nvSpPr>
            <p:cNvPr id="28" name="Rectangle 27">
              <a:extLst>
                <a:ext uri="{FF2B5EF4-FFF2-40B4-BE49-F238E27FC236}">
                  <a16:creationId xmlns:a16="http://schemas.microsoft.com/office/drawing/2014/main" id="{CA91F1A8-F273-ECA5-2D68-B1AD4FB4CD5E}"/>
                </a:ext>
              </a:extLst>
            </p:cNvPr>
            <p:cNvSpPr/>
            <p:nvPr/>
          </p:nvSpPr>
          <p:spPr>
            <a:xfrm>
              <a:off x="4945661" y="4353059"/>
              <a:ext cx="2563977" cy="3961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Display" panose="02110004020202020204"/>
                  <a:ea typeface="Calibri" panose="020F0502020204030204" pitchFamily="34" charset="0"/>
                  <a:cs typeface="Times New Roman" panose="02020603050405020304" pitchFamily="18" charset="0"/>
                </a:rPr>
                <a:t>EQUITABLE ACCESS + COMPLETION</a:t>
              </a:r>
            </a:p>
          </p:txBody>
        </p:sp>
        <p:sp>
          <p:nvSpPr>
            <p:cNvPr id="29" name="Rectangle 28">
              <a:extLst>
                <a:ext uri="{FF2B5EF4-FFF2-40B4-BE49-F238E27FC236}">
                  <a16:creationId xmlns:a16="http://schemas.microsoft.com/office/drawing/2014/main" id="{BEF98A99-24D7-47AE-692F-CB1EDF41E975}"/>
                </a:ext>
              </a:extLst>
            </p:cNvPr>
            <p:cNvSpPr/>
            <p:nvPr/>
          </p:nvSpPr>
          <p:spPr>
            <a:xfrm>
              <a:off x="2025404" y="4477429"/>
              <a:ext cx="2563977" cy="3402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Display" panose="02110004020202020204"/>
                  <a:ea typeface="+mn-ea"/>
                  <a:cs typeface="+mn-cs"/>
                </a:rPr>
                <a:t>CULTURE OF CARE</a:t>
              </a:r>
            </a:p>
          </p:txBody>
        </p:sp>
        <p:sp>
          <p:nvSpPr>
            <p:cNvPr id="30" name="Rectangle 29">
              <a:extLst>
                <a:ext uri="{FF2B5EF4-FFF2-40B4-BE49-F238E27FC236}">
                  <a16:creationId xmlns:a16="http://schemas.microsoft.com/office/drawing/2014/main" id="{1703A931-C9FD-02E3-9F6E-DFF84577FB5E}"/>
                </a:ext>
              </a:extLst>
            </p:cNvPr>
            <p:cNvSpPr/>
            <p:nvPr/>
          </p:nvSpPr>
          <p:spPr>
            <a:xfrm>
              <a:off x="7378516" y="4806691"/>
              <a:ext cx="2611518"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3.1   A Diverse Campus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3.2   Investment in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3.3   Strengthen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3.4   Learning-Ready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3.5   Equitable + Integrated Facilities</a:t>
              </a:r>
            </a:p>
          </p:txBody>
        </p:sp>
        <p:sp>
          <p:nvSpPr>
            <p:cNvPr id="31" name="Rectangle 30">
              <a:extLst>
                <a:ext uri="{FF2B5EF4-FFF2-40B4-BE49-F238E27FC236}">
                  <a16:creationId xmlns:a16="http://schemas.microsoft.com/office/drawing/2014/main" id="{1B51D4F2-B676-0206-717C-FF46D3F606D2}"/>
                </a:ext>
              </a:extLst>
            </p:cNvPr>
            <p:cNvSpPr/>
            <p:nvPr/>
          </p:nvSpPr>
          <p:spPr>
            <a:xfrm>
              <a:off x="4534728" y="4803459"/>
              <a:ext cx="2649635"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457200" algn="l" defTabSz="91440" rtl="0" eaLnBrk="1" fontAlgn="auto" latinLnBrk="0" hangingPunct="1">
                <a:lnSpc>
                  <a:spcPct val="100000"/>
                </a:lnSpc>
                <a:spcBef>
                  <a:spcPts val="0"/>
                </a:spcBef>
                <a:spcAft>
                  <a:spcPts val="0"/>
                </a:spcAft>
                <a:buClrTx/>
                <a:buSzTx/>
                <a:buFontTx/>
                <a:buNone/>
                <a:tabLst>
                  <a:tab pos="91440" algn="l"/>
                  <a:tab pos="457200" algn="l"/>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2.1   Enhance Onboarding + First-Year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2.2   Support for Online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2.3   Support Course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2.4   Support Transfer + Completion</a:t>
              </a:r>
            </a:p>
            <a:p>
              <a:pPr marL="0" marR="0" lvl="0" indent="0" algn="l" defTabSz="914400" rtl="0" eaLnBrk="1" fontAlgn="auto" latinLnBrk="0" hangingPunct="1">
                <a:lnSpc>
                  <a:spcPct val="100000"/>
                </a:lnSpc>
                <a:spcBef>
                  <a:spcPts val="0"/>
                </a:spcBef>
                <a:spcAft>
                  <a:spcPts val="0"/>
                </a:spcAft>
                <a:buClrTx/>
                <a:buSzTx/>
                <a:buFontTx/>
                <a:buNone/>
                <a:tabLst>
                  <a:tab pos="91440" algn="l"/>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2.5   Enhance Processes to Support 	       Student-Centered Course Needs</a:t>
              </a:r>
            </a:p>
          </p:txBody>
        </p:sp>
        <p:sp>
          <p:nvSpPr>
            <p:cNvPr id="32" name="Rectangle 31">
              <a:extLst>
                <a:ext uri="{FF2B5EF4-FFF2-40B4-BE49-F238E27FC236}">
                  <a16:creationId xmlns:a16="http://schemas.microsoft.com/office/drawing/2014/main" id="{36E67E15-12B2-A1FF-6ED6-6FDD47B9DA00}"/>
                </a:ext>
              </a:extLst>
            </p:cNvPr>
            <p:cNvSpPr/>
            <p:nvPr/>
          </p:nvSpPr>
          <p:spPr>
            <a:xfrm>
              <a:off x="2154165" y="4797878"/>
              <a:ext cx="2262212"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1.1   Service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1.2   Wraparound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1.3   Holistic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1.4   Clear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1.5   Belonging +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1.6   Welcome + Safe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cxnSp>
          <p:nvCxnSpPr>
            <p:cNvPr id="33" name="Straight Connector 32">
              <a:extLst>
                <a:ext uri="{FF2B5EF4-FFF2-40B4-BE49-F238E27FC236}">
                  <a16:creationId xmlns:a16="http://schemas.microsoft.com/office/drawing/2014/main" id="{87AB9F94-D074-32A1-27A0-6AF4E5E0BB09}"/>
                </a:ext>
                <a:ext uri="{C183D7F6-B498-43B3-948B-1728B52AA6E4}">
                  <adec:decorative xmlns:adec="http://schemas.microsoft.com/office/drawing/2017/decorative" val="1"/>
                </a:ext>
              </a:extLst>
            </p:cNvPr>
            <p:cNvCxnSpPr>
              <a:cxnSpLocks/>
            </p:cNvCxnSpPr>
            <p:nvPr/>
          </p:nvCxnSpPr>
          <p:spPr>
            <a:xfrm>
              <a:off x="4453182" y="4186626"/>
              <a:ext cx="0" cy="2048179"/>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253C08D-07E8-976E-60BC-1D1542F4896C}"/>
                </a:ext>
                <a:ext uri="{C183D7F6-B498-43B3-948B-1728B52AA6E4}">
                  <adec:decorative xmlns:adec="http://schemas.microsoft.com/office/drawing/2017/decorative" val="1"/>
                </a:ext>
              </a:extLst>
            </p:cNvPr>
            <p:cNvCxnSpPr>
              <a:cxnSpLocks/>
            </p:cNvCxnSpPr>
            <p:nvPr/>
          </p:nvCxnSpPr>
          <p:spPr>
            <a:xfrm>
              <a:off x="7184363" y="4186626"/>
              <a:ext cx="0" cy="2048179"/>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EC057BB-5DD6-6256-0779-D783393212EB}"/>
                </a:ext>
              </a:extLst>
            </p:cNvPr>
            <p:cNvSpPr txBox="1"/>
            <p:nvPr/>
          </p:nvSpPr>
          <p:spPr>
            <a:xfrm>
              <a:off x="2448816" y="2734240"/>
              <a:ext cx="2160947"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dirty="0">
                  <a:ln>
                    <a:noFill/>
                  </a:ln>
                  <a:solidFill>
                    <a:srgbClr val="FFFFFF"/>
                  </a:solidFill>
                  <a:effectLst/>
                  <a:uLnTx/>
                  <a:uFillTx/>
                  <a:latin typeface="Aptos Display" panose="02110004020202020204"/>
                  <a:ea typeface="+mn-ea"/>
                  <a:cs typeface="Arial" panose="020B0604020202020204" pitchFamily="34" charset="0"/>
                </a:rPr>
                <a:t>Welcoming, Inclusive, Safe, Supportive Environment</a:t>
              </a:r>
            </a:p>
          </p:txBody>
        </p:sp>
        <p:pic>
          <p:nvPicPr>
            <p:cNvPr id="10" name="Graphic 9" descr="Handshake with solid fill">
              <a:extLst>
                <a:ext uri="{FF2B5EF4-FFF2-40B4-BE49-F238E27FC236}">
                  <a16:creationId xmlns:a16="http://schemas.microsoft.com/office/drawing/2014/main" id="{CB073F67-83E0-0CF3-04EB-62D20795B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548" y="2765177"/>
              <a:ext cx="439343" cy="457200"/>
            </a:xfrm>
            <a:prstGeom prst="rect">
              <a:avLst/>
            </a:prstGeom>
          </p:spPr>
        </p:pic>
        <p:pic>
          <p:nvPicPr>
            <p:cNvPr id="13" name="Graphic 12" descr="Newspaper with solid fill">
              <a:extLst>
                <a:ext uri="{FF2B5EF4-FFF2-40B4-BE49-F238E27FC236}">
                  <a16:creationId xmlns:a16="http://schemas.microsoft.com/office/drawing/2014/main" id="{940C0632-DFB3-5949-459E-0CF5930094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5857" y="2765177"/>
              <a:ext cx="439343" cy="457200"/>
            </a:xfrm>
            <a:prstGeom prst="rect">
              <a:avLst/>
            </a:prstGeom>
          </p:spPr>
        </p:pic>
        <p:pic>
          <p:nvPicPr>
            <p:cNvPr id="14" name="Graphic 13" descr="Bullseye with solid fill">
              <a:extLst>
                <a:ext uri="{FF2B5EF4-FFF2-40B4-BE49-F238E27FC236}">
                  <a16:creationId xmlns:a16="http://schemas.microsoft.com/office/drawing/2014/main" id="{29E79F95-F49D-BD05-A8C7-04CFB0C89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6534" y="2765177"/>
              <a:ext cx="439343" cy="457200"/>
            </a:xfrm>
            <a:prstGeom prst="rect">
              <a:avLst/>
            </a:prstGeom>
          </p:spPr>
        </p:pic>
        <p:sp>
          <p:nvSpPr>
            <p:cNvPr id="15" name="TextBox 14">
              <a:extLst>
                <a:ext uri="{FF2B5EF4-FFF2-40B4-BE49-F238E27FC236}">
                  <a16:creationId xmlns:a16="http://schemas.microsoft.com/office/drawing/2014/main" id="{DEFFEF0C-ED4C-AC4D-ED98-FFFD6F84D507}"/>
                </a:ext>
              </a:extLst>
            </p:cNvPr>
            <p:cNvSpPr txBox="1"/>
            <p:nvPr/>
          </p:nvSpPr>
          <p:spPr>
            <a:xfrm>
              <a:off x="5510125" y="2734240"/>
              <a:ext cx="1787445"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a:ln>
                    <a:noFill/>
                  </a:ln>
                  <a:solidFill>
                    <a:srgbClr val="FFFFFF"/>
                  </a:solidFill>
                  <a:effectLst/>
                  <a:uLnTx/>
                  <a:uFillTx/>
                  <a:latin typeface="Aptos Display" panose="02110004020202020204"/>
                  <a:ea typeface="+mn-ea"/>
                  <a:cs typeface="Arial" panose="020B0604020202020204" pitchFamily="34" charset="0"/>
                </a:rPr>
                <a:t>Rigorous and Relevant Learning</a:t>
              </a:r>
            </a:p>
          </p:txBody>
        </p:sp>
        <p:sp>
          <p:nvSpPr>
            <p:cNvPr id="16" name="TextBox 15">
              <a:extLst>
                <a:ext uri="{FF2B5EF4-FFF2-40B4-BE49-F238E27FC236}">
                  <a16:creationId xmlns:a16="http://schemas.microsoft.com/office/drawing/2014/main" id="{805999A2-4AC3-D6E8-578A-837F2D3D6059}"/>
                </a:ext>
              </a:extLst>
            </p:cNvPr>
            <p:cNvSpPr txBox="1"/>
            <p:nvPr/>
          </p:nvSpPr>
          <p:spPr>
            <a:xfrm>
              <a:off x="8110318" y="2734240"/>
              <a:ext cx="1979186"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a:ln>
                    <a:noFill/>
                  </a:ln>
                  <a:solidFill>
                    <a:srgbClr val="FFFFFF"/>
                  </a:solidFill>
                  <a:effectLst/>
                  <a:uLnTx/>
                  <a:uFillTx/>
                  <a:latin typeface="Aptos Display" panose="02110004020202020204"/>
                  <a:ea typeface="+mn-ea"/>
                  <a:cs typeface="Arial" panose="020B0604020202020204" pitchFamily="34" charset="0"/>
                </a:rPr>
                <a:t>Clear, Easily Accessible Information</a:t>
              </a:r>
            </a:p>
          </p:txBody>
        </p:sp>
        <p:sp>
          <p:nvSpPr>
            <p:cNvPr id="19" name="Rectangle 18">
              <a:extLst>
                <a:ext uri="{FF2B5EF4-FFF2-40B4-BE49-F238E27FC236}">
                  <a16:creationId xmlns:a16="http://schemas.microsoft.com/office/drawing/2014/main" id="{8F4CF0FD-610A-718C-467E-89F7D91F96F3}"/>
                </a:ext>
              </a:extLst>
            </p:cNvPr>
            <p:cNvSpPr/>
            <p:nvPr/>
          </p:nvSpPr>
          <p:spPr>
            <a:xfrm>
              <a:off x="2039618" y="4250693"/>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1</a:t>
              </a:r>
            </a:p>
          </p:txBody>
        </p:sp>
        <p:sp>
          <p:nvSpPr>
            <p:cNvPr id="50" name="Rectangle 49">
              <a:extLst>
                <a:ext uri="{FF2B5EF4-FFF2-40B4-BE49-F238E27FC236}">
                  <a16:creationId xmlns:a16="http://schemas.microsoft.com/office/drawing/2014/main" id="{23844469-6E96-97B0-6FD1-A59297563CC4}"/>
                </a:ext>
              </a:extLst>
            </p:cNvPr>
            <p:cNvSpPr/>
            <p:nvPr/>
          </p:nvSpPr>
          <p:spPr>
            <a:xfrm>
              <a:off x="7278528" y="4251072"/>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3</a:t>
              </a:r>
            </a:p>
          </p:txBody>
        </p:sp>
        <p:sp>
          <p:nvSpPr>
            <p:cNvPr id="51" name="Rectangle 50">
              <a:extLst>
                <a:ext uri="{FF2B5EF4-FFF2-40B4-BE49-F238E27FC236}">
                  <a16:creationId xmlns:a16="http://schemas.microsoft.com/office/drawing/2014/main" id="{06CB1EBD-0FFB-25DA-827F-0D2922DBDF1F}"/>
                </a:ext>
              </a:extLst>
            </p:cNvPr>
            <p:cNvSpPr/>
            <p:nvPr/>
          </p:nvSpPr>
          <p:spPr>
            <a:xfrm>
              <a:off x="4522542" y="4263076"/>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2</a:t>
              </a:r>
            </a:p>
          </p:txBody>
        </p:sp>
      </p:grpSp>
      <p:sp>
        <p:nvSpPr>
          <p:cNvPr id="6" name="Text Placeholder 9">
            <a:extLst>
              <a:ext uri="{FF2B5EF4-FFF2-40B4-BE49-F238E27FC236}">
                <a16:creationId xmlns:a16="http://schemas.microsoft.com/office/drawing/2014/main" id="{A05342B9-29E7-F738-CB8A-B014EB23ECC0}"/>
              </a:ext>
            </a:extLst>
          </p:cNvPr>
          <p:cNvSpPr txBox="1">
            <a:spLocks/>
          </p:cNvSpPr>
          <p:nvPr/>
        </p:nvSpPr>
        <p:spPr>
          <a:xfrm>
            <a:off x="2679192" y="6203612"/>
            <a:ext cx="75163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757575"/>
                </a:solidFill>
                <a:effectLst/>
                <a:uLnTx/>
                <a:uFillTx/>
                <a:latin typeface="Avenir" panose="020B0503020203020204" pitchFamily="34" charset="0"/>
                <a:ea typeface="+mn-ea"/>
                <a:cs typeface="+mn-cs"/>
              </a:rPr>
              <a:t>Mt. SAC 2035 website and plan document: www.mtsac.edu/2035</a:t>
            </a:r>
          </a:p>
        </p:txBody>
      </p:sp>
      <p:pic>
        <p:nvPicPr>
          <p:cNvPr id="3" name="Picture 2">
            <a:extLst>
              <a:ext uri="{FF2B5EF4-FFF2-40B4-BE49-F238E27FC236}">
                <a16:creationId xmlns:a16="http://schemas.microsoft.com/office/drawing/2014/main" id="{F387CC13-044A-DB78-0937-70106ED1935C}"/>
              </a:ext>
              <a:ext uri="{C183D7F6-B498-43B3-948B-1728B52AA6E4}">
                <adec:decorative xmlns:adec="http://schemas.microsoft.com/office/drawing/2017/decorative" val="1"/>
              </a:ext>
            </a:extLst>
          </p:cNvPr>
          <p:cNvPicPr>
            <a:picLocks noChangeAspect="1"/>
          </p:cNvPicPr>
          <p:nvPr/>
        </p:nvPicPr>
        <p:blipFill>
          <a:blip r:embed="rId9"/>
          <a:srcRect t="243" r="-1" b="-1"/>
          <a:stretch/>
        </p:blipFill>
        <p:spPr>
          <a:xfrm>
            <a:off x="10831269" y="21345"/>
            <a:ext cx="1327299" cy="863959"/>
          </a:xfrm>
          <a:prstGeom prst="rect">
            <a:avLst/>
          </a:prstGeom>
        </p:spPr>
      </p:pic>
    </p:spTree>
    <p:extLst>
      <p:ext uri="{BB962C8B-B14F-4D97-AF65-F5344CB8AC3E}">
        <p14:creationId xmlns:p14="http://schemas.microsoft.com/office/powerpoint/2010/main" val="41903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E7C42-40D7-06D2-B062-2E283AFB0F1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84CCAEC-EEAF-4BC7-CF4C-5504EE6E0DCC}"/>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A8091992-B2FF-649E-4B86-6EF0673B29FA}"/>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0D71BCFE-5318-965D-179F-725F504BAC90}"/>
              </a:ext>
            </a:extLst>
          </p:cNvPr>
          <p:cNvSpPr txBox="1"/>
          <p:nvPr/>
        </p:nvSpPr>
        <p:spPr>
          <a:xfrm>
            <a:off x="1331630" y="2493630"/>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3.4</a:t>
            </a:r>
          </a:p>
          <a:p>
            <a:pPr algn="l"/>
            <a:r>
              <a:rPr lang="en-US" sz="2500" b="1" dirty="0">
                <a:latin typeface="+mn-lt"/>
              </a:rPr>
              <a:t>Learning-Ready Infrastructure</a:t>
            </a:r>
          </a:p>
          <a:p>
            <a:pPr algn="l"/>
            <a:endParaRPr lang="en-US" sz="1500" b="1" dirty="0"/>
          </a:p>
          <a:p>
            <a:pPr lvl="0" algn="l">
              <a:defRPr/>
            </a:pPr>
            <a:r>
              <a:rPr lang="en-US" sz="1800" dirty="0">
                <a:solidFill>
                  <a:prstClr val="black"/>
                </a:solidFill>
              </a:rPr>
              <a:t>Create learning-ready infrastructure with flexible and inclusive spaces that support multiple modes of learning and optimize accessibility through physical or virtual participation.  </a:t>
            </a:r>
          </a:p>
        </p:txBody>
      </p:sp>
      <p:graphicFrame>
        <p:nvGraphicFramePr>
          <p:cNvPr id="65" name="Diagram 64" descr="Outcome: &#10;&#10;Mt. SAC learning spaces enhanced with updated technology. 5 Year Outcome Network infrastructure: Network infrastructure refreshed at 20% of total.  Classroom computers and labs: Classroom computers and labs refreshed at 20% of total.  Complete and implement IT Infrastructure Replacement Forecast: 20% of all classroom A/V systems are refreshed&#10;">
            <a:extLst>
              <a:ext uri="{FF2B5EF4-FFF2-40B4-BE49-F238E27FC236}">
                <a16:creationId xmlns:a16="http://schemas.microsoft.com/office/drawing/2014/main" id="{BD984A1F-78FA-1847-AA8B-6169AEA43CCE}"/>
              </a:ext>
            </a:extLst>
          </p:cNvPr>
          <p:cNvGraphicFramePr/>
          <p:nvPr>
            <p:extLst>
              <p:ext uri="{D42A27DB-BD31-4B8C-83A1-F6EECF244321}">
                <p14:modId xmlns:p14="http://schemas.microsoft.com/office/powerpoint/2010/main" val="3222448578"/>
              </p:ext>
            </p:extLst>
          </p:nvPr>
        </p:nvGraphicFramePr>
        <p:xfrm>
          <a:off x="5948122" y="1480811"/>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C4EA3D9-B571-2E3E-B085-D5792FB47C56}"/>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BE5B7A2F-9244-BE02-480D-D3CD62D51ACD}"/>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805877FE-EC6B-8885-B7D9-83FE01604CCA}"/>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r Code with solid fill">
            <a:extLst>
              <a:ext uri="{FF2B5EF4-FFF2-40B4-BE49-F238E27FC236}">
                <a16:creationId xmlns:a16="http://schemas.microsoft.com/office/drawing/2014/main" id="{0BC8F3FB-0329-9EFB-4DBF-4D2F1F6228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6245" y="1984596"/>
            <a:ext cx="763438" cy="763438"/>
          </a:xfrm>
          <a:prstGeom prst="rect">
            <a:avLst/>
          </a:prstGeom>
        </p:spPr>
      </p:pic>
    </p:spTree>
    <p:extLst>
      <p:ext uri="{BB962C8B-B14F-4D97-AF65-F5344CB8AC3E}">
        <p14:creationId xmlns:p14="http://schemas.microsoft.com/office/powerpoint/2010/main" val="3357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8C4BE-A38D-DA19-8F8B-0251E40FF5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235EB3A-A31E-9952-7094-23499EB628F3}"/>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CE82FA23-D19E-6FD0-97F8-B2F49497FB29}"/>
              </a:ext>
            </a:extLst>
          </p:cNvPr>
          <p:cNvSpPr txBox="1">
            <a:spLocks noGrp="1"/>
          </p:cNvSpPr>
          <p:nvPr>
            <p:ph type="title" idx="4294967295"/>
          </p:nvPr>
        </p:nvSpPr>
        <p:spPr>
          <a:xfrm>
            <a:off x="1393375" y="162119"/>
            <a:ext cx="9109494" cy="674544"/>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8D87CF0C-B4D9-DF97-8A64-6B735588F945}"/>
              </a:ext>
            </a:extLst>
          </p:cNvPr>
          <p:cNvSpPr txBox="1"/>
          <p:nvPr/>
        </p:nvSpPr>
        <p:spPr>
          <a:xfrm>
            <a:off x="1283799" y="2655453"/>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3.5</a:t>
            </a:r>
          </a:p>
          <a:p>
            <a:pPr algn="l"/>
            <a:r>
              <a:rPr lang="en-US" sz="2500" b="1" dirty="0">
                <a:latin typeface="+mn-lt"/>
              </a:rPr>
              <a:t>Equitable and Integrated Facilities</a:t>
            </a:r>
          </a:p>
          <a:p>
            <a:pPr algn="l"/>
            <a:endParaRPr lang="en-US" sz="1500" b="1" dirty="0"/>
          </a:p>
          <a:p>
            <a:pPr lvl="0" algn="l">
              <a:defRPr/>
            </a:pPr>
            <a:r>
              <a:rPr lang="en-US" sz="1800" dirty="0">
                <a:solidFill>
                  <a:prstClr val="black"/>
                </a:solidFill>
              </a:rPr>
              <a:t>Invest in Campus development to address existing inequities, integrate programs to remove existing barriers, and support students to study, socialize, and reflect.</a:t>
            </a:r>
          </a:p>
        </p:txBody>
      </p:sp>
      <p:graphicFrame>
        <p:nvGraphicFramePr>
          <p:cNvPr id="65" name="Diagram 64" descr="Outcomes:&#10;1. Mt. SAC student survey responses will indicate adequate spaces for studying, socializing, and/or reflection. Five Year Outcome: 20% increase in students report they have adequate spaces for studying, socializing, and/or reflection.&#10;&#10;2. Square footage dedicated to student-centered spaces (study, reflection, social). 5 Year Outcome: Requires further analysis by Facilities Planning Management&#10;3. Utilization rates of student support spaces. 5 Year Outcome: Requires further analysis by Facilities Planning Management">
            <a:extLst>
              <a:ext uri="{FF2B5EF4-FFF2-40B4-BE49-F238E27FC236}">
                <a16:creationId xmlns:a16="http://schemas.microsoft.com/office/drawing/2014/main" id="{439DB54C-CA0E-2707-A02B-E11C5D869C1C}"/>
              </a:ext>
            </a:extLst>
          </p:cNvPr>
          <p:cNvGraphicFramePr/>
          <p:nvPr>
            <p:extLst>
              <p:ext uri="{D42A27DB-BD31-4B8C-83A1-F6EECF244321}">
                <p14:modId xmlns:p14="http://schemas.microsoft.com/office/powerpoint/2010/main" val="3487031344"/>
              </p:ext>
            </p:extLst>
          </p:nvPr>
        </p:nvGraphicFramePr>
        <p:xfrm>
          <a:off x="5861631" y="1817146"/>
          <a:ext cx="5420852" cy="4367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D9E632A-93F2-6C0D-B6ED-8CB66C2BF862}"/>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9C825E76-0641-680C-53B3-3649E777943E}"/>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D4D82AF7-CAE8-AD04-5077-12A8B4DA689E}"/>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ity with solid fill">
            <a:extLst>
              <a:ext uri="{FF2B5EF4-FFF2-40B4-BE49-F238E27FC236}">
                <a16:creationId xmlns:a16="http://schemas.microsoft.com/office/drawing/2014/main" id="{5B1E3FD8-3872-B8EF-1EEE-DA14615DE0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6743" y="1979088"/>
            <a:ext cx="713548" cy="713548"/>
          </a:xfrm>
          <a:prstGeom prst="rect">
            <a:avLst/>
          </a:prstGeom>
        </p:spPr>
      </p:pic>
    </p:spTree>
    <p:extLst>
      <p:ext uri="{BB962C8B-B14F-4D97-AF65-F5344CB8AC3E}">
        <p14:creationId xmlns:p14="http://schemas.microsoft.com/office/powerpoint/2010/main" val="141429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23B92-67C1-32E8-3E91-24933B0213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06014D4-6407-E56C-A49F-AC065D0A55F8}"/>
              </a:ext>
              <a:ext uri="{C183D7F6-B498-43B3-948B-1728B52AA6E4}">
                <adec:decorative xmlns:adec="http://schemas.microsoft.com/office/drawing/2017/decorative" val="1"/>
              </a:ext>
            </a:extLst>
          </p:cNvPr>
          <p:cNvSpPr/>
          <p:nvPr/>
        </p:nvSpPr>
        <p:spPr>
          <a:xfrm>
            <a:off x="441254" y="2051538"/>
            <a:ext cx="5132610" cy="1488832"/>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899C87C2-C020-73E1-C554-36F7FD65051A}"/>
              </a:ext>
              <a:ext uri="{C183D7F6-B498-43B3-948B-1728B52AA6E4}">
                <adec:decorative xmlns:adec="http://schemas.microsoft.com/office/drawing/2017/decorative" val="1"/>
              </a:ext>
            </a:extLst>
          </p:cNvPr>
          <p:cNvSpPr/>
          <p:nvPr/>
        </p:nvSpPr>
        <p:spPr>
          <a:xfrm>
            <a:off x="441254" y="3631178"/>
            <a:ext cx="5132610" cy="1319497"/>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4E31B419-9B92-1166-E346-9905488F4E51}"/>
              </a:ext>
              <a:ext uri="{C183D7F6-B498-43B3-948B-1728B52AA6E4}">
                <adec:decorative xmlns:adec="http://schemas.microsoft.com/office/drawing/2017/decorative" val="1"/>
              </a:ext>
            </a:extLst>
          </p:cNvPr>
          <p:cNvSpPr/>
          <p:nvPr/>
        </p:nvSpPr>
        <p:spPr>
          <a:xfrm>
            <a:off x="441254" y="5041483"/>
            <a:ext cx="5132610" cy="1160534"/>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object 12">
            <a:extLst>
              <a:ext uri="{FF2B5EF4-FFF2-40B4-BE49-F238E27FC236}">
                <a16:creationId xmlns:a16="http://schemas.microsoft.com/office/drawing/2014/main" id="{5FBA214A-E8B3-A314-823C-5E4F8B32B9DD}"/>
              </a:ext>
            </a:extLst>
          </p:cNvPr>
          <p:cNvSpPr txBox="1">
            <a:spLocks noGrp="1"/>
          </p:cNvSpPr>
          <p:nvPr>
            <p:ph type="title" idx="4294967295"/>
          </p:nvPr>
        </p:nvSpPr>
        <p:spPr>
          <a:xfrm>
            <a:off x="3491875" y="17809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4" name="TextBox 3">
            <a:extLst>
              <a:ext uri="{FF2B5EF4-FFF2-40B4-BE49-F238E27FC236}">
                <a16:creationId xmlns:a16="http://schemas.microsoft.com/office/drawing/2014/main" id="{E0581111-BB48-7E4A-A36F-17AF3B30FD6F}"/>
              </a:ext>
            </a:extLst>
          </p:cNvPr>
          <p:cNvSpPr txBox="1"/>
          <p:nvPr/>
        </p:nvSpPr>
        <p:spPr>
          <a:xfrm>
            <a:off x="441254" y="948863"/>
            <a:ext cx="11418514" cy="707886"/>
          </a:xfrm>
          <a:prstGeom prst="rect">
            <a:avLst/>
          </a:prstGeom>
          <a:solidFill>
            <a:schemeClr val="accent4">
              <a:lumMod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ptos" panose="02110004020202020204"/>
                <a:ea typeface="+mn-ea"/>
                <a:cs typeface="+mn-cs"/>
              </a:rPr>
              <a:t>Foster a caring campus community where individuals are valued and respected, and where students are surrounded by a network of empathy, personalized support, encouragement, and guidance.</a:t>
            </a:r>
          </a:p>
        </p:txBody>
      </p:sp>
      <p:sp>
        <p:nvSpPr>
          <p:cNvPr id="10" name="TextBox 9">
            <a:extLst>
              <a:ext uri="{FF2B5EF4-FFF2-40B4-BE49-F238E27FC236}">
                <a16:creationId xmlns:a16="http://schemas.microsoft.com/office/drawing/2014/main" id="{3BBA4A60-8B04-BAC3-AB6A-8C60FA81840D}"/>
              </a:ext>
            </a:extLst>
          </p:cNvPr>
          <p:cNvSpPr txBox="1"/>
          <p:nvPr/>
        </p:nvSpPr>
        <p:spPr>
          <a:xfrm>
            <a:off x="441254" y="1754346"/>
            <a:ext cx="111880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Commitments: </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In support of this goal, we commit to …</a:t>
            </a:r>
          </a:p>
        </p:txBody>
      </p:sp>
      <p:sp>
        <p:nvSpPr>
          <p:cNvPr id="2" name="TextBox 1">
            <a:extLst>
              <a:ext uri="{FF2B5EF4-FFF2-40B4-BE49-F238E27FC236}">
                <a16:creationId xmlns:a16="http://schemas.microsoft.com/office/drawing/2014/main" id="{9271FF1E-EA6D-FF39-1940-5FEF42F74634}"/>
              </a:ext>
            </a:extLst>
          </p:cNvPr>
          <p:cNvSpPr txBox="1"/>
          <p:nvPr/>
        </p:nvSpPr>
        <p:spPr>
          <a:xfrm>
            <a:off x="473232" y="2020363"/>
            <a:ext cx="5070114" cy="418165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1.1 Service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kern="1200" cap="none" spc="-5" normalizeH="0" baseline="0" noProof="0" dirty="0">
                <a:ln>
                  <a:noFill/>
                </a:ln>
                <a:effectLst/>
                <a:uLnTx/>
                <a:uFillTx/>
                <a:latin typeface="Aptos Display" panose="02110004020202020204"/>
                <a:ea typeface="+mn-ea"/>
                <a:cs typeface="Arial" panose="020B0604020202020204" pitchFamily="34" charset="0"/>
              </a:rPr>
              <a:t>Foster a culture of care by building employee capacity to be of service to students through knowledge of students’ lived experiences; internal and external resources; </a:t>
            </a:r>
            <a:r>
              <a:rPr lang="en-US" sz="1400" dirty="0"/>
              <a:t>and infuse healing-centered engagement and peace education practices</a:t>
            </a:r>
            <a:r>
              <a:rPr lang="en-US" dirty="0"/>
              <a:t>.</a:t>
            </a:r>
            <a:endParaRPr kumimoji="0" lang="en-US" sz="1400" b="0" i="0" u="none" kern="1200" cap="none" spc="-5" normalizeH="0" baseline="0" noProof="0" dirty="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156082"/>
              </a:solidFill>
              <a:latin typeface="Aptos Display"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1.2 Wraparound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Strengthen support for student’s medical and mental health needs by leveraging community partnerships with social service agencies and community-based organizations to provide comprehensive wraparound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1.3 Holistic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effectLst/>
                <a:uLnTx/>
                <a:uFillTx/>
                <a:latin typeface="Aptos Display" panose="02110004020202020204"/>
                <a:ea typeface="+mn-ea"/>
                <a:cs typeface="Arial" panose="020B0604020202020204" pitchFamily="34" charset="0"/>
              </a:rPr>
              <a:t>Increase use of programs for disproportionately impacted and other specialized student groups to provide students with supports such as mentoring, cultural enrichment, and spaces to cultivate belonging.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p:txBody>
      </p:sp>
      <p:sp>
        <p:nvSpPr>
          <p:cNvPr id="14" name="Rectangle 13">
            <a:extLst>
              <a:ext uri="{FF2B5EF4-FFF2-40B4-BE49-F238E27FC236}">
                <a16:creationId xmlns:a16="http://schemas.microsoft.com/office/drawing/2014/main" id="{4096F6E4-1D29-6A93-B76B-8C1FEDBAE599}"/>
              </a:ext>
              <a:ext uri="{C183D7F6-B498-43B3-948B-1728B52AA6E4}">
                <adec:decorative xmlns:adec="http://schemas.microsoft.com/office/drawing/2017/decorative" val="1"/>
              </a:ext>
            </a:extLst>
          </p:cNvPr>
          <p:cNvSpPr/>
          <p:nvPr/>
        </p:nvSpPr>
        <p:spPr>
          <a:xfrm>
            <a:off x="5733665" y="4465069"/>
            <a:ext cx="3330202" cy="1736948"/>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 name="Picture 19">
            <a:extLst>
              <a:ext uri="{FF2B5EF4-FFF2-40B4-BE49-F238E27FC236}">
                <a16:creationId xmlns:a16="http://schemas.microsoft.com/office/drawing/2014/main" id="{3E55F080-C6FD-5778-DC9C-C9D43F3028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78" y="4642628"/>
            <a:ext cx="2941982" cy="2215372"/>
          </a:xfrm>
          <a:prstGeom prst="rect">
            <a:avLst/>
          </a:prstGeom>
        </p:spPr>
      </p:pic>
      <p:sp>
        <p:nvSpPr>
          <p:cNvPr id="21" name="TextBox 20">
            <a:extLst>
              <a:ext uri="{FF2B5EF4-FFF2-40B4-BE49-F238E27FC236}">
                <a16:creationId xmlns:a16="http://schemas.microsoft.com/office/drawing/2014/main" id="{F096A929-6081-497A-B351-ADA08169E4F2}"/>
              </a:ext>
            </a:extLst>
          </p:cNvPr>
          <p:cNvSpPr txBox="1"/>
          <p:nvPr/>
        </p:nvSpPr>
        <p:spPr>
          <a:xfrm>
            <a:off x="5769032" y="4576461"/>
            <a:ext cx="3201328" cy="1514163"/>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1.6 Welcome and Safe Campus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Provide a welcoming, safe, and secure campus with organizational clarity through functional zoning, a network of accessible pathways, improved campus navigation, and clear wayfinding.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p:txBody>
      </p:sp>
      <p:sp>
        <p:nvSpPr>
          <p:cNvPr id="5" name="Rectangle 4">
            <a:extLst>
              <a:ext uri="{FF2B5EF4-FFF2-40B4-BE49-F238E27FC236}">
                <a16:creationId xmlns:a16="http://schemas.microsoft.com/office/drawing/2014/main" id="{0320C6C3-ED69-1E18-B6C2-8A4697E0F635}"/>
              </a:ext>
              <a:ext uri="{C183D7F6-B498-43B3-948B-1728B52AA6E4}">
                <adec:decorative xmlns:adec="http://schemas.microsoft.com/office/drawing/2017/decorative" val="1"/>
              </a:ext>
            </a:extLst>
          </p:cNvPr>
          <p:cNvSpPr/>
          <p:nvPr/>
        </p:nvSpPr>
        <p:spPr>
          <a:xfrm>
            <a:off x="5720340" y="2056994"/>
            <a:ext cx="5774707" cy="939777"/>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16" name="Rectangle 15">
            <a:extLst>
              <a:ext uri="{FF2B5EF4-FFF2-40B4-BE49-F238E27FC236}">
                <a16:creationId xmlns:a16="http://schemas.microsoft.com/office/drawing/2014/main" id="{31D0DBC5-00A3-5BBD-B2F1-E689BBB8E1E1}"/>
              </a:ext>
              <a:ext uri="{C183D7F6-B498-43B3-948B-1728B52AA6E4}">
                <adec:decorative xmlns:adec="http://schemas.microsoft.com/office/drawing/2017/decorative" val="1"/>
              </a:ext>
            </a:extLst>
          </p:cNvPr>
          <p:cNvSpPr/>
          <p:nvPr/>
        </p:nvSpPr>
        <p:spPr>
          <a:xfrm>
            <a:off x="5714954" y="3077155"/>
            <a:ext cx="5774707" cy="1257421"/>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64CA6736-9A77-FD73-100F-94906E418B85}"/>
              </a:ext>
            </a:extLst>
          </p:cNvPr>
          <p:cNvSpPr txBox="1"/>
          <p:nvPr/>
        </p:nvSpPr>
        <p:spPr>
          <a:xfrm>
            <a:off x="5767068" y="2037652"/>
            <a:ext cx="5894201" cy="2130833"/>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1.4 Clear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Prioritize the timely creation and delivery of clear, consistent, and readily available information in multiple formats and languages to ensure accessibility.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effectLst/>
                <a:uLnTx/>
                <a:uFillTx/>
                <a:latin typeface="Aptos Display" panose="02110004020202020204"/>
                <a:ea typeface="+mn-ea"/>
                <a:cs typeface="Arial" panose="020B0604020202020204" pitchFamily="34" charset="0"/>
              </a:rPr>
              <a:t>1.5 Belonging and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effectLst/>
                <a:uLnTx/>
                <a:uFillTx/>
                <a:latin typeface="Aptos Display" panose="02110004020202020204"/>
                <a:ea typeface="+mn-ea"/>
                <a:cs typeface="Arial" panose="020B0604020202020204" pitchFamily="34" charset="0"/>
              </a:rPr>
              <a:t>Build sustainable indoor and outdoor spaces that are inclusive, accessible, promote engagement, encourage collaboration, foster connection,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effectLst/>
                <a:uLnTx/>
                <a:uFillTx/>
                <a:latin typeface="Aptos Display" panose="02110004020202020204"/>
                <a:ea typeface="+mn-ea"/>
                <a:cs typeface="Arial" panose="020B0604020202020204" pitchFamily="34" charset="0"/>
              </a:rPr>
              <a:t>create community. </a:t>
            </a:r>
          </a:p>
          <a:p>
            <a:pPr marR="0" lvl="0" indent="0" algn="l" fontAlgn="auto">
              <a:lnSpc>
                <a:spcPct val="100000"/>
              </a:lnSpc>
              <a:spcBef>
                <a:spcPts val="0"/>
              </a:spcBef>
              <a:spcAft>
                <a:spcPts val="0"/>
              </a:spcAft>
              <a:buClrTx/>
              <a:buSzTx/>
              <a:buFontTx/>
              <a:buNone/>
              <a:tabLst/>
              <a:defRPr/>
            </a:pPr>
            <a:endParaRPr lang="en-US" sz="1200" i="1" dirty="0">
              <a:solidFill>
                <a:srgbClr val="156082"/>
              </a:solidFill>
              <a:latin typeface="Aptos Display"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p:txBody>
      </p:sp>
      <p:pic>
        <p:nvPicPr>
          <p:cNvPr id="12" name="Picture 11">
            <a:extLst>
              <a:ext uri="{FF2B5EF4-FFF2-40B4-BE49-F238E27FC236}">
                <a16:creationId xmlns:a16="http://schemas.microsoft.com/office/drawing/2014/main" id="{61E87D9D-0EBC-DC29-3FFE-9CEAA3E42A68}"/>
              </a:ext>
              <a:ext uri="{C183D7F6-B498-43B3-948B-1728B52AA6E4}">
                <adec:decorative xmlns:adec="http://schemas.microsoft.com/office/drawing/2017/decorative" val="1"/>
              </a:ext>
            </a:extLst>
          </p:cNvPr>
          <p:cNvPicPr>
            <a:picLocks noChangeAspect="1"/>
          </p:cNvPicPr>
          <p:nvPr/>
        </p:nvPicPr>
        <p:blipFill>
          <a:blip r:embed="rId4"/>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72866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892D1-0886-033D-B07E-89FA853ADD74}"/>
            </a:ext>
          </a:extLst>
        </p:cNvPr>
        <p:cNvGrpSpPr/>
        <p:nvPr/>
      </p:nvGrpSpPr>
      <p:grpSpPr>
        <a:xfrm>
          <a:off x="0" y="0"/>
          <a:ext cx="0" cy="0"/>
          <a:chOff x="0" y="0"/>
          <a:chExt cx="0" cy="0"/>
        </a:xfrm>
      </p:grpSpPr>
      <p:sp>
        <p:nvSpPr>
          <p:cNvPr id="64" name="Rectangle 63">
            <a:extLst>
              <a:ext uri="{FF2B5EF4-FFF2-40B4-BE49-F238E27FC236}">
                <a16:creationId xmlns:a16="http://schemas.microsoft.com/office/drawing/2014/main" id="{FE57EE14-70E1-25F0-33DF-C6A677DF427F}"/>
              </a:ext>
              <a:ext uri="{C183D7F6-B498-43B3-948B-1728B52AA6E4}">
                <adec:decorative xmlns:adec="http://schemas.microsoft.com/office/drawing/2017/decorative" val="1"/>
              </a:ext>
            </a:extLst>
          </p:cNvPr>
          <p:cNvSpPr/>
          <p:nvPr/>
        </p:nvSpPr>
        <p:spPr>
          <a:xfrm>
            <a:off x="733841"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73570B2C-1589-D6CF-8D97-F680C143F8D4}"/>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Group with solid fill">
            <a:extLst>
              <a:ext uri="{FF2B5EF4-FFF2-40B4-BE49-F238E27FC236}">
                <a16:creationId xmlns:a16="http://schemas.microsoft.com/office/drawing/2014/main" id="{59ECC993-B81D-CAFD-8A1D-58C1DD1926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018" y="1911969"/>
            <a:ext cx="914400" cy="914400"/>
          </a:xfrm>
          <a:prstGeom prst="rect">
            <a:avLst/>
          </a:prstGeom>
        </p:spPr>
      </p:pic>
      <p:sp>
        <p:nvSpPr>
          <p:cNvPr id="10" name="object 12">
            <a:extLst>
              <a:ext uri="{FF2B5EF4-FFF2-40B4-BE49-F238E27FC236}">
                <a16:creationId xmlns:a16="http://schemas.microsoft.com/office/drawing/2014/main" id="{29FA15BF-D0E5-3E4B-F054-4E81E1EA9149}"/>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4" name="TextBox 3">
            <a:extLst>
              <a:ext uri="{FF2B5EF4-FFF2-40B4-BE49-F238E27FC236}">
                <a16:creationId xmlns:a16="http://schemas.microsoft.com/office/drawing/2014/main" id="{0458644C-1EE9-30EC-0660-56570346A05C}"/>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3" name="TextBox 62">
            <a:extLst>
              <a:ext uri="{FF2B5EF4-FFF2-40B4-BE49-F238E27FC236}">
                <a16:creationId xmlns:a16="http://schemas.microsoft.com/office/drawing/2014/main" id="{4D8F682D-DBA6-AF7A-2D73-53E566FEAFAB}"/>
              </a:ext>
            </a:extLst>
          </p:cNvPr>
          <p:cNvSpPr txBox="1"/>
          <p:nvPr/>
        </p:nvSpPr>
        <p:spPr>
          <a:xfrm>
            <a:off x="1308476" y="2366315"/>
            <a:ext cx="4402290"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1.1 </a:t>
            </a:r>
          </a:p>
          <a:p>
            <a:pPr algn="l"/>
            <a:r>
              <a:rPr lang="en-US" sz="2500" b="1" dirty="0">
                <a:solidFill>
                  <a:schemeClr val="bg1"/>
                </a:solidFill>
                <a:latin typeface="+mn-lt"/>
              </a:rPr>
              <a:t>Service to Students</a:t>
            </a:r>
          </a:p>
          <a:p>
            <a:pPr algn="l"/>
            <a:endParaRPr lang="en-US" sz="15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kern="1200" cap="none" spc="-5" normalizeH="0" baseline="0" noProof="0" dirty="0">
                <a:ln>
                  <a:noFill/>
                </a:ln>
                <a:solidFill>
                  <a:schemeClr val="bg1"/>
                </a:solidFill>
                <a:effectLst/>
                <a:uLnTx/>
                <a:uFillTx/>
                <a:latin typeface="Aptos Display" panose="02110004020202020204"/>
                <a:ea typeface="+mn-ea"/>
                <a:cs typeface="Arial" panose="020B0604020202020204" pitchFamily="34" charset="0"/>
              </a:rPr>
              <a:t>Foster a culture of care by building employee capacity to be of service to students through knowledge of students’ lived experiences; internal and external resources; </a:t>
            </a:r>
            <a:r>
              <a:rPr lang="en-US" sz="2000" b="1" dirty="0">
                <a:solidFill>
                  <a:schemeClr val="bg1"/>
                </a:solidFill>
              </a:rPr>
              <a:t>and infuse healing-centered engagement and peace education practices.</a:t>
            </a:r>
            <a:endParaRPr kumimoji="0" lang="en-US" sz="2000" b="1" i="0" u="none" kern="1200" cap="none" spc="-5" normalizeH="0" baseline="0" noProof="0" dirty="0">
              <a:ln>
                <a:noFill/>
              </a:ln>
              <a:solidFill>
                <a:schemeClr val="bg1"/>
              </a:solidFill>
              <a:effectLst/>
              <a:uLnTx/>
              <a:uFillTx/>
              <a:latin typeface="Aptos Display" panose="02110004020202020204"/>
              <a:ea typeface="+mn-ea"/>
              <a:cs typeface="Arial" panose="020B0604020202020204" pitchFamily="34" charset="0"/>
            </a:endParaRPr>
          </a:p>
        </p:txBody>
      </p:sp>
      <p:graphicFrame>
        <p:nvGraphicFramePr>
          <p:cNvPr id="65" name="Diagram 64" descr="Outcomes&#10;1. Engagement of employees in learning opportunities that support a healing-centered culture of caring and peace. 5 Year Outcome: 25% of employees will participate in learning opportunities that support a healing-centered culture of care&#10;&#10;2. Employee knowledge of student support services. 5 Year Outcome: 10% increase over baseline in employee knowledge of student support services">
            <a:extLst>
              <a:ext uri="{FF2B5EF4-FFF2-40B4-BE49-F238E27FC236}">
                <a16:creationId xmlns:a16="http://schemas.microsoft.com/office/drawing/2014/main" id="{7C51D448-2922-4B05-3609-2EA1E749FD7F}"/>
              </a:ext>
            </a:extLst>
          </p:cNvPr>
          <p:cNvGraphicFramePr/>
          <p:nvPr>
            <p:extLst>
              <p:ext uri="{D42A27DB-BD31-4B8C-83A1-F6EECF244321}">
                <p14:modId xmlns:p14="http://schemas.microsoft.com/office/powerpoint/2010/main" val="3465626646"/>
              </p:ext>
            </p:extLst>
          </p:nvPr>
        </p:nvGraphicFramePr>
        <p:xfrm>
          <a:off x="6037307" y="2030661"/>
          <a:ext cx="5420852" cy="42082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EBD59D0-9292-98EB-47BF-8DCF8994E669}"/>
              </a:ext>
              <a:ext uri="{C183D7F6-B498-43B3-948B-1728B52AA6E4}">
                <adec:decorative xmlns:adec="http://schemas.microsoft.com/office/drawing/2017/decorative" val="1"/>
              </a:ext>
            </a:extLst>
          </p:cNvPr>
          <p:cNvPicPr>
            <a:picLocks noChangeAspect="1"/>
          </p:cNvPicPr>
          <p:nvPr/>
        </p:nvPicPr>
        <p:blipFill>
          <a:blip r:embed="rId10"/>
          <a:srcRect t="243" r="-1" b="-1"/>
          <a:stretch/>
        </p:blipFill>
        <p:spPr>
          <a:xfrm>
            <a:off x="10887075" y="21345"/>
            <a:ext cx="1271494" cy="827635"/>
          </a:xfrm>
          <a:prstGeom prst="rect">
            <a:avLst/>
          </a:prstGeom>
        </p:spPr>
      </p:pic>
    </p:spTree>
    <p:extLst>
      <p:ext uri="{BB962C8B-B14F-4D97-AF65-F5344CB8AC3E}">
        <p14:creationId xmlns:p14="http://schemas.microsoft.com/office/powerpoint/2010/main" val="30988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9B79-C933-1E03-8599-DCAF709167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F6B2700-554F-54A6-93E0-6D33823FE288}"/>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69FD7496-5507-A32C-0FE5-75277BA762B8}"/>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3" name="TextBox 2">
            <a:extLst>
              <a:ext uri="{FF2B5EF4-FFF2-40B4-BE49-F238E27FC236}">
                <a16:creationId xmlns:a16="http://schemas.microsoft.com/office/drawing/2014/main" id="{F6184CB9-0022-F7CE-E1A9-F1637C763AAF}"/>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3" name="TextBox 62">
            <a:extLst>
              <a:ext uri="{FF2B5EF4-FFF2-40B4-BE49-F238E27FC236}">
                <a16:creationId xmlns:a16="http://schemas.microsoft.com/office/drawing/2014/main" id="{E70751FC-C82F-AE63-C00F-46429BBF31FA}"/>
              </a:ext>
            </a:extLst>
          </p:cNvPr>
          <p:cNvSpPr txBox="1"/>
          <p:nvPr/>
        </p:nvSpPr>
        <p:spPr>
          <a:xfrm>
            <a:off x="1235969" y="23663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1.2</a:t>
            </a:r>
          </a:p>
          <a:p>
            <a:pPr algn="l"/>
            <a:r>
              <a:rPr lang="en-US" sz="2500" b="1" dirty="0">
                <a:solidFill>
                  <a:schemeClr val="bg1"/>
                </a:solidFill>
                <a:latin typeface="+mn-lt"/>
              </a:rPr>
              <a:t>Wraparound Support</a:t>
            </a:r>
          </a:p>
          <a:p>
            <a:pPr algn="l"/>
            <a:endParaRPr lang="en-US" sz="1500" b="1" dirty="0">
              <a:solidFill>
                <a:schemeClr val="bg1"/>
              </a:solidFill>
            </a:endParaRPr>
          </a:p>
          <a:p>
            <a:pPr algn="l">
              <a:defRPr/>
            </a:pPr>
            <a:r>
              <a:rPr lang="en-US" sz="2000" dirty="0">
                <a:solidFill>
                  <a:schemeClr val="bg1"/>
                </a:solidFill>
                <a:latin typeface="Aptos Display" panose="02110004020202020204"/>
              </a:rPr>
              <a:t>Strengthen support for student’s medical and mental health needs by leveraging community partnerships with social service agencies and community-based organizations to provide comprehensive wraparound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kern="1200" cap="none" spc="-5" normalizeH="0" baseline="0" noProof="0" dirty="0">
              <a:ln>
                <a:noFill/>
              </a:ln>
              <a:solidFill>
                <a:schemeClr val="bg1"/>
              </a:solidFill>
              <a:effectLst/>
              <a:uLnTx/>
              <a:uFillTx/>
              <a:latin typeface="Aptos Display" panose="02110004020202020204"/>
              <a:ea typeface="+mn-ea"/>
              <a:cs typeface="Arial" panose="020B0604020202020204" pitchFamily="34" charset="0"/>
            </a:endParaRPr>
          </a:p>
        </p:txBody>
      </p:sp>
      <p:graphicFrame>
        <p:nvGraphicFramePr>
          <p:cNvPr id="65" name="Diagram 64" descr="Outcomes&#10;1. Student wellness infrastructure. 5 Year Outcome: Formal partnerships established with 5+ local social service and health agencies.&#10;2. Student utilization of wraparound support services. 5 Year Outcome: 10% increase in credit student utilization of wraparound support programs and wellness services. 5 Year Outcome: Provide health and mental health services and a referral process to noncredit students, with at least 200 noncredit students accessing services per year.&#10;3. Student awareness of available wraparound support programs and wellness services. 5 Year Outcome: 60% of students report awareness of available wraparound support programs and wellness services.">
            <a:extLst>
              <a:ext uri="{FF2B5EF4-FFF2-40B4-BE49-F238E27FC236}">
                <a16:creationId xmlns:a16="http://schemas.microsoft.com/office/drawing/2014/main" id="{A8F6B29B-C5AF-9C3B-68D9-340BAD990725}"/>
              </a:ext>
            </a:extLst>
          </p:cNvPr>
          <p:cNvGraphicFramePr/>
          <p:nvPr>
            <p:extLst>
              <p:ext uri="{D42A27DB-BD31-4B8C-83A1-F6EECF244321}">
                <p14:modId xmlns:p14="http://schemas.microsoft.com/office/powerpoint/2010/main" val="2489283109"/>
              </p:ext>
            </p:extLst>
          </p:nvPr>
        </p:nvGraphicFramePr>
        <p:xfrm>
          <a:off x="5856682" y="2027209"/>
          <a:ext cx="5420852" cy="440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D75FEEBB-3AE8-B100-BE0E-83CBEDDDC825}"/>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6" name="Oval 5">
            <a:extLst>
              <a:ext uri="{FF2B5EF4-FFF2-40B4-BE49-F238E27FC236}">
                <a16:creationId xmlns:a16="http://schemas.microsoft.com/office/drawing/2014/main" id="{09DC451D-BCD7-EFD7-EB60-5D8FFBE3733A}"/>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onnections with solid fill">
            <a:extLst>
              <a:ext uri="{FF2B5EF4-FFF2-40B4-BE49-F238E27FC236}">
                <a16:creationId xmlns:a16="http://schemas.microsoft.com/office/drawing/2014/main" id="{BFF7BEBE-BEB5-47B5-826B-AE6AAEEE2B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764" y="1911969"/>
            <a:ext cx="914400" cy="914400"/>
          </a:xfrm>
          <a:prstGeom prst="rect">
            <a:avLst/>
          </a:prstGeom>
        </p:spPr>
      </p:pic>
    </p:spTree>
    <p:extLst>
      <p:ext uri="{BB962C8B-B14F-4D97-AF65-F5344CB8AC3E}">
        <p14:creationId xmlns:p14="http://schemas.microsoft.com/office/powerpoint/2010/main" val="268392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F038-2A27-9C99-8802-5CEB42857D9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0C8AC83-B4D0-572B-B15B-66D678EE57A8}"/>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BAE532A7-22DE-243B-AE57-CCE341F92880}"/>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C3F7C66C-4A93-B958-FE51-9F27A14796BE}"/>
              </a:ext>
            </a:extLst>
          </p:cNvPr>
          <p:cNvSpPr txBox="1"/>
          <p:nvPr/>
        </p:nvSpPr>
        <p:spPr>
          <a:xfrm>
            <a:off x="1306559" y="2464522"/>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1.3</a:t>
            </a:r>
          </a:p>
          <a:p>
            <a:pPr algn="l"/>
            <a:r>
              <a:rPr lang="en-US" sz="2500" b="1" dirty="0">
                <a:solidFill>
                  <a:schemeClr val="bg1"/>
                </a:solidFill>
                <a:latin typeface="+mn-lt"/>
              </a:rPr>
              <a:t>Holistic Support</a:t>
            </a:r>
          </a:p>
          <a:p>
            <a:pPr algn="l"/>
            <a:endParaRPr lang="en-US" sz="1500" b="1" dirty="0">
              <a:solidFill>
                <a:schemeClr val="bg1"/>
              </a:solidFill>
            </a:endParaRPr>
          </a:p>
          <a:p>
            <a:pPr lvl="0" algn="l">
              <a:defRPr/>
            </a:pPr>
            <a:r>
              <a:rPr lang="en-US" sz="2000" dirty="0">
                <a:solidFill>
                  <a:schemeClr val="bg1"/>
                </a:solidFill>
                <a:latin typeface="Aptos Display" panose="02110004020202020204"/>
              </a:rPr>
              <a:t>Increase use of programs for disproportionately impacted and other specialized student groups to provide students with supports such as mentoring, cultural enrichment, and spaces to cultivate belonging. </a:t>
            </a:r>
          </a:p>
        </p:txBody>
      </p:sp>
      <p:graphicFrame>
        <p:nvGraphicFramePr>
          <p:cNvPr id="65" name="Diagram 64" descr="Outcomes&#10;1. First-to-second year retention for credit students (Aspen). 5 Year Outcome: 68%&#10;2.0 Student utilization of affinity centers. 5 Year Outcome: Increase student utilization of affinity centers by 10% over baseline.">
            <a:extLst>
              <a:ext uri="{FF2B5EF4-FFF2-40B4-BE49-F238E27FC236}">
                <a16:creationId xmlns:a16="http://schemas.microsoft.com/office/drawing/2014/main" id="{F7DA218A-8442-921B-5A93-4AF611BD150F}"/>
              </a:ext>
            </a:extLst>
          </p:cNvPr>
          <p:cNvGraphicFramePr/>
          <p:nvPr>
            <p:extLst>
              <p:ext uri="{D42A27DB-BD31-4B8C-83A1-F6EECF244321}">
                <p14:modId xmlns:p14="http://schemas.microsoft.com/office/powerpoint/2010/main" val="534909582"/>
              </p:ext>
            </p:extLst>
          </p:nvPr>
        </p:nvGraphicFramePr>
        <p:xfrm>
          <a:off x="5948122" y="2234242"/>
          <a:ext cx="5420852" cy="3698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4BEBAA06-220F-7109-3D42-6D3A7909D3FE}"/>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07081A90-8D15-232E-DA6B-7FFD0E590413}"/>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3" name="Oval 2">
            <a:extLst>
              <a:ext uri="{FF2B5EF4-FFF2-40B4-BE49-F238E27FC236}">
                <a16:creationId xmlns:a16="http://schemas.microsoft.com/office/drawing/2014/main" id="{D4228B72-85F1-B48A-1A98-9B7F07682CDA}"/>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pen hand with plant with solid fill">
            <a:extLst>
              <a:ext uri="{FF2B5EF4-FFF2-40B4-BE49-F238E27FC236}">
                <a16:creationId xmlns:a16="http://schemas.microsoft.com/office/drawing/2014/main" id="{753D33EC-4F5C-0F99-230B-9955156F60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7778" y="1906262"/>
            <a:ext cx="914400" cy="914400"/>
          </a:xfrm>
          <a:prstGeom prst="rect">
            <a:avLst/>
          </a:prstGeom>
        </p:spPr>
      </p:pic>
    </p:spTree>
    <p:extLst>
      <p:ext uri="{BB962C8B-B14F-4D97-AF65-F5344CB8AC3E}">
        <p14:creationId xmlns:p14="http://schemas.microsoft.com/office/powerpoint/2010/main" val="126280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9FCA-6F86-9C23-ECE6-172EE70DAE9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E42769-C8E2-72D1-5DE3-1467A693811C}"/>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27A00581-8415-0CF0-C64A-27521FD1EBC4}"/>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2">
            <a:extLst>
              <a:ext uri="{FF2B5EF4-FFF2-40B4-BE49-F238E27FC236}">
                <a16:creationId xmlns:a16="http://schemas.microsoft.com/office/drawing/2014/main" id="{41C19990-0FC6-4FFA-6AD1-1790AF5C4E8F}"/>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C82133FF-1424-A2C3-5E97-5638F2471995}"/>
              </a:ext>
            </a:extLst>
          </p:cNvPr>
          <p:cNvSpPr txBox="1"/>
          <p:nvPr/>
        </p:nvSpPr>
        <p:spPr>
          <a:xfrm>
            <a:off x="1424604" y="2834938"/>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1.4</a:t>
            </a:r>
          </a:p>
          <a:p>
            <a:pPr algn="l"/>
            <a:r>
              <a:rPr lang="en-US" sz="2500" b="1" dirty="0">
                <a:solidFill>
                  <a:schemeClr val="bg1"/>
                </a:solidFill>
                <a:latin typeface="+mn-lt"/>
              </a:rPr>
              <a:t>Clear Communication</a:t>
            </a:r>
          </a:p>
          <a:p>
            <a:pPr algn="l"/>
            <a:endParaRPr lang="en-US" sz="1500" b="1" dirty="0">
              <a:solidFill>
                <a:schemeClr val="bg1"/>
              </a:solidFill>
            </a:endParaRPr>
          </a:p>
          <a:p>
            <a:pPr algn="l"/>
            <a:r>
              <a:rPr lang="en-US" sz="2000" dirty="0">
                <a:solidFill>
                  <a:schemeClr val="bg1"/>
                </a:solidFill>
              </a:rPr>
              <a:t>Prioritize the timely delivery of clear, consistent, and readily available information in multiple formats and languages to ensure accessibility. </a:t>
            </a:r>
          </a:p>
        </p:txBody>
      </p:sp>
      <p:graphicFrame>
        <p:nvGraphicFramePr>
          <p:cNvPr id="65" name="Diagram 64" descr="Outcomes&#10;&#10;1. Communications meet established guidelines coordinated through the Student Communication Calendar, timelines, and multilingual/multiformat elements. 5 Year Outcome:  60% of communications will meet the established guidelines for communication.&#10;&#10;2. Students report satisfaction with the clarity, accessibility, and timeliness of student communications. 5 Year Outcome:  5% increase in credit and noncredit students, including Community Education, neurodiverse, and disabled populations report of satisfaction with the clarity, accessibility, and timeliness of student communications from the established baseline.">
            <a:extLst>
              <a:ext uri="{FF2B5EF4-FFF2-40B4-BE49-F238E27FC236}">
                <a16:creationId xmlns:a16="http://schemas.microsoft.com/office/drawing/2014/main" id="{DF3C653C-AA65-A6A8-54D7-EF1A5F548E1F}"/>
              </a:ext>
            </a:extLst>
          </p:cNvPr>
          <p:cNvGraphicFramePr/>
          <p:nvPr>
            <p:extLst>
              <p:ext uri="{D42A27DB-BD31-4B8C-83A1-F6EECF244321}">
                <p14:modId xmlns:p14="http://schemas.microsoft.com/office/powerpoint/2010/main" val="2819705709"/>
              </p:ext>
            </p:extLst>
          </p:nvPr>
        </p:nvGraphicFramePr>
        <p:xfrm>
          <a:off x="5948122" y="172457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1EE325E1-94DD-B50A-6693-04376DB9E861}"/>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5B840022-721D-0441-FA8F-13F590AE4631}"/>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pic>
        <p:nvPicPr>
          <p:cNvPr id="5" name="Graphic 4" descr="Chat with solid fill">
            <a:extLst>
              <a:ext uri="{FF2B5EF4-FFF2-40B4-BE49-F238E27FC236}">
                <a16:creationId xmlns:a16="http://schemas.microsoft.com/office/drawing/2014/main" id="{E5CDB4E6-F507-5458-D822-A01509CFCDE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97778" y="1906262"/>
            <a:ext cx="914400" cy="914400"/>
          </a:xfrm>
          <a:prstGeom prst="rect">
            <a:avLst/>
          </a:prstGeom>
        </p:spPr>
      </p:pic>
    </p:spTree>
    <p:extLst>
      <p:ext uri="{BB962C8B-B14F-4D97-AF65-F5344CB8AC3E}">
        <p14:creationId xmlns:p14="http://schemas.microsoft.com/office/powerpoint/2010/main" val="7214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8C45-35B7-0255-580D-62656740ED9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71BA6FA-97C0-E9CB-30B1-DA2F597868ED}"/>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4C867F44-FC0E-4C94-442D-994F1BE57269}"/>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4A0C133B-6BB0-C2ED-43CD-36C059D8BBA7}"/>
              </a:ext>
            </a:extLst>
          </p:cNvPr>
          <p:cNvSpPr txBox="1"/>
          <p:nvPr/>
        </p:nvSpPr>
        <p:spPr>
          <a:xfrm>
            <a:off x="1272053" y="2689959"/>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1.5 </a:t>
            </a:r>
          </a:p>
          <a:p>
            <a:pPr algn="l"/>
            <a:r>
              <a:rPr lang="en-US" sz="2500" b="1" dirty="0">
                <a:solidFill>
                  <a:schemeClr val="bg1"/>
                </a:solidFill>
                <a:latin typeface="+mn-lt"/>
              </a:rPr>
              <a:t>Belonging and Community</a:t>
            </a:r>
          </a:p>
          <a:p>
            <a:pPr algn="l"/>
            <a:endParaRPr lang="en-US" sz="1500" b="1" dirty="0">
              <a:solidFill>
                <a:schemeClr val="bg1"/>
              </a:solidFill>
            </a:endParaRPr>
          </a:p>
          <a:p>
            <a:pPr algn="l"/>
            <a:r>
              <a:rPr lang="en-US" sz="2000" dirty="0">
                <a:solidFill>
                  <a:schemeClr val="bg1"/>
                </a:solidFill>
              </a:rPr>
              <a:t>Build sustainable indoor and outdoor spaces that are inclusive, accessible, promote engagement, encourage collaboration, foster connection, and create community.</a:t>
            </a:r>
          </a:p>
        </p:txBody>
      </p:sp>
      <p:graphicFrame>
        <p:nvGraphicFramePr>
          <p:cNvPr id="65" name="Diagram 64" descr="Outcomes&#10;&#10;1. Inclusive and sustainable campus space utilization and engagement. 5 Year Outcome:  30% of renovated or new spaces meet green building and universal accessibility standards. 5 Year Outcome: 5% increase in use of collaborative spaces as measured by event bookings.&#10;&#10;2. Students report a sense of belonging tied to shared campus spaces, through satisfaction with the availability, accessibility, and useability of shared spaces. 5 Year Outcome: 20% increase in students reporting satisfaction with the availability, accessibility, and usability of shared spaces from established baseline.">
            <a:extLst>
              <a:ext uri="{FF2B5EF4-FFF2-40B4-BE49-F238E27FC236}">
                <a16:creationId xmlns:a16="http://schemas.microsoft.com/office/drawing/2014/main" id="{EFF09532-1039-D0B1-65E8-F011698CA954}"/>
              </a:ext>
            </a:extLst>
          </p:cNvPr>
          <p:cNvGraphicFramePr/>
          <p:nvPr>
            <p:extLst>
              <p:ext uri="{D42A27DB-BD31-4B8C-83A1-F6EECF244321}">
                <p14:modId xmlns:p14="http://schemas.microsoft.com/office/powerpoint/2010/main" val="2792988492"/>
              </p:ext>
            </p:extLst>
          </p:nvPr>
        </p:nvGraphicFramePr>
        <p:xfrm>
          <a:off x="6033184" y="1722524"/>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525C0D3-2335-7C8C-D4E4-8498A762F18B}"/>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F2B2D467-4185-CD3B-4BD2-E03C47193A52}"/>
              </a:ext>
            </a:extLst>
          </p:cNvPr>
          <p:cNvSpPr txBox="1"/>
          <p:nvPr/>
        </p:nvSpPr>
        <p:spPr>
          <a:xfrm>
            <a:off x="386743" y="1003067"/>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5" name="Oval 4">
            <a:extLst>
              <a:ext uri="{FF2B5EF4-FFF2-40B4-BE49-F238E27FC236}">
                <a16:creationId xmlns:a16="http://schemas.microsoft.com/office/drawing/2014/main" id="{5B930635-E6A4-7C97-88EE-6AFB3F09FF10}"/>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in a circle&#10;">
            <a:extLst>
              <a:ext uri="{FF2B5EF4-FFF2-40B4-BE49-F238E27FC236}">
                <a16:creationId xmlns:a16="http://schemas.microsoft.com/office/drawing/2014/main" id="{C2A85939-28C1-2C43-1C48-BD2EB6B6405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33497" y1="55719" x2="33497" y2="55719"/>
                        <a14:foregroundMark x1="21405" y1="34641" x2="21405" y2="34641"/>
                        <a14:foregroundMark x1="33497" y1="17647" x2="33497" y2="17647"/>
                        <a14:foregroundMark x1="37418" y1="29739" x2="37418" y2="29739"/>
                        <a14:foregroundMark x1="36438" y1="41667" x2="36438" y2="41667"/>
                        <a14:foregroundMark x1="22386" y1="53758" x2="22386" y2="53758"/>
                        <a14:foregroundMark x1="49510" y1="43627" x2="49510" y2="43627"/>
                        <a14:foregroundMark x1="44444" y1="31699" x2="44444" y2="31699"/>
                        <a14:foregroundMark x1="50490" y1="25654" x2="50490" y2="25654"/>
                        <a14:foregroundMark x1="67484" y1="30719" x2="67484" y2="30719"/>
                        <a14:foregroundMark x1="67484" y1="22712" x2="67484" y2="22712"/>
                        <a14:foregroundMark x1="79412" y1="34641" x2="79412" y2="34641"/>
                        <a14:foregroundMark x1="73529" y1="52614" x2="73529" y2="52614"/>
                        <a14:foregroundMark x1="64542" y1="39706" x2="64542" y2="39706"/>
                        <a14:foregroundMark x1="83497" y1="50654" x2="83497" y2="50654"/>
                        <a14:backgroundMark x1="86438" y1="85784" x2="86438" y2="85784"/>
                      </a14:backgroundRemoval>
                    </a14:imgEffect>
                  </a14:imgLayer>
                </a14:imgProps>
              </a:ext>
              <a:ext uri="{28A0092B-C50C-407E-A947-70E740481C1C}">
                <a14:useLocalDpi xmlns:a14="http://schemas.microsoft.com/office/drawing/2010/main" val="0"/>
              </a:ext>
            </a:extLst>
          </a:blip>
          <a:stretch>
            <a:fillRect/>
          </a:stretch>
        </p:blipFill>
        <p:spPr>
          <a:xfrm>
            <a:off x="306911" y="1935262"/>
            <a:ext cx="862105" cy="862105"/>
          </a:xfrm>
          <a:prstGeom prst="rect">
            <a:avLst/>
          </a:prstGeom>
        </p:spPr>
      </p:pic>
    </p:spTree>
    <p:extLst>
      <p:ext uri="{BB962C8B-B14F-4D97-AF65-F5344CB8AC3E}">
        <p14:creationId xmlns:p14="http://schemas.microsoft.com/office/powerpoint/2010/main" val="92446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3058A-36AB-2545-3312-8B10413AD93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6CF43A1-AE99-83F3-CF19-E0F401E26657}"/>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4D4748B4-DC12-B43A-8D7C-DEAE3FEC3B19}"/>
              </a:ext>
            </a:extLst>
          </p:cNvPr>
          <p:cNvSpPr txBox="1">
            <a:spLocks noGrp="1"/>
          </p:cNvSpPr>
          <p:nvPr>
            <p:ph type="title" idx="4294967295"/>
          </p:nvPr>
        </p:nvSpPr>
        <p:spPr>
          <a:xfrm>
            <a:off x="3491875" y="159048"/>
            <a:ext cx="5805508" cy="68993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marR="0" lvl="0" indent="0" algn="l" defTabSz="914400" rtl="0" eaLnBrk="1" fontAlgn="auto" latinLnBrk="0" hangingPunct="1">
              <a:lnSpc>
                <a:spcPct val="100000"/>
              </a:lnSpc>
              <a:spcBef>
                <a:spcPts val="10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C4CF94BA-F121-79E3-6B30-88D8E2A1CBB3}"/>
              </a:ext>
            </a:extLst>
          </p:cNvPr>
          <p:cNvSpPr txBox="1"/>
          <p:nvPr/>
        </p:nvSpPr>
        <p:spPr>
          <a:xfrm>
            <a:off x="1178005" y="2493630"/>
            <a:ext cx="418762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1.6</a:t>
            </a:r>
          </a:p>
          <a:p>
            <a:pPr algn="l"/>
            <a:r>
              <a:rPr lang="en-US" sz="2500" b="1" dirty="0">
                <a:solidFill>
                  <a:schemeClr val="bg1"/>
                </a:solidFill>
                <a:latin typeface="+mn-lt"/>
              </a:rPr>
              <a:t>Welcome and Safe Campus</a:t>
            </a:r>
          </a:p>
          <a:p>
            <a:pPr algn="l"/>
            <a:endParaRPr lang="en-US" sz="1500" b="1" dirty="0">
              <a:solidFill>
                <a:schemeClr val="bg1"/>
              </a:solidFill>
            </a:endParaRPr>
          </a:p>
          <a:p>
            <a:pPr algn="l"/>
            <a:r>
              <a:rPr lang="en-US" sz="2000" dirty="0">
                <a:solidFill>
                  <a:schemeClr val="bg1"/>
                </a:solidFill>
              </a:rPr>
              <a:t>Provide a welcoming, safe, and secure campus with organizational clarity through functional zoning, a network of accessible pathways, improved campus navigation, and clear wayfinding. </a:t>
            </a:r>
          </a:p>
        </p:txBody>
      </p:sp>
      <p:graphicFrame>
        <p:nvGraphicFramePr>
          <p:cNvPr id="65" name="Diagram 64" descr="A college building">
            <a:extLst>
              <a:ext uri="{FF2B5EF4-FFF2-40B4-BE49-F238E27FC236}">
                <a16:creationId xmlns:a16="http://schemas.microsoft.com/office/drawing/2014/main" id="{ED2D36DE-A44F-6448-A154-C8B452D2AA0B}"/>
              </a:ext>
            </a:extLst>
          </p:cNvPr>
          <p:cNvGraphicFramePr/>
          <p:nvPr>
            <p:extLst>
              <p:ext uri="{D42A27DB-BD31-4B8C-83A1-F6EECF244321}">
                <p14:modId xmlns:p14="http://schemas.microsoft.com/office/powerpoint/2010/main" val="1980348376"/>
              </p:ext>
            </p:extLst>
          </p:nvPr>
        </p:nvGraphicFramePr>
        <p:xfrm>
          <a:off x="6043303" y="2147977"/>
          <a:ext cx="5420852" cy="381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AB55BA5-B78F-7068-77B8-75B9D06C7654}"/>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3726E253-D8B5-6FFA-EFE4-99EA9853A0F4}"/>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 name="Oval 5">
            <a:extLst>
              <a:ext uri="{FF2B5EF4-FFF2-40B4-BE49-F238E27FC236}">
                <a16:creationId xmlns:a16="http://schemas.microsoft.com/office/drawing/2014/main" id="{A64755BE-BE2D-1741-2FA8-0A5A0ACADFA2}"/>
              </a:ext>
              <a:ext uri="{C183D7F6-B498-43B3-948B-1728B52AA6E4}">
                <adec:decorative xmlns:adec="http://schemas.microsoft.com/office/drawing/2017/decorative" val="1"/>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choolhouse with solid fill">
            <a:extLst>
              <a:ext uri="{FF2B5EF4-FFF2-40B4-BE49-F238E27FC236}">
                <a16:creationId xmlns:a16="http://schemas.microsoft.com/office/drawing/2014/main" id="{2AAF98CD-ECB3-3585-14D0-3D4239F21D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764" y="1874607"/>
            <a:ext cx="914400" cy="914400"/>
          </a:xfrm>
          <a:prstGeom prst="rect">
            <a:avLst/>
          </a:prstGeom>
        </p:spPr>
      </p:pic>
    </p:spTree>
    <p:extLst>
      <p:ext uri="{BB962C8B-B14F-4D97-AF65-F5344CB8AC3E}">
        <p14:creationId xmlns:p14="http://schemas.microsoft.com/office/powerpoint/2010/main" val="378295169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rgbClr val="319CC6"/>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TotalTime>
  <Words>3377</Words>
  <Application>Microsoft Office PowerPoint</Application>
  <PresentationFormat>Widescreen</PresentationFormat>
  <Paragraphs>347</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Black</vt:lpstr>
      <vt:lpstr>Aptos Display</vt:lpstr>
      <vt:lpstr>Arial</vt:lpstr>
      <vt:lpstr>Avenir</vt:lpstr>
      <vt:lpstr>Calibri</vt:lpstr>
      <vt:lpstr>Century Gothic</vt:lpstr>
      <vt:lpstr>2_Office Theme</vt:lpstr>
      <vt:lpstr>Mt. SAC 2035  Goals, Commitments &amp; Outcomes</vt:lpstr>
      <vt:lpstr>Mt. SAC 2035 Framework</vt:lpstr>
      <vt:lpstr>Goal 1: Culture of Care</vt:lpstr>
      <vt:lpstr>Goal 1: Culture of Care</vt:lpstr>
      <vt:lpstr>Goal 1: Culture of Care</vt:lpstr>
      <vt:lpstr>Goal 1: Culture of Care</vt:lpstr>
      <vt:lpstr>Goal 1: Culture of Care</vt:lpstr>
      <vt:lpstr>Goal 1: Culture of Care</vt:lpstr>
      <vt:lpstr>Goal 1: Culture of Care</vt:lpstr>
      <vt:lpstr>Mt. SAC 2035 Framework</vt:lpstr>
      <vt:lpstr>Goal 2: Equitable Access &amp; Completion</vt:lpstr>
      <vt:lpstr>Goal 2: Equitable Access &amp; Completion</vt:lpstr>
      <vt:lpstr>Goal 2: Equitable Access &amp; Completion</vt:lpstr>
      <vt:lpstr>Goal 2: Equitable Access &amp; Completion</vt:lpstr>
      <vt:lpstr>Goal 2: Equitable Access &amp; Completion</vt:lpstr>
      <vt:lpstr>Mt. SAC 2035 Framework</vt:lpstr>
      <vt:lpstr>Goal 3: Equitable &amp; Innovative Teaching</vt:lpstr>
      <vt:lpstr>Goal 3: Equitable &amp; Innovative Teaching</vt:lpstr>
      <vt:lpstr>Goal 3: Equitable &amp; Innovative Teaching</vt:lpstr>
      <vt:lpstr>Goal 3: Equitable &amp; Innovative Teaching</vt:lpstr>
      <vt:lpstr>Goal 3: Equitable &amp; Innovative Teaching</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Maldonado-Greenlee, Lianne</dc:creator>
  <cp:lastModifiedBy>Maldonado-Greenlee, Lianne</cp:lastModifiedBy>
  <cp:revision>2</cp:revision>
  <dcterms:created xsi:type="dcterms:W3CDTF">2025-09-08T17:32:02Z</dcterms:created>
  <dcterms:modified xsi:type="dcterms:W3CDTF">2025-11-20T18:17:46Z</dcterms:modified>
</cp:coreProperties>
</file>