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3" r:id="rId1"/>
    <p:sldMasterId id="2147484161" r:id="rId2"/>
  </p:sldMasterIdLst>
  <p:notesMasterIdLst>
    <p:notesMasterId r:id="rId24"/>
  </p:notesMasterIdLst>
  <p:sldIdLst>
    <p:sldId id="256" r:id="rId3"/>
    <p:sldId id="260" r:id="rId4"/>
    <p:sldId id="265" r:id="rId5"/>
    <p:sldId id="261" r:id="rId6"/>
    <p:sldId id="263" r:id="rId7"/>
    <p:sldId id="258" r:id="rId8"/>
    <p:sldId id="259" r:id="rId9"/>
    <p:sldId id="268" r:id="rId10"/>
    <p:sldId id="266" r:id="rId11"/>
    <p:sldId id="2147483481" r:id="rId12"/>
    <p:sldId id="2147483505" r:id="rId13"/>
    <p:sldId id="2147483506" r:id="rId14"/>
    <p:sldId id="2147483507" r:id="rId15"/>
    <p:sldId id="2147483508" r:id="rId16"/>
    <p:sldId id="2147483509" r:id="rId17"/>
    <p:sldId id="2147483510" r:id="rId18"/>
    <p:sldId id="2147483511" r:id="rId19"/>
    <p:sldId id="2147483512" r:id="rId20"/>
    <p:sldId id="2147483513" r:id="rId21"/>
    <p:sldId id="2147483514"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9023E-FB1B-4C7F-88AC-4B27914C09F2}" v="6" dt="2026-03-13T18:41:09.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garao, Annel" userId="ad9b2f87-35bb-4527-b404-2225f225ac05" providerId="ADAL" clId="{13E6C7FB-27A7-4C22-A032-72CF9F3AEE23}"/>
    <pc:docChg chg="undo custSel modSld">
      <pc:chgData name="Tagarao, Annel" userId="ad9b2f87-35bb-4527-b404-2225f225ac05" providerId="ADAL" clId="{13E6C7FB-27A7-4C22-A032-72CF9F3AEE23}" dt="2026-03-13T18:43:54.424" v="56" actId="962"/>
      <pc:docMkLst>
        <pc:docMk/>
      </pc:docMkLst>
      <pc:sldChg chg="modSp">
        <pc:chgData name="Tagarao, Annel" userId="ad9b2f87-35bb-4527-b404-2225f225ac05" providerId="ADAL" clId="{13E6C7FB-27A7-4C22-A032-72CF9F3AEE23}" dt="2026-03-13T18:41:09.328" v="45" actId="12093"/>
        <pc:sldMkLst>
          <pc:docMk/>
          <pc:sldMk cId="1622927469" sldId="261"/>
        </pc:sldMkLst>
        <pc:graphicFrameChg chg="mod">
          <ac:chgData name="Tagarao, Annel" userId="ad9b2f87-35bb-4527-b404-2225f225ac05" providerId="ADAL" clId="{13E6C7FB-27A7-4C22-A032-72CF9F3AEE23}" dt="2026-03-13T18:41:09.328" v="45" actId="12093"/>
          <ac:graphicFrameMkLst>
            <pc:docMk/>
            <pc:sldMk cId="1622927469" sldId="261"/>
            <ac:graphicFrameMk id="6" creationId="{617696B5-EB06-0F69-C5E8-ED02C0451E3A}"/>
          </ac:graphicFrameMkLst>
        </pc:graphicFrameChg>
      </pc:sldChg>
      <pc:sldChg chg="modSp mod">
        <pc:chgData name="Tagarao, Annel" userId="ad9b2f87-35bb-4527-b404-2225f225ac05" providerId="ADAL" clId="{13E6C7FB-27A7-4C22-A032-72CF9F3AEE23}" dt="2026-03-13T18:41:52.157" v="46" actId="13244"/>
        <pc:sldMkLst>
          <pc:docMk/>
          <pc:sldMk cId="2318943831" sldId="263"/>
        </pc:sldMkLst>
        <pc:spChg chg="ord">
          <ac:chgData name="Tagarao, Annel" userId="ad9b2f87-35bb-4527-b404-2225f225ac05" providerId="ADAL" clId="{13E6C7FB-27A7-4C22-A032-72CF9F3AEE23}" dt="2026-03-13T18:41:52.157" v="46" actId="13244"/>
          <ac:spMkLst>
            <pc:docMk/>
            <pc:sldMk cId="2318943831" sldId="263"/>
            <ac:spMk id="6" creationId="{01499C64-BD82-8120-D18B-363274A17BCB}"/>
          </ac:spMkLst>
        </pc:spChg>
      </pc:sldChg>
      <pc:sldChg chg="modSp">
        <pc:chgData name="Tagarao, Annel" userId="ad9b2f87-35bb-4527-b404-2225f225ac05" providerId="ADAL" clId="{13E6C7FB-27A7-4C22-A032-72CF9F3AEE23}" dt="2026-03-13T18:40:27.443" v="44" actId="962"/>
        <pc:sldMkLst>
          <pc:docMk/>
          <pc:sldMk cId="995585005" sldId="264"/>
        </pc:sldMkLst>
        <pc:graphicFrameChg chg="mod">
          <ac:chgData name="Tagarao, Annel" userId="ad9b2f87-35bb-4527-b404-2225f225ac05" providerId="ADAL" clId="{13E6C7FB-27A7-4C22-A032-72CF9F3AEE23}" dt="2026-03-13T18:40:27.443" v="44" actId="962"/>
          <ac:graphicFrameMkLst>
            <pc:docMk/>
            <pc:sldMk cId="995585005" sldId="264"/>
            <ac:graphicFrameMk id="5" creationId="{A8CE9916-BC28-3754-7AEE-A2C9FE19C62E}"/>
          </ac:graphicFrameMkLst>
        </pc:graphicFrameChg>
      </pc:sldChg>
      <pc:sldChg chg="modSp mod">
        <pc:chgData name="Tagarao, Annel" userId="ad9b2f87-35bb-4527-b404-2225f225ac05" providerId="ADAL" clId="{13E6C7FB-27A7-4C22-A032-72CF9F3AEE23}" dt="2026-03-13T18:42:19.695" v="47" actId="13244"/>
        <pc:sldMkLst>
          <pc:docMk/>
          <pc:sldMk cId="556808858" sldId="265"/>
        </pc:sldMkLst>
        <pc:spChg chg="mod">
          <ac:chgData name="Tagarao, Annel" userId="ad9b2f87-35bb-4527-b404-2225f225ac05" providerId="ADAL" clId="{13E6C7FB-27A7-4C22-A032-72CF9F3AEE23}" dt="2026-03-13T18:25:21.986" v="5" actId="962"/>
          <ac:spMkLst>
            <pc:docMk/>
            <pc:sldMk cId="556808858" sldId="265"/>
            <ac:spMk id="5" creationId="{2F2D1807-6048-85DE-E1A1-DE9BAB6BFD1C}"/>
          </ac:spMkLst>
        </pc:spChg>
        <pc:graphicFrameChg chg="mod">
          <ac:chgData name="Tagarao, Annel" userId="ad9b2f87-35bb-4527-b404-2225f225ac05" providerId="ADAL" clId="{13E6C7FB-27A7-4C22-A032-72CF9F3AEE23}" dt="2026-03-13T18:25:28.741" v="6" actId="962"/>
          <ac:graphicFrameMkLst>
            <pc:docMk/>
            <pc:sldMk cId="556808858" sldId="265"/>
            <ac:graphicFrameMk id="7" creationId="{DC5C6BBA-AA21-A67F-264A-E60869AF5C59}"/>
          </ac:graphicFrameMkLst>
        </pc:graphicFrameChg>
        <pc:picChg chg="ord">
          <ac:chgData name="Tagarao, Annel" userId="ad9b2f87-35bb-4527-b404-2225f225ac05" providerId="ADAL" clId="{13E6C7FB-27A7-4C22-A032-72CF9F3AEE23}" dt="2026-03-13T18:42:19.695" v="47" actId="13244"/>
          <ac:picMkLst>
            <pc:docMk/>
            <pc:sldMk cId="556808858" sldId="265"/>
            <ac:picMk id="10" creationId="{54276E6D-2C9F-C810-5E5F-E1AC62E497DB}"/>
          </ac:picMkLst>
        </pc:picChg>
        <pc:picChg chg="mod ord">
          <ac:chgData name="Tagarao, Annel" userId="ad9b2f87-35bb-4527-b404-2225f225ac05" providerId="ADAL" clId="{13E6C7FB-27A7-4C22-A032-72CF9F3AEE23}" dt="2026-03-13T18:25:14.040" v="4"/>
          <ac:picMkLst>
            <pc:docMk/>
            <pc:sldMk cId="556808858" sldId="265"/>
            <ac:picMk id="14" creationId="{4F826EED-E308-4842-3F69-4D3D64461703}"/>
          </ac:picMkLst>
        </pc:picChg>
      </pc:sldChg>
      <pc:sldChg chg="modSp mod">
        <pc:chgData name="Tagarao, Annel" userId="ad9b2f87-35bb-4527-b404-2225f225ac05" providerId="ADAL" clId="{13E6C7FB-27A7-4C22-A032-72CF9F3AEE23}" dt="2026-03-13T18:30:52.865" v="22" actId="13244"/>
        <pc:sldMkLst>
          <pc:docMk/>
          <pc:sldMk cId="1480088493" sldId="266"/>
        </pc:sldMkLst>
        <pc:spChg chg="ord">
          <ac:chgData name="Tagarao, Annel" userId="ad9b2f87-35bb-4527-b404-2225f225ac05" providerId="ADAL" clId="{13E6C7FB-27A7-4C22-A032-72CF9F3AEE23}" dt="2026-03-13T18:30:52.865" v="22" actId="13244"/>
          <ac:spMkLst>
            <pc:docMk/>
            <pc:sldMk cId="1480088493" sldId="266"/>
            <ac:spMk id="7" creationId="{C45C75E8-3D4B-BA15-B9E7-21C8741AE043}"/>
          </ac:spMkLst>
        </pc:spChg>
      </pc:sldChg>
      <pc:sldChg chg="modSp mod">
        <pc:chgData name="Tagarao, Annel" userId="ad9b2f87-35bb-4527-b404-2225f225ac05" providerId="ADAL" clId="{13E6C7FB-27A7-4C22-A032-72CF9F3AEE23}" dt="2026-03-13T18:43:54.424" v="56" actId="962"/>
        <pc:sldMkLst>
          <pc:docMk/>
          <pc:sldMk cId="874598956" sldId="268"/>
        </pc:sldMkLst>
        <pc:spChg chg="mod ord">
          <ac:chgData name="Tagarao, Annel" userId="ad9b2f87-35bb-4527-b404-2225f225ac05" providerId="ADAL" clId="{13E6C7FB-27A7-4C22-A032-72CF9F3AEE23}" dt="2026-03-13T18:42:59.204" v="50" actId="962"/>
          <ac:spMkLst>
            <pc:docMk/>
            <pc:sldMk cId="874598956" sldId="268"/>
            <ac:spMk id="10" creationId="{E0871B7E-207A-F864-0EA1-B3D00C8AEC73}"/>
          </ac:spMkLst>
        </pc:spChg>
        <pc:spChg chg="mod ord">
          <ac:chgData name="Tagarao, Annel" userId="ad9b2f87-35bb-4527-b404-2225f225ac05" providerId="ADAL" clId="{13E6C7FB-27A7-4C22-A032-72CF9F3AEE23}" dt="2026-03-13T18:43:06.852" v="52" actId="1036"/>
          <ac:spMkLst>
            <pc:docMk/>
            <pc:sldMk cId="874598956" sldId="268"/>
            <ac:spMk id="11" creationId="{00000000-0000-0000-0000-000000000000}"/>
          </ac:spMkLst>
        </pc:spChg>
        <pc:spChg chg="ord">
          <ac:chgData name="Tagarao, Annel" userId="ad9b2f87-35bb-4527-b404-2225f225ac05" providerId="ADAL" clId="{13E6C7FB-27A7-4C22-A032-72CF9F3AEE23}" dt="2026-03-13T18:28:37.991" v="14" actId="13244"/>
          <ac:spMkLst>
            <pc:docMk/>
            <pc:sldMk cId="874598956" sldId="268"/>
            <ac:spMk id="12" creationId="{00000000-0000-0000-0000-000000000000}"/>
          </ac:spMkLst>
        </pc:spChg>
        <pc:spChg chg="ord">
          <ac:chgData name="Tagarao, Annel" userId="ad9b2f87-35bb-4527-b404-2225f225ac05" providerId="ADAL" clId="{13E6C7FB-27A7-4C22-A032-72CF9F3AEE23}" dt="2026-03-13T18:28:37.240" v="13" actId="13244"/>
          <ac:spMkLst>
            <pc:docMk/>
            <pc:sldMk cId="874598956" sldId="268"/>
            <ac:spMk id="13" creationId="{00000000-0000-0000-0000-000000000000}"/>
          </ac:spMkLst>
        </pc:spChg>
        <pc:spChg chg="ord">
          <ac:chgData name="Tagarao, Annel" userId="ad9b2f87-35bb-4527-b404-2225f225ac05" providerId="ADAL" clId="{13E6C7FB-27A7-4C22-A032-72CF9F3AEE23}" dt="2026-03-13T18:30:32.350" v="21" actId="13244"/>
          <ac:spMkLst>
            <pc:docMk/>
            <pc:sldMk cId="874598956" sldId="268"/>
            <ac:spMk id="58" creationId="{00000000-0000-0000-0000-000000000000}"/>
          </ac:spMkLst>
        </pc:spChg>
        <pc:spChg chg="mod ord">
          <ac:chgData name="Tagarao, Annel" userId="ad9b2f87-35bb-4527-b404-2225f225ac05" providerId="ADAL" clId="{13E6C7FB-27A7-4C22-A032-72CF9F3AEE23}" dt="2026-03-13T18:43:02.864" v="51" actId="1036"/>
          <ac:spMkLst>
            <pc:docMk/>
            <pc:sldMk cId="874598956" sldId="268"/>
            <ac:spMk id="62" creationId="{B48F55C8-83DC-E455-B973-3DEB9635A4FD}"/>
          </ac:spMkLst>
        </pc:spChg>
        <pc:grpChg chg="mod">
          <ac:chgData name="Tagarao, Annel" userId="ad9b2f87-35bb-4527-b404-2225f225ac05" providerId="ADAL" clId="{13E6C7FB-27A7-4C22-A032-72CF9F3AEE23}" dt="2026-03-13T18:43:28.945" v="53" actId="962"/>
          <ac:grpSpMkLst>
            <pc:docMk/>
            <pc:sldMk cId="874598956" sldId="268"/>
            <ac:grpSpMk id="22" creationId="{00000000-0000-0000-0000-000000000000}"/>
          </ac:grpSpMkLst>
        </pc:grpChg>
        <pc:grpChg chg="mod">
          <ac:chgData name="Tagarao, Annel" userId="ad9b2f87-35bb-4527-b404-2225f225ac05" providerId="ADAL" clId="{13E6C7FB-27A7-4C22-A032-72CF9F3AEE23}" dt="2026-03-13T18:43:40.655" v="54" actId="962"/>
          <ac:grpSpMkLst>
            <pc:docMk/>
            <pc:sldMk cId="874598956" sldId="268"/>
            <ac:grpSpMk id="38" creationId="{00000000-0000-0000-0000-000000000000}"/>
          </ac:grpSpMkLst>
        </pc:grpChg>
        <pc:grpChg chg="mod">
          <ac:chgData name="Tagarao, Annel" userId="ad9b2f87-35bb-4527-b404-2225f225ac05" providerId="ADAL" clId="{13E6C7FB-27A7-4C22-A032-72CF9F3AEE23}" dt="2026-03-13T18:43:46.788" v="55" actId="962"/>
          <ac:grpSpMkLst>
            <pc:docMk/>
            <pc:sldMk cId="874598956" sldId="268"/>
            <ac:grpSpMk id="46" creationId="{00000000-0000-0000-0000-000000000000}"/>
          </ac:grpSpMkLst>
        </pc:grpChg>
        <pc:grpChg chg="mod">
          <ac:chgData name="Tagarao, Annel" userId="ad9b2f87-35bb-4527-b404-2225f225ac05" providerId="ADAL" clId="{13E6C7FB-27A7-4C22-A032-72CF9F3AEE23}" dt="2026-03-13T18:43:54.424" v="56" actId="962"/>
          <ac:grpSpMkLst>
            <pc:docMk/>
            <pc:sldMk cId="874598956" sldId="268"/>
            <ac:grpSpMk id="54" creationId="{00000000-0000-0000-0000-000000000000}"/>
          </ac:grpSpMkLst>
        </pc:grpChg>
        <pc:picChg chg="mod ord">
          <ac:chgData name="Tagarao, Annel" userId="ad9b2f87-35bb-4527-b404-2225f225ac05" providerId="ADAL" clId="{13E6C7FB-27A7-4C22-A032-72CF9F3AEE23}" dt="2026-03-13T18:29:26.268" v="18" actId="962"/>
          <ac:picMkLst>
            <pc:docMk/>
            <pc:sldMk cId="874598956" sldId="268"/>
            <ac:picMk id="61" creationId="{C759D959-3D9E-A1E3-A187-717876E5BBDC}"/>
          </ac:picMkLst>
        </pc:picChg>
      </pc:sldChg>
      <pc:sldChg chg="modSp mod">
        <pc:chgData name="Tagarao, Annel" userId="ad9b2f87-35bb-4527-b404-2225f225ac05" providerId="ADAL" clId="{13E6C7FB-27A7-4C22-A032-72CF9F3AEE23}" dt="2026-03-13T18:32:38.932" v="28" actId="1036"/>
        <pc:sldMkLst>
          <pc:docMk/>
          <pc:sldMk cId="728668125" sldId="2147483481"/>
        </pc:sldMkLst>
        <pc:spChg chg="ord">
          <ac:chgData name="Tagarao, Annel" userId="ad9b2f87-35bb-4527-b404-2225f225ac05" providerId="ADAL" clId="{13E6C7FB-27A7-4C22-A032-72CF9F3AEE23}" dt="2026-03-13T18:31:50.532" v="27" actId="13244"/>
          <ac:spMkLst>
            <pc:docMk/>
            <pc:sldMk cId="728668125" sldId="2147483481"/>
            <ac:spMk id="2" creationId="{9271FF1E-EA6D-FF39-1940-5FEF42F74634}"/>
          </ac:spMkLst>
        </pc:spChg>
        <pc:spChg chg="ord">
          <ac:chgData name="Tagarao, Annel" userId="ad9b2f87-35bb-4527-b404-2225f225ac05" providerId="ADAL" clId="{13E6C7FB-27A7-4C22-A032-72CF9F3AEE23}" dt="2026-03-13T18:31:27.036" v="24" actId="13244"/>
          <ac:spMkLst>
            <pc:docMk/>
            <pc:sldMk cId="728668125" sldId="2147483481"/>
            <ac:spMk id="4" creationId="{E0581111-BB48-7E4A-A36F-17AF3B30FD6F}"/>
          </ac:spMkLst>
        </pc:spChg>
        <pc:spChg chg="ord">
          <ac:chgData name="Tagarao, Annel" userId="ad9b2f87-35bb-4527-b404-2225f225ac05" providerId="ADAL" clId="{13E6C7FB-27A7-4C22-A032-72CF9F3AEE23}" dt="2026-03-13T18:31:38.094" v="25" actId="13244"/>
          <ac:spMkLst>
            <pc:docMk/>
            <pc:sldMk cId="728668125" sldId="2147483481"/>
            <ac:spMk id="10" creationId="{3BBA4A60-8B04-BAC3-AB6A-8C60FA81840D}"/>
          </ac:spMkLst>
        </pc:spChg>
        <pc:spChg chg="mod ord">
          <ac:chgData name="Tagarao, Annel" userId="ad9b2f87-35bb-4527-b404-2225f225ac05" providerId="ADAL" clId="{13E6C7FB-27A7-4C22-A032-72CF9F3AEE23}" dt="2026-03-13T18:32:38.932" v="28" actId="1036"/>
          <ac:spMkLst>
            <pc:docMk/>
            <pc:sldMk cId="728668125" sldId="2147483481"/>
            <ac:spMk id="17" creationId="{5FBA214A-E8B3-A314-823C-5E4F8B32B9DD}"/>
          </ac:spMkLst>
        </pc:spChg>
      </pc:sldChg>
      <pc:sldChg chg="modSp mod">
        <pc:chgData name="Tagarao, Annel" userId="ad9b2f87-35bb-4527-b404-2225f225ac05" providerId="ADAL" clId="{13E6C7FB-27A7-4C22-A032-72CF9F3AEE23}" dt="2026-03-13T18:33:12.172" v="29" actId="13244"/>
        <pc:sldMkLst>
          <pc:docMk/>
          <pc:sldMk cId="309885432" sldId="2147483505"/>
        </pc:sldMkLst>
        <pc:spChg chg="ord">
          <ac:chgData name="Tagarao, Annel" userId="ad9b2f87-35bb-4527-b404-2225f225ac05" providerId="ADAL" clId="{13E6C7FB-27A7-4C22-A032-72CF9F3AEE23}" dt="2026-03-13T18:33:12.172" v="29" actId="13244"/>
          <ac:spMkLst>
            <pc:docMk/>
            <pc:sldMk cId="309885432" sldId="2147483505"/>
            <ac:spMk id="4" creationId="{0458644C-1EE9-30EC-0660-56570346A05C}"/>
          </ac:spMkLst>
        </pc:spChg>
      </pc:sldChg>
      <pc:sldChg chg="modSp mod">
        <pc:chgData name="Tagarao, Annel" userId="ad9b2f87-35bb-4527-b404-2225f225ac05" providerId="ADAL" clId="{13E6C7FB-27A7-4C22-A032-72CF9F3AEE23}" dt="2026-03-13T18:33:30.198" v="30" actId="13244"/>
        <pc:sldMkLst>
          <pc:docMk/>
          <pc:sldMk cId="2683926661" sldId="2147483506"/>
        </pc:sldMkLst>
        <pc:spChg chg="ord">
          <ac:chgData name="Tagarao, Annel" userId="ad9b2f87-35bb-4527-b404-2225f225ac05" providerId="ADAL" clId="{13E6C7FB-27A7-4C22-A032-72CF9F3AEE23}" dt="2026-03-13T18:33:30.198" v="30" actId="13244"/>
          <ac:spMkLst>
            <pc:docMk/>
            <pc:sldMk cId="2683926661" sldId="2147483506"/>
            <ac:spMk id="3" creationId="{F6184CB9-0022-F7CE-E1A9-F1637C763AAF}"/>
          </ac:spMkLst>
        </pc:spChg>
      </pc:sldChg>
      <pc:sldChg chg="modSp mod">
        <pc:chgData name="Tagarao, Annel" userId="ad9b2f87-35bb-4527-b404-2225f225ac05" providerId="ADAL" clId="{13E6C7FB-27A7-4C22-A032-72CF9F3AEE23}" dt="2026-03-13T18:33:57.518" v="31" actId="13244"/>
        <pc:sldMkLst>
          <pc:docMk/>
          <pc:sldMk cId="1262805301" sldId="2147483507"/>
        </pc:sldMkLst>
        <pc:spChg chg="ord">
          <ac:chgData name="Tagarao, Annel" userId="ad9b2f87-35bb-4527-b404-2225f225ac05" providerId="ADAL" clId="{13E6C7FB-27A7-4C22-A032-72CF9F3AEE23}" dt="2026-03-13T18:33:57.518" v="31" actId="13244"/>
          <ac:spMkLst>
            <pc:docMk/>
            <pc:sldMk cId="1262805301" sldId="2147483507"/>
            <ac:spMk id="4" creationId="{07081A90-8D15-232E-DA6B-7FFD0E590413}"/>
          </ac:spMkLst>
        </pc:spChg>
      </pc:sldChg>
      <pc:sldChg chg="modSp mod">
        <pc:chgData name="Tagarao, Annel" userId="ad9b2f87-35bb-4527-b404-2225f225ac05" providerId="ADAL" clId="{13E6C7FB-27A7-4C22-A032-72CF9F3AEE23}" dt="2026-03-13T18:34:07.307" v="32" actId="13244"/>
        <pc:sldMkLst>
          <pc:docMk/>
          <pc:sldMk cId="72146724" sldId="2147483508"/>
        </pc:sldMkLst>
        <pc:spChg chg="ord">
          <ac:chgData name="Tagarao, Annel" userId="ad9b2f87-35bb-4527-b404-2225f225ac05" providerId="ADAL" clId="{13E6C7FB-27A7-4C22-A032-72CF9F3AEE23}" dt="2026-03-13T18:34:07.307" v="32" actId="13244"/>
          <ac:spMkLst>
            <pc:docMk/>
            <pc:sldMk cId="72146724" sldId="2147483508"/>
            <ac:spMk id="4" creationId="{5B840022-721D-0441-FA8F-13F590AE4631}"/>
          </ac:spMkLst>
        </pc:spChg>
      </pc:sldChg>
      <pc:sldChg chg="modSp mod">
        <pc:chgData name="Tagarao, Annel" userId="ad9b2f87-35bb-4527-b404-2225f225ac05" providerId="ADAL" clId="{13E6C7FB-27A7-4C22-A032-72CF9F3AEE23}" dt="2026-03-13T18:34:29.453" v="33" actId="13244"/>
        <pc:sldMkLst>
          <pc:docMk/>
          <pc:sldMk cId="924467126" sldId="2147483509"/>
        </pc:sldMkLst>
        <pc:spChg chg="ord">
          <ac:chgData name="Tagarao, Annel" userId="ad9b2f87-35bb-4527-b404-2225f225ac05" providerId="ADAL" clId="{13E6C7FB-27A7-4C22-A032-72CF9F3AEE23}" dt="2026-03-13T18:34:29.453" v="33" actId="13244"/>
          <ac:spMkLst>
            <pc:docMk/>
            <pc:sldMk cId="924467126" sldId="2147483509"/>
            <ac:spMk id="4" creationId="{F2B2D467-4185-CD3B-4BD2-E03C47193A52}"/>
          </ac:spMkLst>
        </pc:spChg>
      </pc:sldChg>
      <pc:sldChg chg="modSp mod">
        <pc:chgData name="Tagarao, Annel" userId="ad9b2f87-35bb-4527-b404-2225f225ac05" providerId="ADAL" clId="{13E6C7FB-27A7-4C22-A032-72CF9F3AEE23}" dt="2026-03-13T18:34:56.948" v="35" actId="13244"/>
        <pc:sldMkLst>
          <pc:docMk/>
          <pc:sldMk cId="3782951696" sldId="2147483510"/>
        </pc:sldMkLst>
        <pc:spChg chg="ord">
          <ac:chgData name="Tagarao, Annel" userId="ad9b2f87-35bb-4527-b404-2225f225ac05" providerId="ADAL" clId="{13E6C7FB-27A7-4C22-A032-72CF9F3AEE23}" dt="2026-03-13T18:34:48.191" v="34" actId="13244"/>
          <ac:spMkLst>
            <pc:docMk/>
            <pc:sldMk cId="3782951696" sldId="2147483510"/>
            <ac:spMk id="3" creationId="{DED887D3-A962-4F62-641F-17E1C9696A7F}"/>
          </ac:spMkLst>
        </pc:spChg>
        <pc:spChg chg="ord">
          <ac:chgData name="Tagarao, Annel" userId="ad9b2f87-35bb-4527-b404-2225f225ac05" providerId="ADAL" clId="{13E6C7FB-27A7-4C22-A032-72CF9F3AEE23}" dt="2026-03-13T18:34:56.948" v="35" actId="13244"/>
          <ac:spMkLst>
            <pc:docMk/>
            <pc:sldMk cId="3782951696" sldId="2147483510"/>
            <ac:spMk id="4" creationId="{3726E253-D8B5-6FFA-EFE4-99EA9853A0F4}"/>
          </ac:spMkLst>
        </pc:spChg>
      </pc:sldChg>
      <pc:sldChg chg="modSp">
        <pc:chgData name="Tagarao, Annel" userId="ad9b2f87-35bb-4527-b404-2225f225ac05" providerId="ADAL" clId="{13E6C7FB-27A7-4C22-A032-72CF9F3AEE23}" dt="2026-03-13T18:39:12.791" v="41" actId="962"/>
        <pc:sldMkLst>
          <pc:docMk/>
          <pc:sldMk cId="2077321971" sldId="2147483511"/>
        </pc:sldMkLst>
        <pc:graphicFrameChg chg="mod">
          <ac:chgData name="Tagarao, Annel" userId="ad9b2f87-35bb-4527-b404-2225f225ac05" providerId="ADAL" clId="{13E6C7FB-27A7-4C22-A032-72CF9F3AEE23}" dt="2026-03-13T18:39:12.791" v="41" actId="962"/>
          <ac:graphicFrameMkLst>
            <pc:docMk/>
            <pc:sldMk cId="2077321971" sldId="2147483511"/>
            <ac:graphicFrameMk id="5" creationId="{02C9FCC0-19E3-F370-C22A-41DECB25DD0B}"/>
          </ac:graphicFrameMkLst>
        </pc:graphicFrameChg>
      </pc:sldChg>
      <pc:sldChg chg="modSp mod">
        <pc:chgData name="Tagarao, Annel" userId="ad9b2f87-35bb-4527-b404-2225f225ac05" providerId="ADAL" clId="{13E6C7FB-27A7-4C22-A032-72CF9F3AEE23}" dt="2026-03-13T18:38:01.405" v="40" actId="962"/>
        <pc:sldMkLst>
          <pc:docMk/>
          <pc:sldMk cId="1870742294" sldId="2147483513"/>
        </pc:sldMkLst>
        <pc:spChg chg="mod">
          <ac:chgData name="Tagarao, Annel" userId="ad9b2f87-35bb-4527-b404-2225f225ac05" providerId="ADAL" clId="{13E6C7FB-27A7-4C22-A032-72CF9F3AEE23}" dt="2026-03-13T18:37:19.437" v="39" actId="962"/>
          <ac:spMkLst>
            <pc:docMk/>
            <pc:sldMk cId="1870742294" sldId="2147483513"/>
            <ac:spMk id="12" creationId="{35EE2ABD-5B48-D692-679F-40CB0B292899}"/>
          </ac:spMkLst>
        </pc:spChg>
        <pc:spChg chg="ord">
          <ac:chgData name="Tagarao, Annel" userId="ad9b2f87-35bb-4527-b404-2225f225ac05" providerId="ADAL" clId="{13E6C7FB-27A7-4C22-A032-72CF9F3AEE23}" dt="2026-03-13T18:35:37.428" v="37" actId="13244"/>
          <ac:spMkLst>
            <pc:docMk/>
            <pc:sldMk cId="1870742294" sldId="2147483513"/>
            <ac:spMk id="62" creationId="{7D4A7595-5415-0CB6-E81A-AE7BDA7B7873}"/>
          </ac:spMkLst>
        </pc:spChg>
        <pc:graphicFrameChg chg="mod">
          <ac:chgData name="Tagarao, Annel" userId="ad9b2f87-35bb-4527-b404-2225f225ac05" providerId="ADAL" clId="{13E6C7FB-27A7-4C22-A032-72CF9F3AEE23}" dt="2026-03-13T18:38:01.405" v="40" actId="962"/>
          <ac:graphicFrameMkLst>
            <pc:docMk/>
            <pc:sldMk cId="1870742294" sldId="2147483513"/>
            <ac:graphicFrameMk id="36" creationId="{28D2CFB4-B693-5D2F-D5CA-0DE6DA0D246E}"/>
          </ac:graphicFrameMkLst>
        </pc:graphicFrameChg>
      </pc:sldChg>
      <pc:sldChg chg="modSp mod">
        <pc:chgData name="Tagarao, Annel" userId="ad9b2f87-35bb-4527-b404-2225f225ac05" providerId="ADAL" clId="{13E6C7FB-27A7-4C22-A032-72CF9F3AEE23}" dt="2026-03-13T18:40:15.196" v="43" actId="962"/>
        <pc:sldMkLst>
          <pc:docMk/>
          <pc:sldMk cId="2946606994" sldId="2147483514"/>
        </pc:sldMkLst>
        <pc:spChg chg="mod">
          <ac:chgData name="Tagarao, Annel" userId="ad9b2f87-35bb-4527-b404-2225f225ac05" providerId="ADAL" clId="{13E6C7FB-27A7-4C22-A032-72CF9F3AEE23}" dt="2026-03-13T18:39:36.397" v="42" actId="962"/>
          <ac:spMkLst>
            <pc:docMk/>
            <pc:sldMk cId="2946606994" sldId="2147483514"/>
            <ac:spMk id="12" creationId="{1662EF76-F543-BFEC-F2C7-029F1D725CDC}"/>
          </ac:spMkLst>
        </pc:spChg>
        <pc:graphicFrameChg chg="mod">
          <ac:chgData name="Tagarao, Annel" userId="ad9b2f87-35bb-4527-b404-2225f225ac05" providerId="ADAL" clId="{13E6C7FB-27A7-4C22-A032-72CF9F3AEE23}" dt="2026-03-13T18:40:15.196" v="43" actId="962"/>
          <ac:graphicFrameMkLst>
            <pc:docMk/>
            <pc:sldMk cId="2946606994" sldId="2147483514"/>
            <ac:graphicFrameMk id="36" creationId="{DFB8F969-D851-3846-F141-6E3136A14FA6}"/>
          </ac:graphicFrameMkLst>
        </pc:graphicFrameChg>
      </pc:sldChg>
    </pc:docChg>
  </pc:docChgLst>
</pc:chgInfo>
</file>

<file path=ppt/diagrams/_rels/data12.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image" Target="../media/image23.jpeg"/><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diagrams/_rels/data13.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image" Target="../media/image23.jpeg"/><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image" Target="../media/image23.jpeg"/><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image" Target="../media/image23.jpeg"/><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image" Target="../media/image23.jpeg"/><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image" Target="../media/image23.jpeg"/><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624631-4210-4A52-A4D4-9E6B30C970D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90715A70-4A9A-433B-92C0-019B1EA1F95E}">
      <dgm:prSet custT="1"/>
      <dgm:spPr/>
      <dgm:t>
        <a:bodyPr/>
        <a:lstStyle/>
        <a:p>
          <a:pPr>
            <a:lnSpc>
              <a:spcPct val="100000"/>
            </a:lnSpc>
            <a:defRPr b="1"/>
          </a:pPr>
          <a:r>
            <a:rPr lang="en-US" sz="2000" b="1" dirty="0"/>
            <a:t>What is the same?</a:t>
          </a:r>
        </a:p>
      </dgm:t>
    </dgm:pt>
    <dgm:pt modelId="{2489F1EC-7454-41F6-86C5-6293F5FFA5B7}" type="parTrans" cxnId="{24E3AA1E-AA98-401F-AD5E-F800B3C8A66C}">
      <dgm:prSet/>
      <dgm:spPr/>
      <dgm:t>
        <a:bodyPr/>
        <a:lstStyle/>
        <a:p>
          <a:endParaRPr lang="en-US"/>
        </a:p>
      </dgm:t>
    </dgm:pt>
    <dgm:pt modelId="{A198BAA4-971A-4767-88B3-83AE1B89AB24}" type="sibTrans" cxnId="{24E3AA1E-AA98-401F-AD5E-F800B3C8A66C}">
      <dgm:prSet/>
      <dgm:spPr/>
      <dgm:t>
        <a:bodyPr/>
        <a:lstStyle/>
        <a:p>
          <a:endParaRPr lang="en-US"/>
        </a:p>
      </dgm:t>
    </dgm:pt>
    <dgm:pt modelId="{9B557C5A-E458-4A77-BDCE-80D43FC87F4C}">
      <dgm:prSet custT="1"/>
      <dgm:spPr/>
      <dgm:t>
        <a:bodyPr/>
        <a:lstStyle/>
        <a:p>
          <a:pPr>
            <a:lnSpc>
              <a:spcPct val="100000"/>
            </a:lnSpc>
          </a:pPr>
          <a:r>
            <a:rPr lang="en-US" sz="1800" b="1" dirty="0"/>
            <a:t>Institutional planning</a:t>
          </a:r>
          <a:r>
            <a:rPr lang="en-US" sz="1800" dirty="0"/>
            <a:t> for improvement</a:t>
          </a:r>
        </a:p>
      </dgm:t>
    </dgm:pt>
    <dgm:pt modelId="{3FBCBCA8-30AB-461E-A588-53229D8A0D0B}" type="parTrans" cxnId="{EFCB982B-5793-4279-814F-61E19F230AE1}">
      <dgm:prSet/>
      <dgm:spPr/>
      <dgm:t>
        <a:bodyPr/>
        <a:lstStyle/>
        <a:p>
          <a:endParaRPr lang="en-US"/>
        </a:p>
      </dgm:t>
    </dgm:pt>
    <dgm:pt modelId="{0A42F9F8-6738-4C88-BE26-F017191C9811}" type="sibTrans" cxnId="{EFCB982B-5793-4279-814F-61E19F230AE1}">
      <dgm:prSet/>
      <dgm:spPr/>
      <dgm:t>
        <a:bodyPr/>
        <a:lstStyle/>
        <a:p>
          <a:endParaRPr lang="en-US"/>
        </a:p>
      </dgm:t>
    </dgm:pt>
    <dgm:pt modelId="{95A51065-00CD-4130-B593-56A7F987E757}">
      <dgm:prSet custT="1"/>
      <dgm:spPr/>
      <dgm:t>
        <a:bodyPr/>
        <a:lstStyle/>
        <a:p>
          <a:pPr>
            <a:lnSpc>
              <a:spcPct val="100000"/>
            </a:lnSpc>
          </a:pPr>
          <a:r>
            <a:rPr lang="en-US" sz="1800" dirty="0"/>
            <a:t>Faculty and Staff </a:t>
          </a:r>
          <a:r>
            <a:rPr lang="en-US" sz="1800" b="1" dirty="0"/>
            <a:t>involvement</a:t>
          </a:r>
        </a:p>
      </dgm:t>
    </dgm:pt>
    <dgm:pt modelId="{F22181EF-F6FD-4F21-9ECF-5DA6511B89A2}" type="parTrans" cxnId="{73C34468-2A53-4E1F-852F-3EE258EDA2BB}">
      <dgm:prSet/>
      <dgm:spPr/>
      <dgm:t>
        <a:bodyPr/>
        <a:lstStyle/>
        <a:p>
          <a:endParaRPr lang="en-US"/>
        </a:p>
      </dgm:t>
    </dgm:pt>
    <dgm:pt modelId="{04D456C5-9570-4F40-86C9-5630C9A306EF}" type="sibTrans" cxnId="{73C34468-2A53-4E1F-852F-3EE258EDA2BB}">
      <dgm:prSet/>
      <dgm:spPr/>
      <dgm:t>
        <a:bodyPr/>
        <a:lstStyle/>
        <a:p>
          <a:endParaRPr lang="en-US"/>
        </a:p>
      </dgm:t>
    </dgm:pt>
    <dgm:pt modelId="{EEE702C9-39E3-4732-BCF9-C61EB01BCCA5}">
      <dgm:prSet custT="1"/>
      <dgm:spPr/>
      <dgm:t>
        <a:bodyPr/>
        <a:lstStyle/>
        <a:p>
          <a:pPr>
            <a:lnSpc>
              <a:spcPct val="100000"/>
            </a:lnSpc>
          </a:pPr>
          <a:r>
            <a:rPr lang="en-US" sz="1800" b="1" dirty="0"/>
            <a:t>Every Unit</a:t>
          </a:r>
          <a:r>
            <a:rPr lang="en-US" sz="1800" dirty="0"/>
            <a:t> of the </a:t>
          </a:r>
          <a:r>
            <a:rPr lang="en-US" sz="1800" dirty="0">
              <a:latin typeface="Calibri Light" panose="020F0302020204030204"/>
            </a:rPr>
            <a:t>College</a:t>
          </a:r>
          <a:r>
            <a:rPr lang="en-US" sz="1800" dirty="0"/>
            <a:t> participates</a:t>
          </a:r>
        </a:p>
      </dgm:t>
    </dgm:pt>
    <dgm:pt modelId="{EDFAD54F-594C-40D9-BFE9-F383C7CE9561}" type="parTrans" cxnId="{46848F35-72DE-4267-91A0-D4D8D85A6F0D}">
      <dgm:prSet/>
      <dgm:spPr/>
      <dgm:t>
        <a:bodyPr/>
        <a:lstStyle/>
        <a:p>
          <a:endParaRPr lang="en-US"/>
        </a:p>
      </dgm:t>
    </dgm:pt>
    <dgm:pt modelId="{0F09D5B1-2E8B-4C9B-8B42-9C8F9C0D038F}" type="sibTrans" cxnId="{46848F35-72DE-4267-91A0-D4D8D85A6F0D}">
      <dgm:prSet/>
      <dgm:spPr/>
      <dgm:t>
        <a:bodyPr/>
        <a:lstStyle/>
        <a:p>
          <a:endParaRPr lang="en-US"/>
        </a:p>
      </dgm:t>
    </dgm:pt>
    <dgm:pt modelId="{70A0E9AA-2B2C-43C0-AF78-8FC96D314D46}">
      <dgm:prSet custT="1"/>
      <dgm:spPr/>
      <dgm:t>
        <a:bodyPr/>
        <a:lstStyle/>
        <a:p>
          <a:pPr>
            <a:lnSpc>
              <a:spcPct val="100000"/>
            </a:lnSpc>
          </a:pPr>
          <a:r>
            <a:rPr lang="en-US" sz="1800" b="1" err="1"/>
            <a:t>Nuventive</a:t>
          </a:r>
          <a:endParaRPr lang="en-US" sz="1800" b="1"/>
        </a:p>
      </dgm:t>
    </dgm:pt>
    <dgm:pt modelId="{6E14C2A7-8C35-4F66-AF2F-507FF933F875}" type="parTrans" cxnId="{DC531DCC-6EE3-4403-BD56-8A98DAF5EC28}">
      <dgm:prSet/>
      <dgm:spPr/>
      <dgm:t>
        <a:bodyPr/>
        <a:lstStyle/>
        <a:p>
          <a:endParaRPr lang="en-US"/>
        </a:p>
      </dgm:t>
    </dgm:pt>
    <dgm:pt modelId="{51C38C7E-3D26-479D-ACE1-C8A36DE8F0F6}" type="sibTrans" cxnId="{DC531DCC-6EE3-4403-BD56-8A98DAF5EC28}">
      <dgm:prSet/>
      <dgm:spPr/>
      <dgm:t>
        <a:bodyPr/>
        <a:lstStyle/>
        <a:p>
          <a:endParaRPr lang="en-US"/>
        </a:p>
      </dgm:t>
    </dgm:pt>
    <dgm:pt modelId="{74CC40C0-DDC7-4784-9A9C-39CA2473C933}">
      <dgm:prSet custT="1"/>
      <dgm:spPr/>
      <dgm:t>
        <a:bodyPr/>
        <a:lstStyle/>
        <a:p>
          <a:pPr>
            <a:lnSpc>
              <a:spcPct val="100000"/>
            </a:lnSpc>
            <a:defRPr b="1"/>
          </a:pPr>
          <a:r>
            <a:rPr lang="en-US" sz="2000" b="1" dirty="0"/>
            <a:t>What’s different?</a:t>
          </a:r>
        </a:p>
      </dgm:t>
    </dgm:pt>
    <dgm:pt modelId="{128340AA-9CB6-4F57-BF7B-4F8CD939BC0E}" type="parTrans" cxnId="{04378EB4-3662-4E49-8933-F9D29425919C}">
      <dgm:prSet/>
      <dgm:spPr/>
      <dgm:t>
        <a:bodyPr/>
        <a:lstStyle/>
        <a:p>
          <a:endParaRPr lang="en-US"/>
        </a:p>
      </dgm:t>
    </dgm:pt>
    <dgm:pt modelId="{46DD18E0-5A2E-4248-92CA-98D7F7702978}" type="sibTrans" cxnId="{04378EB4-3662-4E49-8933-F9D29425919C}">
      <dgm:prSet/>
      <dgm:spPr/>
      <dgm:t>
        <a:bodyPr/>
        <a:lstStyle/>
        <a:p>
          <a:endParaRPr lang="en-US"/>
        </a:p>
      </dgm:t>
    </dgm:pt>
    <dgm:pt modelId="{785E7A6F-B527-4C6A-9DA3-7C546BD046C0}">
      <dgm:prSet custT="1"/>
      <dgm:spPr/>
      <dgm:t>
        <a:bodyPr/>
        <a:lstStyle/>
        <a:p>
          <a:pPr>
            <a:lnSpc>
              <a:spcPct val="100000"/>
            </a:lnSpc>
          </a:pPr>
          <a:r>
            <a:rPr lang="en-US" sz="1800" dirty="0"/>
            <a:t>Name – </a:t>
          </a:r>
          <a:r>
            <a:rPr lang="en-US" sz="1800" b="1" dirty="0"/>
            <a:t>Program Review</a:t>
          </a:r>
        </a:p>
      </dgm:t>
    </dgm:pt>
    <dgm:pt modelId="{DB686BD1-7DE1-44C8-B8EC-F26D07769F4A}" type="parTrans" cxnId="{307E2496-5929-4093-93D4-5A967A454BC9}">
      <dgm:prSet/>
      <dgm:spPr/>
      <dgm:t>
        <a:bodyPr/>
        <a:lstStyle/>
        <a:p>
          <a:endParaRPr lang="en-US"/>
        </a:p>
      </dgm:t>
    </dgm:pt>
    <dgm:pt modelId="{DD01D4A1-4566-43A8-AA36-5122D9D0A86A}" type="sibTrans" cxnId="{307E2496-5929-4093-93D4-5A967A454BC9}">
      <dgm:prSet/>
      <dgm:spPr/>
      <dgm:t>
        <a:bodyPr/>
        <a:lstStyle/>
        <a:p>
          <a:endParaRPr lang="en-US"/>
        </a:p>
      </dgm:t>
    </dgm:pt>
    <dgm:pt modelId="{C346D87E-7F90-4807-B31C-78C2F2F70EF6}">
      <dgm:prSet custT="1"/>
      <dgm:spPr/>
      <dgm:t>
        <a:bodyPr/>
        <a:lstStyle/>
        <a:p>
          <a:pPr>
            <a:lnSpc>
              <a:spcPct val="100000"/>
            </a:lnSpc>
          </a:pPr>
          <a:r>
            <a:rPr lang="en-US" sz="1800" dirty="0"/>
            <a:t>Cycle – </a:t>
          </a:r>
          <a:r>
            <a:rPr lang="en-US" sz="1800" b="1" dirty="0"/>
            <a:t>3year cycle</a:t>
          </a:r>
          <a:r>
            <a:rPr lang="en-US" sz="1800" dirty="0"/>
            <a:t> with an annual update</a:t>
          </a:r>
        </a:p>
      </dgm:t>
    </dgm:pt>
    <dgm:pt modelId="{21253155-F7C7-4DFB-A89B-1A20C599E3BD}" type="parTrans" cxnId="{ECF74E80-7D81-427B-A92D-EC6C88BF8CD2}">
      <dgm:prSet/>
      <dgm:spPr/>
      <dgm:t>
        <a:bodyPr/>
        <a:lstStyle/>
        <a:p>
          <a:endParaRPr lang="en-US"/>
        </a:p>
      </dgm:t>
    </dgm:pt>
    <dgm:pt modelId="{A7AF5D6B-9BCA-46AC-AF2C-A92771267DD9}" type="sibTrans" cxnId="{ECF74E80-7D81-427B-A92D-EC6C88BF8CD2}">
      <dgm:prSet/>
      <dgm:spPr/>
      <dgm:t>
        <a:bodyPr/>
        <a:lstStyle/>
        <a:p>
          <a:endParaRPr lang="en-US"/>
        </a:p>
      </dgm:t>
    </dgm:pt>
    <dgm:pt modelId="{C6430AD6-8551-443E-8FFC-C45E782C5189}">
      <dgm:prSet custT="1"/>
      <dgm:spPr/>
      <dgm:t>
        <a:bodyPr/>
        <a:lstStyle/>
        <a:p>
          <a:pPr>
            <a:lnSpc>
              <a:spcPct val="100000"/>
            </a:lnSpc>
          </a:pPr>
          <a:r>
            <a:rPr lang="en-US" sz="1800" dirty="0"/>
            <a:t>Timeline – Data reflection begins in Fall, with Unit program review due </a:t>
          </a:r>
          <a:r>
            <a:rPr lang="en-US" sz="1800" b="1" dirty="0"/>
            <a:t>March 27</a:t>
          </a:r>
          <a:r>
            <a:rPr lang="en-US" sz="1800" dirty="0"/>
            <a:t> </a:t>
          </a:r>
        </a:p>
      </dgm:t>
    </dgm:pt>
    <dgm:pt modelId="{E57C58F9-1781-48F1-8205-D75614664E91}" type="parTrans" cxnId="{33B4469B-FC2F-4F36-AE23-AD033E7AA726}">
      <dgm:prSet/>
      <dgm:spPr/>
      <dgm:t>
        <a:bodyPr/>
        <a:lstStyle/>
        <a:p>
          <a:endParaRPr lang="en-US"/>
        </a:p>
      </dgm:t>
    </dgm:pt>
    <dgm:pt modelId="{0CCFDEE2-DA40-4263-8CA8-76A4FF921C01}" type="sibTrans" cxnId="{33B4469B-FC2F-4F36-AE23-AD033E7AA726}">
      <dgm:prSet/>
      <dgm:spPr/>
      <dgm:t>
        <a:bodyPr/>
        <a:lstStyle/>
        <a:p>
          <a:endParaRPr lang="en-US"/>
        </a:p>
      </dgm:t>
    </dgm:pt>
    <dgm:pt modelId="{CCB4EF20-587A-4092-8779-9F71B873417E}">
      <dgm:prSet custT="1"/>
      <dgm:spPr/>
      <dgm:t>
        <a:bodyPr/>
        <a:lstStyle/>
        <a:p>
          <a:pPr>
            <a:lnSpc>
              <a:spcPct val="100000"/>
            </a:lnSpc>
          </a:pPr>
          <a:r>
            <a:rPr lang="en-US" sz="1800" b="1" dirty="0"/>
            <a:t>Everyone completes unit level</a:t>
          </a:r>
          <a:r>
            <a:rPr lang="en-US" sz="1800" dirty="0"/>
            <a:t> program review</a:t>
          </a:r>
        </a:p>
      </dgm:t>
    </dgm:pt>
    <dgm:pt modelId="{9A55DC07-69F4-4C5E-A41E-30AE2EB45A0B}" type="parTrans" cxnId="{51DF2CC8-2450-4140-8632-09895C20661E}">
      <dgm:prSet/>
      <dgm:spPr/>
      <dgm:t>
        <a:bodyPr/>
        <a:lstStyle/>
        <a:p>
          <a:endParaRPr lang="en-US"/>
        </a:p>
      </dgm:t>
    </dgm:pt>
    <dgm:pt modelId="{EEF79F68-368C-42E2-9F91-7BF190561788}" type="sibTrans" cxnId="{51DF2CC8-2450-4140-8632-09895C20661E}">
      <dgm:prSet/>
      <dgm:spPr/>
      <dgm:t>
        <a:bodyPr/>
        <a:lstStyle/>
        <a:p>
          <a:endParaRPr lang="en-US"/>
        </a:p>
      </dgm:t>
    </dgm:pt>
    <dgm:pt modelId="{C65C80C1-1FC8-45D7-87FC-D4BE430B7509}">
      <dgm:prSet custT="1"/>
      <dgm:spPr/>
      <dgm:t>
        <a:bodyPr/>
        <a:lstStyle/>
        <a:p>
          <a:pPr>
            <a:lnSpc>
              <a:spcPct val="100000"/>
            </a:lnSpc>
          </a:pPr>
          <a:r>
            <a:rPr lang="en-US" sz="1800" dirty="0"/>
            <a:t>Planning </a:t>
          </a:r>
          <a:r>
            <a:rPr lang="en-US" sz="1800" b="1" dirty="0"/>
            <a:t>starts with </a:t>
          </a:r>
          <a:r>
            <a:rPr lang="en-US" sz="1800" b="1" i="1" dirty="0"/>
            <a:t>Mt. SAC 2035</a:t>
          </a:r>
          <a:r>
            <a:rPr lang="en-US" sz="1800" dirty="0"/>
            <a:t> Commitments, outcomes, and metrics</a:t>
          </a:r>
        </a:p>
      </dgm:t>
    </dgm:pt>
    <dgm:pt modelId="{C65529BB-B6B3-44D8-A3EE-44431471213E}" type="parTrans" cxnId="{1DC0E691-0EC3-49FE-B2D4-5F38C968B030}">
      <dgm:prSet/>
      <dgm:spPr/>
      <dgm:t>
        <a:bodyPr/>
        <a:lstStyle/>
        <a:p>
          <a:endParaRPr lang="en-US"/>
        </a:p>
      </dgm:t>
    </dgm:pt>
    <dgm:pt modelId="{B1ABA676-3FB2-4F78-B801-17983F23A9C2}" type="sibTrans" cxnId="{1DC0E691-0EC3-49FE-B2D4-5F38C968B030}">
      <dgm:prSet/>
      <dgm:spPr/>
      <dgm:t>
        <a:bodyPr/>
        <a:lstStyle/>
        <a:p>
          <a:endParaRPr lang="en-US"/>
        </a:p>
      </dgm:t>
    </dgm:pt>
    <dgm:pt modelId="{3A61D57B-D1A3-4BF6-98D6-EE69788B2E37}">
      <dgm:prSet custT="1"/>
      <dgm:spPr/>
      <dgm:t>
        <a:bodyPr/>
        <a:lstStyle/>
        <a:p>
          <a:pPr>
            <a:lnSpc>
              <a:spcPct val="100000"/>
            </a:lnSpc>
          </a:pPr>
          <a:r>
            <a:rPr lang="en-US" sz="1800" b="1" dirty="0"/>
            <a:t>Emphasis on data </a:t>
          </a:r>
          <a:r>
            <a:rPr lang="en-US" sz="1800" b="1" dirty="0">
              <a:latin typeface="Calibri"/>
              <a:ea typeface="Calibri"/>
              <a:cs typeface="Calibri"/>
            </a:rPr>
            <a:t>review</a:t>
          </a:r>
          <a:r>
            <a:rPr lang="en-US" sz="1800" b="1" dirty="0"/>
            <a:t>, analysis, and reflection </a:t>
          </a:r>
          <a:r>
            <a:rPr lang="en-US" sz="1800" dirty="0"/>
            <a:t>leading to measurable program improvement and student success</a:t>
          </a:r>
        </a:p>
      </dgm:t>
    </dgm:pt>
    <dgm:pt modelId="{116FF0D0-A16C-4FD7-AC85-F59011845BB6}" type="parTrans" cxnId="{84565A18-C2CE-4E19-94EC-A8E1044E13E5}">
      <dgm:prSet/>
      <dgm:spPr/>
      <dgm:t>
        <a:bodyPr/>
        <a:lstStyle/>
        <a:p>
          <a:endParaRPr lang="en-US"/>
        </a:p>
      </dgm:t>
    </dgm:pt>
    <dgm:pt modelId="{B9E68C01-F045-4136-BC7A-A2F8F0F6DDCE}" type="sibTrans" cxnId="{84565A18-C2CE-4E19-94EC-A8E1044E13E5}">
      <dgm:prSet/>
      <dgm:spPr/>
      <dgm:t>
        <a:bodyPr/>
        <a:lstStyle/>
        <a:p>
          <a:endParaRPr lang="en-US"/>
        </a:p>
      </dgm:t>
    </dgm:pt>
    <dgm:pt modelId="{EF61959C-6D08-4C27-A638-3A69A46DFA7B}">
      <dgm:prSet custT="1"/>
      <dgm:spPr/>
      <dgm:t>
        <a:bodyPr/>
        <a:lstStyle/>
        <a:p>
          <a:pPr>
            <a:lnSpc>
              <a:spcPct val="100000"/>
            </a:lnSpc>
          </a:pPr>
          <a:r>
            <a:rPr lang="en-US" sz="1800" b="1" dirty="0"/>
            <a:t>Program analysis</a:t>
          </a:r>
          <a:r>
            <a:rPr lang="en-US" sz="1800" dirty="0"/>
            <a:t> leads to identification of resource needs</a:t>
          </a:r>
        </a:p>
      </dgm:t>
    </dgm:pt>
    <dgm:pt modelId="{0038B07E-9FE4-4BEF-A315-5633BE69BD1E}" type="parTrans" cxnId="{6FB5C393-30AF-4C2A-B4B8-52D52330D6CD}">
      <dgm:prSet/>
      <dgm:spPr/>
      <dgm:t>
        <a:bodyPr/>
        <a:lstStyle/>
        <a:p>
          <a:endParaRPr lang="en-US"/>
        </a:p>
      </dgm:t>
    </dgm:pt>
    <dgm:pt modelId="{B97B3BFC-7D91-4F5D-B717-201E5E77BFB4}" type="sibTrans" cxnId="{6FB5C393-30AF-4C2A-B4B8-52D52330D6CD}">
      <dgm:prSet/>
      <dgm:spPr/>
      <dgm:t>
        <a:bodyPr/>
        <a:lstStyle/>
        <a:p>
          <a:endParaRPr lang="en-US"/>
        </a:p>
      </dgm:t>
    </dgm:pt>
    <dgm:pt modelId="{154D510E-29EA-4A25-8D4A-88BCB0B47C3F}">
      <dgm:prSet custT="1"/>
      <dgm:spPr/>
      <dgm:t>
        <a:bodyPr/>
        <a:lstStyle/>
        <a:p>
          <a:pPr>
            <a:lnSpc>
              <a:spcPct val="100000"/>
            </a:lnSpc>
          </a:pPr>
          <a:r>
            <a:rPr lang="en-US" sz="1800" dirty="0"/>
            <a:t>Level 2 is </a:t>
          </a:r>
          <a:r>
            <a:rPr lang="en-US" sz="1800" b="1" dirty="0"/>
            <a:t>validation and communication </a:t>
          </a:r>
          <a:r>
            <a:rPr lang="en-US" sz="1800" dirty="0"/>
            <a:t>with units</a:t>
          </a:r>
          <a:r>
            <a:rPr lang="en-US" sz="1800" dirty="0">
              <a:latin typeface="Calibri Light" panose="020F0302020204030204"/>
            </a:rPr>
            <a:t>.</a:t>
          </a:r>
          <a:endParaRPr lang="en-US" sz="1800" dirty="0"/>
        </a:p>
      </dgm:t>
    </dgm:pt>
    <dgm:pt modelId="{A44E3FF1-92E6-4CC9-B654-F89B6CCA76A0}" type="parTrans" cxnId="{A426AA15-E968-4CA9-8D5A-DD863B9BC669}">
      <dgm:prSet/>
      <dgm:spPr/>
      <dgm:t>
        <a:bodyPr/>
        <a:lstStyle/>
        <a:p>
          <a:endParaRPr lang="en-US"/>
        </a:p>
      </dgm:t>
    </dgm:pt>
    <dgm:pt modelId="{DD545D8E-9BF7-4E77-945C-6227DBE816C6}" type="sibTrans" cxnId="{A426AA15-E968-4CA9-8D5A-DD863B9BC669}">
      <dgm:prSet/>
      <dgm:spPr/>
      <dgm:t>
        <a:bodyPr/>
        <a:lstStyle/>
        <a:p>
          <a:endParaRPr lang="en-US"/>
        </a:p>
      </dgm:t>
    </dgm:pt>
    <dgm:pt modelId="{8623D768-0EF9-438B-BE16-FACFC0DEF696}" type="pres">
      <dgm:prSet presAssocID="{25624631-4210-4A52-A4D4-9E6B30C970D3}" presName="linear" presStyleCnt="0">
        <dgm:presLayoutVars>
          <dgm:animLvl val="lvl"/>
          <dgm:resizeHandles val="exact"/>
        </dgm:presLayoutVars>
      </dgm:prSet>
      <dgm:spPr/>
    </dgm:pt>
    <dgm:pt modelId="{1ED91BFB-7B92-47A8-BC8D-5AB0A455660C}" type="pres">
      <dgm:prSet presAssocID="{90715A70-4A9A-433B-92C0-019B1EA1F95E}" presName="parentText" presStyleLbl="node1" presStyleIdx="0" presStyleCnt="2">
        <dgm:presLayoutVars>
          <dgm:chMax val="0"/>
          <dgm:bulletEnabled val="1"/>
        </dgm:presLayoutVars>
      </dgm:prSet>
      <dgm:spPr/>
    </dgm:pt>
    <dgm:pt modelId="{0CB87DCA-0819-4B1C-BB1A-A4BC5F831906}" type="pres">
      <dgm:prSet presAssocID="{90715A70-4A9A-433B-92C0-019B1EA1F95E}" presName="childText" presStyleLbl="revTx" presStyleIdx="0" presStyleCnt="2">
        <dgm:presLayoutVars>
          <dgm:bulletEnabled val="1"/>
        </dgm:presLayoutVars>
      </dgm:prSet>
      <dgm:spPr/>
    </dgm:pt>
    <dgm:pt modelId="{DD8273D3-BD51-4DA7-8693-B6FA6A6FFD40}" type="pres">
      <dgm:prSet presAssocID="{74CC40C0-DDC7-4784-9A9C-39CA2473C933}" presName="parentText" presStyleLbl="node1" presStyleIdx="1" presStyleCnt="2">
        <dgm:presLayoutVars>
          <dgm:chMax val="0"/>
          <dgm:bulletEnabled val="1"/>
        </dgm:presLayoutVars>
      </dgm:prSet>
      <dgm:spPr/>
    </dgm:pt>
    <dgm:pt modelId="{5969F4E4-2BD7-4818-9FEF-64291FF2D161}" type="pres">
      <dgm:prSet presAssocID="{74CC40C0-DDC7-4784-9A9C-39CA2473C933}" presName="childText" presStyleLbl="revTx" presStyleIdx="1" presStyleCnt="2">
        <dgm:presLayoutVars>
          <dgm:bulletEnabled val="1"/>
        </dgm:presLayoutVars>
      </dgm:prSet>
      <dgm:spPr/>
    </dgm:pt>
  </dgm:ptLst>
  <dgm:cxnLst>
    <dgm:cxn modelId="{775B3D04-49FB-451F-96B1-25C72FFECE78}" type="presOf" srcId="{C346D87E-7F90-4807-B31C-78C2F2F70EF6}" destId="{5969F4E4-2BD7-4818-9FEF-64291FF2D161}" srcOrd="0" destOrd="1" presId="urn:microsoft.com/office/officeart/2005/8/layout/vList2"/>
    <dgm:cxn modelId="{A426AA15-E968-4CA9-8D5A-DD863B9BC669}" srcId="{74CC40C0-DDC7-4784-9A9C-39CA2473C933}" destId="{154D510E-29EA-4A25-8D4A-88BCB0B47C3F}" srcOrd="7" destOrd="0" parTransId="{A44E3FF1-92E6-4CC9-B654-F89B6CCA76A0}" sibTransId="{DD545D8E-9BF7-4E77-945C-6227DBE816C6}"/>
    <dgm:cxn modelId="{84565A18-C2CE-4E19-94EC-A8E1044E13E5}" srcId="{74CC40C0-DDC7-4784-9A9C-39CA2473C933}" destId="{3A61D57B-D1A3-4BF6-98D6-EE69788B2E37}" srcOrd="5" destOrd="0" parTransId="{116FF0D0-A16C-4FD7-AC85-F59011845BB6}" sibTransId="{B9E68C01-F045-4136-BC7A-A2F8F0F6DDCE}"/>
    <dgm:cxn modelId="{1C60DB19-9BBF-4E81-B154-07082CD9DFCD}" type="presOf" srcId="{9B557C5A-E458-4A77-BDCE-80D43FC87F4C}" destId="{0CB87DCA-0819-4B1C-BB1A-A4BC5F831906}" srcOrd="0" destOrd="0" presId="urn:microsoft.com/office/officeart/2005/8/layout/vList2"/>
    <dgm:cxn modelId="{24E3AA1E-AA98-401F-AD5E-F800B3C8A66C}" srcId="{25624631-4210-4A52-A4D4-9E6B30C970D3}" destId="{90715A70-4A9A-433B-92C0-019B1EA1F95E}" srcOrd="0" destOrd="0" parTransId="{2489F1EC-7454-41F6-86C5-6293F5FFA5B7}" sibTransId="{A198BAA4-971A-4767-88B3-83AE1B89AB24}"/>
    <dgm:cxn modelId="{B2560B23-89A8-4C9A-B067-0036F74D2B5A}" type="presOf" srcId="{785E7A6F-B527-4C6A-9DA3-7C546BD046C0}" destId="{5969F4E4-2BD7-4818-9FEF-64291FF2D161}" srcOrd="0" destOrd="0" presId="urn:microsoft.com/office/officeart/2005/8/layout/vList2"/>
    <dgm:cxn modelId="{EFCB982B-5793-4279-814F-61E19F230AE1}" srcId="{90715A70-4A9A-433B-92C0-019B1EA1F95E}" destId="{9B557C5A-E458-4A77-BDCE-80D43FC87F4C}" srcOrd="0" destOrd="0" parTransId="{3FBCBCA8-30AB-461E-A588-53229D8A0D0B}" sibTransId="{0A42F9F8-6738-4C88-BE26-F017191C9811}"/>
    <dgm:cxn modelId="{09C66D32-7FBA-4887-8986-1FE6E1991265}" type="presOf" srcId="{70A0E9AA-2B2C-43C0-AF78-8FC96D314D46}" destId="{0CB87DCA-0819-4B1C-BB1A-A4BC5F831906}" srcOrd="0" destOrd="3" presId="urn:microsoft.com/office/officeart/2005/8/layout/vList2"/>
    <dgm:cxn modelId="{46848F35-72DE-4267-91A0-D4D8D85A6F0D}" srcId="{90715A70-4A9A-433B-92C0-019B1EA1F95E}" destId="{EEE702C9-39E3-4732-BCF9-C61EB01BCCA5}" srcOrd="2" destOrd="0" parTransId="{EDFAD54F-594C-40D9-BFE9-F383C7CE9561}" sibTransId="{0F09D5B1-2E8B-4C9B-8B42-9C8F9C0D038F}"/>
    <dgm:cxn modelId="{25B30B5D-EC16-40EA-B6AA-8749D44DC9A9}" type="presOf" srcId="{3A61D57B-D1A3-4BF6-98D6-EE69788B2E37}" destId="{5969F4E4-2BD7-4818-9FEF-64291FF2D161}" srcOrd="0" destOrd="5" presId="urn:microsoft.com/office/officeart/2005/8/layout/vList2"/>
    <dgm:cxn modelId="{73C34468-2A53-4E1F-852F-3EE258EDA2BB}" srcId="{90715A70-4A9A-433B-92C0-019B1EA1F95E}" destId="{95A51065-00CD-4130-B593-56A7F987E757}" srcOrd="1" destOrd="0" parTransId="{F22181EF-F6FD-4F21-9ECF-5DA6511B89A2}" sibTransId="{04D456C5-9570-4F40-86C9-5630C9A306EF}"/>
    <dgm:cxn modelId="{9BE16C4D-E4C7-4A36-BEAE-2904CF84A8DD}" type="presOf" srcId="{C6430AD6-8551-443E-8FFC-C45E782C5189}" destId="{5969F4E4-2BD7-4818-9FEF-64291FF2D161}" srcOrd="0" destOrd="2" presId="urn:microsoft.com/office/officeart/2005/8/layout/vList2"/>
    <dgm:cxn modelId="{49864C74-A491-4DE3-8676-C048DD39EBD5}" type="presOf" srcId="{74CC40C0-DDC7-4784-9A9C-39CA2473C933}" destId="{DD8273D3-BD51-4DA7-8693-B6FA6A6FFD40}" srcOrd="0" destOrd="0" presId="urn:microsoft.com/office/officeart/2005/8/layout/vList2"/>
    <dgm:cxn modelId="{ECF74E80-7D81-427B-A92D-EC6C88BF8CD2}" srcId="{74CC40C0-DDC7-4784-9A9C-39CA2473C933}" destId="{C346D87E-7F90-4807-B31C-78C2F2F70EF6}" srcOrd="1" destOrd="0" parTransId="{21253155-F7C7-4DFB-A89B-1A20C599E3BD}" sibTransId="{A7AF5D6B-9BCA-46AC-AF2C-A92771267DD9}"/>
    <dgm:cxn modelId="{98B03A86-844A-478C-B847-66073C62AFCE}" type="presOf" srcId="{EF61959C-6D08-4C27-A638-3A69A46DFA7B}" destId="{5969F4E4-2BD7-4818-9FEF-64291FF2D161}" srcOrd="0" destOrd="6" presId="urn:microsoft.com/office/officeart/2005/8/layout/vList2"/>
    <dgm:cxn modelId="{1DC0E691-0EC3-49FE-B2D4-5F38C968B030}" srcId="{74CC40C0-DDC7-4784-9A9C-39CA2473C933}" destId="{C65C80C1-1FC8-45D7-87FC-D4BE430B7509}" srcOrd="4" destOrd="0" parTransId="{C65529BB-B6B3-44D8-A3EE-44431471213E}" sibTransId="{B1ABA676-3FB2-4F78-B801-17983F23A9C2}"/>
    <dgm:cxn modelId="{6FB5C393-30AF-4C2A-B4B8-52D52330D6CD}" srcId="{74CC40C0-DDC7-4784-9A9C-39CA2473C933}" destId="{EF61959C-6D08-4C27-A638-3A69A46DFA7B}" srcOrd="6" destOrd="0" parTransId="{0038B07E-9FE4-4BEF-A315-5633BE69BD1E}" sibTransId="{B97B3BFC-7D91-4F5D-B717-201E5E77BFB4}"/>
    <dgm:cxn modelId="{307E2496-5929-4093-93D4-5A967A454BC9}" srcId="{74CC40C0-DDC7-4784-9A9C-39CA2473C933}" destId="{785E7A6F-B527-4C6A-9DA3-7C546BD046C0}" srcOrd="0" destOrd="0" parTransId="{DB686BD1-7DE1-44C8-B8EC-F26D07769F4A}" sibTransId="{DD01D4A1-4566-43A8-AA36-5122D9D0A86A}"/>
    <dgm:cxn modelId="{33B4469B-FC2F-4F36-AE23-AD033E7AA726}" srcId="{74CC40C0-DDC7-4784-9A9C-39CA2473C933}" destId="{C6430AD6-8551-443E-8FFC-C45E782C5189}" srcOrd="2" destOrd="0" parTransId="{E57C58F9-1781-48F1-8205-D75614664E91}" sibTransId="{0CCFDEE2-DA40-4263-8CA8-76A4FF921C01}"/>
    <dgm:cxn modelId="{ECB206AF-DB69-4741-BDE5-28683AB9D586}" type="presOf" srcId="{CCB4EF20-587A-4092-8779-9F71B873417E}" destId="{5969F4E4-2BD7-4818-9FEF-64291FF2D161}" srcOrd="0" destOrd="3" presId="urn:microsoft.com/office/officeart/2005/8/layout/vList2"/>
    <dgm:cxn modelId="{04378EB4-3662-4E49-8933-F9D29425919C}" srcId="{25624631-4210-4A52-A4D4-9E6B30C970D3}" destId="{74CC40C0-DDC7-4784-9A9C-39CA2473C933}" srcOrd="1" destOrd="0" parTransId="{128340AA-9CB6-4F57-BF7B-4F8CD939BC0E}" sibTransId="{46DD18E0-5A2E-4248-92CA-98D7F7702978}"/>
    <dgm:cxn modelId="{51DF2CC8-2450-4140-8632-09895C20661E}" srcId="{74CC40C0-DDC7-4784-9A9C-39CA2473C933}" destId="{CCB4EF20-587A-4092-8779-9F71B873417E}" srcOrd="3" destOrd="0" parTransId="{9A55DC07-69F4-4C5E-A41E-30AE2EB45A0B}" sibTransId="{EEF79F68-368C-42E2-9F91-7BF190561788}"/>
    <dgm:cxn modelId="{FD69FBC8-C7EF-459E-B790-DF67779DEE66}" type="presOf" srcId="{25624631-4210-4A52-A4D4-9E6B30C970D3}" destId="{8623D768-0EF9-438B-BE16-FACFC0DEF696}" srcOrd="0" destOrd="0" presId="urn:microsoft.com/office/officeart/2005/8/layout/vList2"/>
    <dgm:cxn modelId="{DC531DCC-6EE3-4403-BD56-8A98DAF5EC28}" srcId="{90715A70-4A9A-433B-92C0-019B1EA1F95E}" destId="{70A0E9AA-2B2C-43C0-AF78-8FC96D314D46}" srcOrd="3" destOrd="0" parTransId="{6E14C2A7-8C35-4F66-AF2F-507FF933F875}" sibTransId="{51C38C7E-3D26-479D-ACE1-C8A36DE8F0F6}"/>
    <dgm:cxn modelId="{D0AF75CF-092B-403B-80DA-46ECD9191719}" type="presOf" srcId="{EEE702C9-39E3-4732-BCF9-C61EB01BCCA5}" destId="{0CB87DCA-0819-4B1C-BB1A-A4BC5F831906}" srcOrd="0" destOrd="2" presId="urn:microsoft.com/office/officeart/2005/8/layout/vList2"/>
    <dgm:cxn modelId="{DAC577D6-10BB-49A7-87C2-D6AFB39F7BC7}" type="presOf" srcId="{95A51065-00CD-4130-B593-56A7F987E757}" destId="{0CB87DCA-0819-4B1C-BB1A-A4BC5F831906}" srcOrd="0" destOrd="1" presId="urn:microsoft.com/office/officeart/2005/8/layout/vList2"/>
    <dgm:cxn modelId="{43E88BDB-6D18-4DAA-8519-958422ABAE5F}" type="presOf" srcId="{C65C80C1-1FC8-45D7-87FC-D4BE430B7509}" destId="{5969F4E4-2BD7-4818-9FEF-64291FF2D161}" srcOrd="0" destOrd="4" presId="urn:microsoft.com/office/officeart/2005/8/layout/vList2"/>
    <dgm:cxn modelId="{DEC88CE6-C1B9-494A-9970-EF8A4B6AC428}" type="presOf" srcId="{90715A70-4A9A-433B-92C0-019B1EA1F95E}" destId="{1ED91BFB-7B92-47A8-BC8D-5AB0A455660C}" srcOrd="0" destOrd="0" presId="urn:microsoft.com/office/officeart/2005/8/layout/vList2"/>
    <dgm:cxn modelId="{F8C1B0F9-BD37-4CDE-A039-AD7EC3A1123C}" type="presOf" srcId="{154D510E-29EA-4A25-8D4A-88BCB0B47C3F}" destId="{5969F4E4-2BD7-4818-9FEF-64291FF2D161}" srcOrd="0" destOrd="7" presId="urn:microsoft.com/office/officeart/2005/8/layout/vList2"/>
    <dgm:cxn modelId="{C9F20063-5397-429A-AE15-E1842DA0B9C6}" type="presParOf" srcId="{8623D768-0EF9-438B-BE16-FACFC0DEF696}" destId="{1ED91BFB-7B92-47A8-BC8D-5AB0A455660C}" srcOrd="0" destOrd="0" presId="urn:microsoft.com/office/officeart/2005/8/layout/vList2"/>
    <dgm:cxn modelId="{A341201F-A682-4AA3-B353-F55E3780A35F}" type="presParOf" srcId="{8623D768-0EF9-438B-BE16-FACFC0DEF696}" destId="{0CB87DCA-0819-4B1C-BB1A-A4BC5F831906}" srcOrd="1" destOrd="0" presId="urn:microsoft.com/office/officeart/2005/8/layout/vList2"/>
    <dgm:cxn modelId="{520C5A04-6A00-46ED-A0A2-672172A14E34}" type="presParOf" srcId="{8623D768-0EF9-438B-BE16-FACFC0DEF696}" destId="{DD8273D3-BD51-4DA7-8693-B6FA6A6FFD40}" srcOrd="2" destOrd="0" presId="urn:microsoft.com/office/officeart/2005/8/layout/vList2"/>
    <dgm:cxn modelId="{7E4E0DCD-B78E-4B89-A884-A409F02FF5F2}" type="presParOf" srcId="{8623D768-0EF9-438B-BE16-FACFC0DEF696}" destId="{5969F4E4-2BD7-4818-9FEF-64291FF2D161}"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dgm:t>
        <a:bodyPr/>
        <a:lstStyle/>
        <a:p>
          <a:r>
            <a:rPr lang="en-US" sz="2000" b="1"/>
            <a:t>Students report a sense of belonging tied to shared campus spaces, through satisfaction with the availability, accessibility, and useability of shared spaces</a:t>
          </a:r>
          <a:endParaRPr lang="en-US" sz="2000"/>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dgm:t>
        <a:bodyPr/>
        <a:lstStyle/>
        <a:p>
          <a:r>
            <a:rPr lang="en-US" sz="2000" b="1"/>
            <a:t>Inclusive and sustainable campus space utilization and engagement</a:t>
          </a:r>
          <a:endParaRPr lang="en-US" sz="200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2857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LinFactNeighborX="-2263" custLinFactNeighborY="-1696">
        <dgm:presLayoutVars>
          <dgm:chMax val="0"/>
          <dgm:bulletEnabled val="1"/>
        </dgm:presLayoutVars>
      </dgm:prSet>
      <dgm:spPr/>
    </dgm:pt>
    <dgm:pt modelId="{E6E40D3E-0B53-4799-BB7F-B17CEBF6D0DA}" type="pres">
      <dgm:prSet presAssocID="{72355E31-3FE1-4052-A419-5464AEE2A58C}" presName="spacer" presStyleCnt="0"/>
      <dgm:spPr/>
    </dgm:pt>
    <dgm:pt modelId="{6C8C07B8-4A1C-494E-B2E5-CE1479E707A3}" type="pres">
      <dgm:prSet presAssocID="{7631F034-B5E7-4ADE-B5C0-DC0B9DBA7FD2}" presName="parentText" presStyleLbl="node1" presStyleIdx="2" presStyleCnt="3">
        <dgm:presLayoutVars>
          <dgm:chMax val="0"/>
          <dgm:bulletEnabled val="1"/>
        </dgm:presLayoutVars>
      </dgm:prSet>
      <dgm:spPr/>
    </dgm:pt>
  </dgm:ptLst>
  <dgm:cxnLst>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B4AA275-B67F-46E9-9B63-4FDF8BCF3A1C}" type="presOf" srcId="{D77F6D31-16E4-4C84-8CB9-390D7CA2332C}" destId="{8872EE39-4C5D-474A-AF11-342DAC7FD6A9}"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A7C83564-5B7A-47CA-BED9-E51D48F44F22}" type="presParOf" srcId="{4C85B1C9-A666-4177-933D-656A384C1D6E}" destId="{E6E40D3E-0B53-4799-BB7F-B17CEBF6D0DA}"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dgm:t>
        <a:bodyPr/>
        <a:lstStyle/>
        <a:p>
          <a:r>
            <a:rPr lang="en-US" sz="2000" b="1"/>
            <a:t>Standardized wayfinding across the campus</a:t>
          </a:r>
          <a:endParaRPr lang="en-US" sz="2000"/>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dgm:t>
        <a:bodyPr/>
        <a:lstStyle/>
        <a:p>
          <a:r>
            <a:rPr lang="en-US" sz="2000" b="1"/>
            <a:t>Students and employees report the campus as welcoming, easy to navigate, and safe</a:t>
          </a:r>
          <a:endParaRPr lang="en-US" sz="200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2857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LinFactNeighborX="-2263" custLinFactNeighborY="-1696">
        <dgm:presLayoutVars>
          <dgm:chMax val="0"/>
          <dgm:bulletEnabled val="1"/>
        </dgm:presLayoutVars>
      </dgm:prSet>
      <dgm:spPr/>
    </dgm:pt>
    <dgm:pt modelId="{E6E40D3E-0B53-4799-BB7F-B17CEBF6D0DA}" type="pres">
      <dgm:prSet presAssocID="{72355E31-3FE1-4052-A419-5464AEE2A58C}" presName="spacer" presStyleCnt="0"/>
      <dgm:spPr/>
    </dgm:pt>
    <dgm:pt modelId="{6C8C07B8-4A1C-494E-B2E5-CE1479E707A3}" type="pres">
      <dgm:prSet presAssocID="{7631F034-B5E7-4ADE-B5C0-DC0B9DBA7FD2}" presName="parentText" presStyleLbl="node1" presStyleIdx="2" presStyleCnt="3">
        <dgm:presLayoutVars>
          <dgm:chMax val="0"/>
          <dgm:bulletEnabled val="1"/>
        </dgm:presLayoutVars>
      </dgm:prSet>
      <dgm:spPr/>
    </dgm:pt>
  </dgm:ptLst>
  <dgm:cxnLst>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B4AA275-B67F-46E9-9B63-4FDF8BCF3A1C}" type="presOf" srcId="{D77F6D31-16E4-4C84-8CB9-390D7CA2332C}" destId="{8872EE39-4C5D-474A-AF11-342DAC7FD6A9}"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A7C83564-5B7A-47CA-BED9-E51D48F44F22}" type="presParOf" srcId="{4C85B1C9-A666-4177-933D-656A384C1D6E}" destId="{E6E40D3E-0B53-4799-BB7F-B17CEBF6D0DA}"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9B6480-BC85-48D6-9CD9-4E9684AB6186}" type="doc">
      <dgm:prSet loTypeId="urn:microsoft.com/office/officeart/2018/2/layout/IconVerticalSolidList" loCatId="icon" qsTypeId="urn:microsoft.com/office/officeart/2005/8/quickstyle/3d3" qsCatId="3D" csTypeId="urn:microsoft.com/office/officeart/2005/8/colors/colorful3" csCatId="colorful" phldr="1"/>
      <dgm:spPr/>
      <dgm:t>
        <a:bodyPr/>
        <a:lstStyle/>
        <a:p>
          <a:endParaRPr lang="en-US"/>
        </a:p>
      </dgm:t>
    </dgm:pt>
    <dgm:pt modelId="{2EFF62F9-1696-41C5-B123-E9B1D971E2C1}">
      <dgm:prSet custT="1"/>
      <dgm:spPr/>
      <dgm:t>
        <a:bodyPr/>
        <a:lstStyle/>
        <a:p>
          <a:pPr>
            <a:lnSpc>
              <a:spcPct val="100000"/>
            </a:lnSpc>
          </a:pPr>
          <a:r>
            <a:rPr lang="en-US" sz="1800" b="1" dirty="0">
              <a:latin typeface="Calibri"/>
              <a:ea typeface="Calibri Light"/>
              <a:cs typeface="Calibri Light"/>
            </a:rPr>
            <a:t>Data Review</a:t>
          </a:r>
          <a:r>
            <a:rPr lang="en-US" sz="1800" dirty="0"/>
            <a:t>– Quantitative data related to student course and program completion</a:t>
          </a:r>
        </a:p>
      </dgm:t>
    </dgm:pt>
    <dgm:pt modelId="{631D2295-8C4C-48A4-90D6-8D67D624CB0C}" type="parTrans" cxnId="{2C763CD4-A67D-405C-820A-646D6B5DE857}">
      <dgm:prSet/>
      <dgm:spPr/>
      <dgm:t>
        <a:bodyPr/>
        <a:lstStyle/>
        <a:p>
          <a:endParaRPr lang="en-US"/>
        </a:p>
      </dgm:t>
    </dgm:pt>
    <dgm:pt modelId="{C748CA7B-4C04-49F7-8C1B-0C4475DB829C}" type="sibTrans" cxnId="{2C763CD4-A67D-405C-820A-646D6B5DE857}">
      <dgm:prSet/>
      <dgm:spPr/>
      <dgm:t>
        <a:bodyPr/>
        <a:lstStyle/>
        <a:p>
          <a:endParaRPr lang="en-US"/>
        </a:p>
      </dgm:t>
    </dgm:pt>
    <dgm:pt modelId="{92AB0261-6831-4078-8409-1C7D3FAD570C}">
      <dgm:prSet custT="1"/>
      <dgm:spPr/>
      <dgm:t>
        <a:bodyPr/>
        <a:lstStyle/>
        <a:p>
          <a:pPr>
            <a:lnSpc>
              <a:spcPct val="100000"/>
            </a:lnSpc>
          </a:pPr>
          <a:r>
            <a:rPr lang="en-US" sz="1800" b="1" dirty="0"/>
            <a:t>Data Analysis and Reflection </a:t>
          </a:r>
          <a:endParaRPr lang="en-US" sz="1800" dirty="0"/>
        </a:p>
      </dgm:t>
    </dgm:pt>
    <dgm:pt modelId="{B4E6D048-43F7-4A33-8708-2F0E6E8AE27C}" type="parTrans" cxnId="{ACEE6842-03B1-4FC5-ABF0-905EEAF20C71}">
      <dgm:prSet/>
      <dgm:spPr/>
      <dgm:t>
        <a:bodyPr/>
        <a:lstStyle/>
        <a:p>
          <a:endParaRPr lang="en-US"/>
        </a:p>
      </dgm:t>
    </dgm:pt>
    <dgm:pt modelId="{8A08E497-55A0-45C2-909B-C8D514562AAB}" type="sibTrans" cxnId="{ACEE6842-03B1-4FC5-ABF0-905EEAF20C71}">
      <dgm:prSet/>
      <dgm:spPr/>
      <dgm:t>
        <a:bodyPr/>
        <a:lstStyle/>
        <a:p>
          <a:endParaRPr lang="en-US"/>
        </a:p>
      </dgm:t>
    </dgm:pt>
    <dgm:pt modelId="{2FFB130C-5288-44DE-B1EB-911F57822EC5}">
      <dgm:prSet custT="1"/>
      <dgm:spPr/>
      <dgm:t>
        <a:bodyPr/>
        <a:lstStyle/>
        <a:p>
          <a:pPr>
            <a:lnSpc>
              <a:spcPct val="100000"/>
            </a:lnSpc>
          </a:pPr>
          <a:r>
            <a:rPr lang="en-US" sz="1800" b="1" dirty="0"/>
            <a:t>Unit Planned Actions</a:t>
          </a:r>
          <a:endParaRPr lang="en-US" sz="1800" b="0" i="1" dirty="0"/>
        </a:p>
      </dgm:t>
    </dgm:pt>
    <dgm:pt modelId="{C74C71DB-2516-4C07-A76D-C5D919659D91}" type="parTrans" cxnId="{33099160-40EF-4AC5-B4B6-F79ED87BCBF9}">
      <dgm:prSet/>
      <dgm:spPr/>
      <dgm:t>
        <a:bodyPr/>
        <a:lstStyle/>
        <a:p>
          <a:endParaRPr lang="en-US"/>
        </a:p>
      </dgm:t>
    </dgm:pt>
    <dgm:pt modelId="{5D7F3FBB-82E5-4F80-AF25-0E114254DCFD}" type="sibTrans" cxnId="{33099160-40EF-4AC5-B4B6-F79ED87BCBF9}">
      <dgm:prSet/>
      <dgm:spPr/>
      <dgm:t>
        <a:bodyPr/>
        <a:lstStyle/>
        <a:p>
          <a:endParaRPr lang="en-US"/>
        </a:p>
      </dgm:t>
    </dgm:pt>
    <dgm:pt modelId="{164B4F71-4F63-4C4F-BC12-9AF3EF0BC2FF}">
      <dgm:prSet custT="1"/>
      <dgm:spPr/>
      <dgm:t>
        <a:bodyPr/>
        <a:lstStyle/>
        <a:p>
          <a:pPr>
            <a:lnSpc>
              <a:spcPct val="100000"/>
            </a:lnSpc>
          </a:pPr>
          <a:r>
            <a:rPr lang="en-US" sz="1800" b="1" i="1" kern="1200" dirty="0"/>
            <a:t>Mt. SAC 2035 </a:t>
          </a:r>
          <a:r>
            <a:rPr lang="en-US" sz="1800" b="1" kern="1200" dirty="0"/>
            <a:t>Goal 1: Culture of Care </a:t>
          </a:r>
        </a:p>
      </dgm:t>
    </dgm:pt>
    <dgm:pt modelId="{B4076E9B-199D-4D1A-BAE7-369B022FBCF7}" type="parTrans" cxnId="{99A7399B-3810-4385-BAA1-0D0496852A49}">
      <dgm:prSet/>
      <dgm:spPr/>
      <dgm:t>
        <a:bodyPr/>
        <a:lstStyle/>
        <a:p>
          <a:endParaRPr lang="en-US"/>
        </a:p>
      </dgm:t>
    </dgm:pt>
    <dgm:pt modelId="{CB9EC947-13F4-4ECF-8903-DEF3D15C14DE}" type="sibTrans" cxnId="{99A7399B-3810-4385-BAA1-0D0496852A49}">
      <dgm:prSet/>
      <dgm:spPr/>
      <dgm:t>
        <a:bodyPr/>
        <a:lstStyle/>
        <a:p>
          <a:endParaRPr lang="en-US"/>
        </a:p>
      </dgm:t>
    </dgm:pt>
    <dgm:pt modelId="{5C6F554D-246F-44C8-BBEC-1E268E291A9E}">
      <dgm:prSet custT="1"/>
      <dgm:spPr/>
      <dgm:t>
        <a:bodyPr/>
        <a:lstStyle/>
        <a:p>
          <a:pPr>
            <a:lnSpc>
              <a:spcPct val="100000"/>
            </a:lnSpc>
          </a:pPr>
          <a:r>
            <a:rPr lang="en-US" sz="1300" b="1" kern="1200" dirty="0">
              <a:solidFill>
                <a:srgbClr val="000000">
                  <a:hueOff val="0"/>
                  <a:satOff val="0"/>
                  <a:lumOff val="0"/>
                  <a:alphaOff val="0"/>
                </a:srgbClr>
              </a:solidFill>
              <a:latin typeface="Calibri" panose="020F0502020204030204"/>
              <a:ea typeface="+mn-ea"/>
              <a:cs typeface="+mn-cs"/>
            </a:rPr>
            <a:t>Commitment 1.1 Service to Students: </a:t>
          </a:r>
          <a:r>
            <a:rPr lang="en-US" sz="1300" b="0" kern="1200" noProof="0" dirty="0">
              <a:solidFill>
                <a:srgbClr val="000000">
                  <a:hueOff val="0"/>
                  <a:satOff val="0"/>
                  <a:lumOff val="0"/>
                  <a:alphaOff val="0"/>
                </a:srgbClr>
              </a:solidFill>
              <a:latin typeface="Calibri" panose="020F0502020204030204"/>
              <a:ea typeface="+mn-ea"/>
              <a:cs typeface="+mn-cs"/>
            </a:rPr>
            <a:t>Foster a culture of care by building employee capacity to be of service to students through knowledge of students’ lived experiences; internal and external resources; </a:t>
          </a:r>
          <a:r>
            <a:rPr lang="en-US" sz="1300" b="0" kern="1200" dirty="0">
              <a:solidFill>
                <a:srgbClr val="000000">
                  <a:hueOff val="0"/>
                  <a:satOff val="0"/>
                  <a:lumOff val="0"/>
                  <a:alphaOff val="0"/>
                </a:srgbClr>
              </a:solidFill>
              <a:latin typeface="Calibri" panose="020F0502020204030204"/>
              <a:ea typeface="+mn-ea"/>
              <a:cs typeface="+mn-cs"/>
            </a:rPr>
            <a:t>and infuse healing-centered engagement and peace education practices.</a:t>
          </a:r>
        </a:p>
      </dgm:t>
    </dgm:pt>
    <dgm:pt modelId="{B515ED19-905D-4DA3-9C5F-FFA1BC9FB685}" type="parTrans" cxnId="{3E7CE2D1-AC91-4D5F-B703-DC5A287DBFC0}">
      <dgm:prSet/>
      <dgm:spPr/>
      <dgm:t>
        <a:bodyPr/>
        <a:lstStyle/>
        <a:p>
          <a:endParaRPr lang="en-US"/>
        </a:p>
      </dgm:t>
    </dgm:pt>
    <dgm:pt modelId="{D23BFE1A-1877-4B15-BC2B-171F3110B71A}" type="sibTrans" cxnId="{3E7CE2D1-AC91-4D5F-B703-DC5A287DBFC0}">
      <dgm:prSet/>
      <dgm:spPr/>
      <dgm:t>
        <a:bodyPr/>
        <a:lstStyle/>
        <a:p>
          <a:endParaRPr lang="en-US"/>
        </a:p>
      </dgm:t>
    </dgm:pt>
    <dgm:pt modelId="{148C075E-A4C8-42D6-9F60-163E1A9A5FDD}">
      <dgm:prSet custT="1"/>
      <dgm:spPr/>
      <dgm:t>
        <a:bodyPr/>
        <a:lstStyle/>
        <a:p>
          <a:pPr rtl="0">
            <a:lnSpc>
              <a:spcPct val="100000"/>
            </a:lnSpc>
          </a:pPr>
          <a:r>
            <a:rPr lang="en-US" sz="1150" b="1" dirty="0">
              <a:latin typeface="Calibri Light" panose="020F0302020204030204"/>
            </a:rPr>
            <a:t>25-28 Student Equity Plan: Planned</a:t>
          </a:r>
          <a:r>
            <a:rPr lang="en-US" sz="1150" b="1" dirty="0"/>
            <a:t> Action 8.3.A:</a:t>
          </a:r>
          <a:r>
            <a:rPr lang="en-US" sz="1150" dirty="0"/>
            <a:t> Student Services will partner with Instruction to provide presentations on resources in classrooms to inform students about support services available on campus as well as partnerships with off-campus agencies that provide additional support. To strengthen this effort, Student Services will work to enhance employee awareness and understanding of these resources, so that faculty are equipped to refer students effectively</a:t>
          </a:r>
          <a:r>
            <a:rPr lang="en-US" sz="1100" dirty="0"/>
            <a:t>.(</a:t>
          </a:r>
          <a:r>
            <a:rPr lang="en-US" sz="1100" i="1" dirty="0"/>
            <a:t>Supports Commitment 1.1 outcome: </a:t>
          </a:r>
          <a:r>
            <a:rPr lang="en-US" sz="1100" b="0" i="1" dirty="0"/>
            <a:t>Engagement of employees in learning opportunities that support a healing-centered culture of caring and peace)</a:t>
          </a:r>
        </a:p>
      </dgm:t>
    </dgm:pt>
    <dgm:pt modelId="{7A3187D2-3C69-4BB7-9B35-7E231DBC8CDC}" type="parTrans" cxnId="{3139DCC3-E569-40DC-A022-EF0CE38A0ABD}">
      <dgm:prSet/>
      <dgm:spPr/>
      <dgm:t>
        <a:bodyPr/>
        <a:lstStyle/>
        <a:p>
          <a:endParaRPr lang="en-US"/>
        </a:p>
      </dgm:t>
    </dgm:pt>
    <dgm:pt modelId="{859B7BE1-97A1-448E-B94D-54B84CD8CD99}" type="sibTrans" cxnId="{3139DCC3-E569-40DC-A022-EF0CE38A0ABD}">
      <dgm:prSet/>
      <dgm:spPr/>
      <dgm:t>
        <a:bodyPr/>
        <a:lstStyle/>
        <a:p>
          <a:endParaRPr lang="en-US"/>
        </a:p>
      </dgm:t>
    </dgm:pt>
    <dgm:pt modelId="{0BB156F6-BFB9-443D-85A0-37C018CCC7F4}" type="pres">
      <dgm:prSet presAssocID="{C99B6480-BC85-48D6-9CD9-4E9684AB6186}" presName="root" presStyleCnt="0">
        <dgm:presLayoutVars>
          <dgm:dir/>
          <dgm:resizeHandles val="exact"/>
        </dgm:presLayoutVars>
      </dgm:prSet>
      <dgm:spPr/>
    </dgm:pt>
    <dgm:pt modelId="{C67A9C92-E538-4264-B59D-60CA58CD10BF}" type="pres">
      <dgm:prSet presAssocID="{164B4F71-4F63-4C4F-BC12-9AF3EF0BC2FF}" presName="compNode" presStyleCnt="0"/>
      <dgm:spPr/>
    </dgm:pt>
    <dgm:pt modelId="{1F05E484-6E26-4ADB-BC0D-ED7620C2C14A}" type="pres">
      <dgm:prSet presAssocID="{164B4F71-4F63-4C4F-BC12-9AF3EF0BC2FF}" presName="bgRect" presStyleLbl="bgShp" presStyleIdx="0" presStyleCnt="4"/>
      <dgm:spPr/>
    </dgm:pt>
    <dgm:pt modelId="{B4B9AD01-1F2E-4938-8FBC-B63DF6322FAF}" type="pres">
      <dgm:prSet presAssocID="{164B4F71-4F63-4C4F-BC12-9AF3EF0BC2F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pt>
    <dgm:pt modelId="{04882CEA-8659-4203-99B5-757A8F085FA0}" type="pres">
      <dgm:prSet presAssocID="{164B4F71-4F63-4C4F-BC12-9AF3EF0BC2FF}" presName="spaceRect" presStyleCnt="0"/>
      <dgm:spPr/>
    </dgm:pt>
    <dgm:pt modelId="{026FDBA5-2897-49B0-AF0F-539096CED73E}" type="pres">
      <dgm:prSet presAssocID="{164B4F71-4F63-4C4F-BC12-9AF3EF0BC2FF}" presName="parTx" presStyleLbl="revTx" presStyleIdx="0" presStyleCnt="6">
        <dgm:presLayoutVars>
          <dgm:chMax val="0"/>
          <dgm:chPref val="0"/>
        </dgm:presLayoutVars>
      </dgm:prSet>
      <dgm:spPr/>
    </dgm:pt>
    <dgm:pt modelId="{549F27EB-C268-4460-8EF4-A96FD3624C9C}" type="pres">
      <dgm:prSet presAssocID="{164B4F71-4F63-4C4F-BC12-9AF3EF0BC2FF}" presName="desTx" presStyleLbl="revTx" presStyleIdx="1" presStyleCnt="6" custScaleX="122859" custLinFactNeighborX="-9790" custLinFactNeighborY="-7014">
        <dgm:presLayoutVars/>
      </dgm:prSet>
      <dgm:spPr/>
    </dgm:pt>
    <dgm:pt modelId="{C2D46B16-FE6D-4B62-8823-CA9CA5E0C886}" type="pres">
      <dgm:prSet presAssocID="{CB9EC947-13F4-4ECF-8903-DEF3D15C14DE}" presName="sibTrans" presStyleCnt="0"/>
      <dgm:spPr/>
    </dgm:pt>
    <dgm:pt modelId="{B70BCD66-F168-424D-ADC4-89129E3599BE}" type="pres">
      <dgm:prSet presAssocID="{2EFF62F9-1696-41C5-B123-E9B1D971E2C1}" presName="compNode" presStyleCnt="0"/>
      <dgm:spPr/>
    </dgm:pt>
    <dgm:pt modelId="{3318EDE7-1D6B-42B7-A1ED-E56B547CBDC2}" type="pres">
      <dgm:prSet presAssocID="{2EFF62F9-1696-41C5-B123-E9B1D971E2C1}" presName="bgRect" presStyleLbl="bgShp" presStyleIdx="1" presStyleCnt="4"/>
      <dgm:spPr/>
    </dgm:pt>
    <dgm:pt modelId="{56C8CE4B-A273-4633-A47A-B117C9EC84A0}" type="pres">
      <dgm:prSet presAssocID="{2EFF62F9-1696-41C5-B123-E9B1D971E2C1}"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tatistics"/>
        </a:ext>
      </dgm:extLst>
    </dgm:pt>
    <dgm:pt modelId="{3F857BE4-0191-45B3-95B0-97EAAE2485F6}" type="pres">
      <dgm:prSet presAssocID="{2EFF62F9-1696-41C5-B123-E9B1D971E2C1}" presName="spaceRect" presStyleCnt="0"/>
      <dgm:spPr/>
    </dgm:pt>
    <dgm:pt modelId="{5B6F68B7-A1C1-443C-B926-AED7D4929EA1}" type="pres">
      <dgm:prSet presAssocID="{2EFF62F9-1696-41C5-B123-E9B1D971E2C1}" presName="parTx" presStyleLbl="revTx" presStyleIdx="2" presStyleCnt="6">
        <dgm:presLayoutVars>
          <dgm:chMax val="0"/>
          <dgm:chPref val="0"/>
        </dgm:presLayoutVars>
      </dgm:prSet>
      <dgm:spPr/>
    </dgm:pt>
    <dgm:pt modelId="{DDF83BED-9D66-4B87-9FF0-DF36F0F18509}" type="pres">
      <dgm:prSet presAssocID="{C748CA7B-4C04-49F7-8C1B-0C4475DB829C}" presName="sibTrans" presStyleCnt="0"/>
      <dgm:spPr/>
    </dgm:pt>
    <dgm:pt modelId="{8F1F3E65-F38B-439E-A989-366B155EBDC7}" type="pres">
      <dgm:prSet presAssocID="{92AB0261-6831-4078-8409-1C7D3FAD570C}" presName="compNode" presStyleCnt="0"/>
      <dgm:spPr/>
    </dgm:pt>
    <dgm:pt modelId="{8ED70D21-D19B-4B40-A0AA-0BC3D6F6701D}" type="pres">
      <dgm:prSet presAssocID="{92AB0261-6831-4078-8409-1C7D3FAD570C}" presName="bgRect" presStyleLbl="bgShp" presStyleIdx="2" presStyleCnt="4"/>
      <dgm:spPr/>
    </dgm:pt>
    <dgm:pt modelId="{275D1691-60C9-490E-AD71-7E743F476C91}" type="pres">
      <dgm:prSet presAssocID="{92AB0261-6831-4078-8409-1C7D3FAD570C}"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Research"/>
        </a:ext>
      </dgm:extLst>
    </dgm:pt>
    <dgm:pt modelId="{7C942283-67BC-4292-A6C0-D1F4AFDBC8C8}" type="pres">
      <dgm:prSet presAssocID="{92AB0261-6831-4078-8409-1C7D3FAD570C}" presName="spaceRect" presStyleCnt="0"/>
      <dgm:spPr/>
    </dgm:pt>
    <dgm:pt modelId="{720385E9-2A94-475F-A5B3-4732EDA3F6F2}" type="pres">
      <dgm:prSet presAssocID="{92AB0261-6831-4078-8409-1C7D3FAD570C}" presName="parTx" presStyleLbl="revTx" presStyleIdx="3" presStyleCnt="6">
        <dgm:presLayoutVars>
          <dgm:chMax val="0"/>
          <dgm:chPref val="0"/>
        </dgm:presLayoutVars>
      </dgm:prSet>
      <dgm:spPr/>
    </dgm:pt>
    <dgm:pt modelId="{24ED52AC-8489-4AB9-B8BC-D0ADE932D033}" type="pres">
      <dgm:prSet presAssocID="{8A08E497-55A0-45C2-909B-C8D514562AAB}" presName="sibTrans" presStyleCnt="0"/>
      <dgm:spPr/>
    </dgm:pt>
    <dgm:pt modelId="{23B4E84C-19FA-4D11-8657-7FDC1EB3A53B}" type="pres">
      <dgm:prSet presAssocID="{2FFB130C-5288-44DE-B1EB-911F57822EC5}" presName="compNode" presStyleCnt="0"/>
      <dgm:spPr/>
    </dgm:pt>
    <dgm:pt modelId="{01A29B7E-E1BB-45FC-AACB-6952025143F2}" type="pres">
      <dgm:prSet presAssocID="{2FFB130C-5288-44DE-B1EB-911F57822EC5}" presName="bgRect" presStyleLbl="bgShp" presStyleIdx="3" presStyleCnt="4" custScaleY="117189"/>
      <dgm:spPr/>
    </dgm:pt>
    <dgm:pt modelId="{701EAF53-ED07-4703-9C33-C0A69DE8918D}" type="pres">
      <dgm:prSet presAssocID="{2FFB130C-5288-44DE-B1EB-911F57822EC5}"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Bullseye"/>
        </a:ext>
      </dgm:extLst>
    </dgm:pt>
    <dgm:pt modelId="{5C439EFB-FD58-407B-BC0A-D489528F196D}" type="pres">
      <dgm:prSet presAssocID="{2FFB130C-5288-44DE-B1EB-911F57822EC5}" presName="spaceRect" presStyleCnt="0"/>
      <dgm:spPr/>
    </dgm:pt>
    <dgm:pt modelId="{6A64CA2E-8384-4767-9767-2ED5CF1765FC}" type="pres">
      <dgm:prSet presAssocID="{2FFB130C-5288-44DE-B1EB-911F57822EC5}" presName="parTx" presStyleLbl="revTx" presStyleIdx="4" presStyleCnt="6" custLinFactNeighborX="-772" custLinFactNeighborY="-2072">
        <dgm:presLayoutVars>
          <dgm:chMax val="0"/>
          <dgm:chPref val="0"/>
        </dgm:presLayoutVars>
      </dgm:prSet>
      <dgm:spPr/>
    </dgm:pt>
    <dgm:pt modelId="{435BE1EE-F1E7-49B7-83DB-F8F3E059373E}" type="pres">
      <dgm:prSet presAssocID="{2FFB130C-5288-44DE-B1EB-911F57822EC5}" presName="desTx" presStyleLbl="revTx" presStyleIdx="5" presStyleCnt="6" custScaleX="150685" custLinFactNeighborX="-23799" custLinFactNeighborY="-3114">
        <dgm:presLayoutVars/>
      </dgm:prSet>
      <dgm:spPr/>
    </dgm:pt>
  </dgm:ptLst>
  <dgm:cxnLst>
    <dgm:cxn modelId="{DC06630F-96A8-4376-9048-08EB5B9A1BE3}" type="presOf" srcId="{148C075E-A4C8-42D6-9F60-163E1A9A5FDD}" destId="{435BE1EE-F1E7-49B7-83DB-F8F3E059373E}" srcOrd="0" destOrd="0" presId="urn:microsoft.com/office/officeart/2018/2/layout/IconVerticalSolidList"/>
    <dgm:cxn modelId="{33099160-40EF-4AC5-B4B6-F79ED87BCBF9}" srcId="{C99B6480-BC85-48D6-9CD9-4E9684AB6186}" destId="{2FFB130C-5288-44DE-B1EB-911F57822EC5}" srcOrd="3" destOrd="0" parTransId="{C74C71DB-2516-4C07-A76D-C5D919659D91}" sibTransId="{5D7F3FBB-82E5-4F80-AF25-0E114254DCFD}"/>
    <dgm:cxn modelId="{ACEE6842-03B1-4FC5-ABF0-905EEAF20C71}" srcId="{C99B6480-BC85-48D6-9CD9-4E9684AB6186}" destId="{92AB0261-6831-4078-8409-1C7D3FAD570C}" srcOrd="2" destOrd="0" parTransId="{B4E6D048-43F7-4A33-8708-2F0E6E8AE27C}" sibTransId="{8A08E497-55A0-45C2-909B-C8D514562AAB}"/>
    <dgm:cxn modelId="{8561C185-40AE-45F7-A183-0AD6349B1D3D}" type="presOf" srcId="{2EFF62F9-1696-41C5-B123-E9B1D971E2C1}" destId="{5B6F68B7-A1C1-443C-B926-AED7D4929EA1}" srcOrd="0" destOrd="0" presId="urn:microsoft.com/office/officeart/2018/2/layout/IconVerticalSolidList"/>
    <dgm:cxn modelId="{46B3ED99-7C99-439D-9250-7A8A3BD9E83E}" type="presOf" srcId="{164B4F71-4F63-4C4F-BC12-9AF3EF0BC2FF}" destId="{026FDBA5-2897-49B0-AF0F-539096CED73E}" srcOrd="0" destOrd="0" presId="urn:microsoft.com/office/officeart/2018/2/layout/IconVerticalSolidList"/>
    <dgm:cxn modelId="{99A7399B-3810-4385-BAA1-0D0496852A49}" srcId="{C99B6480-BC85-48D6-9CD9-4E9684AB6186}" destId="{164B4F71-4F63-4C4F-BC12-9AF3EF0BC2FF}" srcOrd="0" destOrd="0" parTransId="{B4076E9B-199D-4D1A-BAE7-369B022FBCF7}" sibTransId="{CB9EC947-13F4-4ECF-8903-DEF3D15C14DE}"/>
    <dgm:cxn modelId="{FA7793BD-467B-471A-92D5-BE4EDEB11C86}" type="presOf" srcId="{5C6F554D-246F-44C8-BBEC-1E268E291A9E}" destId="{549F27EB-C268-4460-8EF4-A96FD3624C9C}" srcOrd="0" destOrd="0" presId="urn:microsoft.com/office/officeart/2018/2/layout/IconVerticalSolidList"/>
    <dgm:cxn modelId="{3139DCC3-E569-40DC-A022-EF0CE38A0ABD}" srcId="{2FFB130C-5288-44DE-B1EB-911F57822EC5}" destId="{148C075E-A4C8-42D6-9F60-163E1A9A5FDD}" srcOrd="0" destOrd="0" parTransId="{7A3187D2-3C69-4BB7-9B35-7E231DBC8CDC}" sibTransId="{859B7BE1-97A1-448E-B94D-54B84CD8CD99}"/>
    <dgm:cxn modelId="{A50152C6-5E3E-484F-8413-D59989A54012}" type="presOf" srcId="{2FFB130C-5288-44DE-B1EB-911F57822EC5}" destId="{6A64CA2E-8384-4767-9767-2ED5CF1765FC}" srcOrd="0" destOrd="0" presId="urn:microsoft.com/office/officeart/2018/2/layout/IconVerticalSolidList"/>
    <dgm:cxn modelId="{3E7CE2D1-AC91-4D5F-B703-DC5A287DBFC0}" srcId="{164B4F71-4F63-4C4F-BC12-9AF3EF0BC2FF}" destId="{5C6F554D-246F-44C8-BBEC-1E268E291A9E}" srcOrd="0" destOrd="0" parTransId="{B515ED19-905D-4DA3-9C5F-FFA1BC9FB685}" sibTransId="{D23BFE1A-1877-4B15-BC2B-171F3110B71A}"/>
    <dgm:cxn modelId="{2C763CD4-A67D-405C-820A-646D6B5DE857}" srcId="{C99B6480-BC85-48D6-9CD9-4E9684AB6186}" destId="{2EFF62F9-1696-41C5-B123-E9B1D971E2C1}" srcOrd="1" destOrd="0" parTransId="{631D2295-8C4C-48A4-90D6-8D67D624CB0C}" sibTransId="{C748CA7B-4C04-49F7-8C1B-0C4475DB829C}"/>
    <dgm:cxn modelId="{DE091ED5-496F-49D5-B13B-64579FCC8BCF}" type="presOf" srcId="{C99B6480-BC85-48D6-9CD9-4E9684AB6186}" destId="{0BB156F6-BFB9-443D-85A0-37C018CCC7F4}" srcOrd="0" destOrd="0" presId="urn:microsoft.com/office/officeart/2018/2/layout/IconVerticalSolidList"/>
    <dgm:cxn modelId="{F6BD3BD8-7469-48F5-AA91-DAEC7A6CC20F}" type="presOf" srcId="{92AB0261-6831-4078-8409-1C7D3FAD570C}" destId="{720385E9-2A94-475F-A5B3-4732EDA3F6F2}" srcOrd="0" destOrd="0" presId="urn:microsoft.com/office/officeart/2018/2/layout/IconVerticalSolidList"/>
    <dgm:cxn modelId="{8B2DE7CC-2DEE-4DA6-907B-F596CF5AEBCA}" type="presParOf" srcId="{0BB156F6-BFB9-443D-85A0-37C018CCC7F4}" destId="{C67A9C92-E538-4264-B59D-60CA58CD10BF}" srcOrd="0" destOrd="0" presId="urn:microsoft.com/office/officeart/2018/2/layout/IconVerticalSolidList"/>
    <dgm:cxn modelId="{BD76064A-591C-4D14-AB4C-4DA055ECFB63}" type="presParOf" srcId="{C67A9C92-E538-4264-B59D-60CA58CD10BF}" destId="{1F05E484-6E26-4ADB-BC0D-ED7620C2C14A}" srcOrd="0" destOrd="0" presId="urn:microsoft.com/office/officeart/2018/2/layout/IconVerticalSolidList"/>
    <dgm:cxn modelId="{76107E5E-C95A-44A9-805A-6356E1981CBF}" type="presParOf" srcId="{C67A9C92-E538-4264-B59D-60CA58CD10BF}" destId="{B4B9AD01-1F2E-4938-8FBC-B63DF6322FAF}" srcOrd="1" destOrd="0" presId="urn:microsoft.com/office/officeart/2018/2/layout/IconVerticalSolidList"/>
    <dgm:cxn modelId="{8A3A3370-71C3-4B3C-959B-F5048ED927EF}" type="presParOf" srcId="{C67A9C92-E538-4264-B59D-60CA58CD10BF}" destId="{04882CEA-8659-4203-99B5-757A8F085FA0}" srcOrd="2" destOrd="0" presId="urn:microsoft.com/office/officeart/2018/2/layout/IconVerticalSolidList"/>
    <dgm:cxn modelId="{64F9A540-4DF6-4560-8A7F-9AA12BFA362B}" type="presParOf" srcId="{C67A9C92-E538-4264-B59D-60CA58CD10BF}" destId="{026FDBA5-2897-49B0-AF0F-539096CED73E}" srcOrd="3" destOrd="0" presId="urn:microsoft.com/office/officeart/2018/2/layout/IconVerticalSolidList"/>
    <dgm:cxn modelId="{9A47E94E-D2E8-4312-A7A5-ABE3D798E1CF}" type="presParOf" srcId="{C67A9C92-E538-4264-B59D-60CA58CD10BF}" destId="{549F27EB-C268-4460-8EF4-A96FD3624C9C}" srcOrd="4" destOrd="0" presId="urn:microsoft.com/office/officeart/2018/2/layout/IconVerticalSolidList"/>
    <dgm:cxn modelId="{EB9DDBFD-B6CF-4487-863A-5A93684FCCFE}" type="presParOf" srcId="{0BB156F6-BFB9-443D-85A0-37C018CCC7F4}" destId="{C2D46B16-FE6D-4B62-8823-CA9CA5E0C886}" srcOrd="1" destOrd="0" presId="urn:microsoft.com/office/officeart/2018/2/layout/IconVerticalSolidList"/>
    <dgm:cxn modelId="{B61C6C70-B8D9-4A16-88CB-6150D6AFB3A0}" type="presParOf" srcId="{0BB156F6-BFB9-443D-85A0-37C018CCC7F4}" destId="{B70BCD66-F168-424D-ADC4-89129E3599BE}" srcOrd="2" destOrd="0" presId="urn:microsoft.com/office/officeart/2018/2/layout/IconVerticalSolidList"/>
    <dgm:cxn modelId="{562B0C58-1411-431F-B154-CC71DE1697EF}" type="presParOf" srcId="{B70BCD66-F168-424D-ADC4-89129E3599BE}" destId="{3318EDE7-1D6B-42B7-A1ED-E56B547CBDC2}" srcOrd="0" destOrd="0" presId="urn:microsoft.com/office/officeart/2018/2/layout/IconVerticalSolidList"/>
    <dgm:cxn modelId="{79CECF5E-638D-4116-841C-9C0477599B6A}" type="presParOf" srcId="{B70BCD66-F168-424D-ADC4-89129E3599BE}" destId="{56C8CE4B-A273-4633-A47A-B117C9EC84A0}" srcOrd="1" destOrd="0" presId="urn:microsoft.com/office/officeart/2018/2/layout/IconVerticalSolidList"/>
    <dgm:cxn modelId="{2E273A43-BA0A-473E-884A-3210926B7FB3}" type="presParOf" srcId="{B70BCD66-F168-424D-ADC4-89129E3599BE}" destId="{3F857BE4-0191-45B3-95B0-97EAAE2485F6}" srcOrd="2" destOrd="0" presId="urn:microsoft.com/office/officeart/2018/2/layout/IconVerticalSolidList"/>
    <dgm:cxn modelId="{6D815841-5EFC-45EA-B74C-E9703C6A85E0}" type="presParOf" srcId="{B70BCD66-F168-424D-ADC4-89129E3599BE}" destId="{5B6F68B7-A1C1-443C-B926-AED7D4929EA1}" srcOrd="3" destOrd="0" presId="urn:microsoft.com/office/officeart/2018/2/layout/IconVerticalSolidList"/>
    <dgm:cxn modelId="{4CAB2C90-4D79-4DFC-838F-72E8CADA8F8D}" type="presParOf" srcId="{0BB156F6-BFB9-443D-85A0-37C018CCC7F4}" destId="{DDF83BED-9D66-4B87-9FF0-DF36F0F18509}" srcOrd="3" destOrd="0" presId="urn:microsoft.com/office/officeart/2018/2/layout/IconVerticalSolidList"/>
    <dgm:cxn modelId="{A26AEC54-DE40-4B4A-9F33-316D4F7D7C94}" type="presParOf" srcId="{0BB156F6-BFB9-443D-85A0-37C018CCC7F4}" destId="{8F1F3E65-F38B-439E-A989-366B155EBDC7}" srcOrd="4" destOrd="0" presId="urn:microsoft.com/office/officeart/2018/2/layout/IconVerticalSolidList"/>
    <dgm:cxn modelId="{4882129F-BB07-429D-AAAA-8C869E34CBDA}" type="presParOf" srcId="{8F1F3E65-F38B-439E-A989-366B155EBDC7}" destId="{8ED70D21-D19B-4B40-A0AA-0BC3D6F6701D}" srcOrd="0" destOrd="0" presId="urn:microsoft.com/office/officeart/2018/2/layout/IconVerticalSolidList"/>
    <dgm:cxn modelId="{134069E5-4DAB-48E5-A142-6C7A9B08FB7B}" type="presParOf" srcId="{8F1F3E65-F38B-439E-A989-366B155EBDC7}" destId="{275D1691-60C9-490E-AD71-7E743F476C91}" srcOrd="1" destOrd="0" presId="urn:microsoft.com/office/officeart/2018/2/layout/IconVerticalSolidList"/>
    <dgm:cxn modelId="{CE7EF054-56F1-4961-B30C-C2123A0EF77C}" type="presParOf" srcId="{8F1F3E65-F38B-439E-A989-366B155EBDC7}" destId="{7C942283-67BC-4292-A6C0-D1F4AFDBC8C8}" srcOrd="2" destOrd="0" presId="urn:microsoft.com/office/officeart/2018/2/layout/IconVerticalSolidList"/>
    <dgm:cxn modelId="{1F2503B7-63C1-4928-ACFE-E4FCA47530B1}" type="presParOf" srcId="{8F1F3E65-F38B-439E-A989-366B155EBDC7}" destId="{720385E9-2A94-475F-A5B3-4732EDA3F6F2}" srcOrd="3" destOrd="0" presId="urn:microsoft.com/office/officeart/2018/2/layout/IconVerticalSolidList"/>
    <dgm:cxn modelId="{578CFE30-66B5-4FE8-8910-61776FEE31C2}" type="presParOf" srcId="{0BB156F6-BFB9-443D-85A0-37C018CCC7F4}" destId="{24ED52AC-8489-4AB9-B8BC-D0ADE932D033}" srcOrd="5" destOrd="0" presId="urn:microsoft.com/office/officeart/2018/2/layout/IconVerticalSolidList"/>
    <dgm:cxn modelId="{B4E8AA7A-BFFD-4A14-8FA2-C9A91149E266}" type="presParOf" srcId="{0BB156F6-BFB9-443D-85A0-37C018CCC7F4}" destId="{23B4E84C-19FA-4D11-8657-7FDC1EB3A53B}" srcOrd="6" destOrd="0" presId="urn:microsoft.com/office/officeart/2018/2/layout/IconVerticalSolidList"/>
    <dgm:cxn modelId="{FAB7ABB5-3DA0-4C10-B527-767ED86DD86C}" type="presParOf" srcId="{23B4E84C-19FA-4D11-8657-7FDC1EB3A53B}" destId="{01A29B7E-E1BB-45FC-AACB-6952025143F2}" srcOrd="0" destOrd="0" presId="urn:microsoft.com/office/officeart/2018/2/layout/IconVerticalSolidList"/>
    <dgm:cxn modelId="{AAE319C2-DAEE-44BC-9EF6-95E8DF9BBE0C}" type="presParOf" srcId="{23B4E84C-19FA-4D11-8657-7FDC1EB3A53B}" destId="{701EAF53-ED07-4703-9C33-C0A69DE8918D}" srcOrd="1" destOrd="0" presId="urn:microsoft.com/office/officeart/2018/2/layout/IconVerticalSolidList"/>
    <dgm:cxn modelId="{AC4EFDA3-2BB1-4D93-AEF9-30511FD615A9}" type="presParOf" srcId="{23B4E84C-19FA-4D11-8657-7FDC1EB3A53B}" destId="{5C439EFB-FD58-407B-BC0A-D489528F196D}" srcOrd="2" destOrd="0" presId="urn:microsoft.com/office/officeart/2018/2/layout/IconVerticalSolidList"/>
    <dgm:cxn modelId="{3D087C0E-6F6F-4E8E-A0CD-1B138BCD55C2}" type="presParOf" srcId="{23B4E84C-19FA-4D11-8657-7FDC1EB3A53B}" destId="{6A64CA2E-8384-4767-9767-2ED5CF1765FC}" srcOrd="3" destOrd="0" presId="urn:microsoft.com/office/officeart/2018/2/layout/IconVerticalSolidList"/>
    <dgm:cxn modelId="{F1375D8D-3B98-4339-9A5E-27BA45A2551E}" type="presParOf" srcId="{23B4E84C-19FA-4D11-8657-7FDC1EB3A53B}" destId="{435BE1EE-F1E7-49B7-83DB-F8F3E059373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99B6480-BC85-48D6-9CD9-4E9684AB6186}" type="doc">
      <dgm:prSet loTypeId="urn:microsoft.com/office/officeart/2018/2/layout/IconVerticalSolidList" loCatId="icon" qsTypeId="urn:microsoft.com/office/officeart/2005/8/quickstyle/3d3" qsCatId="3D" csTypeId="urn:microsoft.com/office/officeart/2005/8/colors/colorful3" csCatId="colorful" phldr="1"/>
      <dgm:spPr/>
      <dgm:t>
        <a:bodyPr/>
        <a:lstStyle/>
        <a:p>
          <a:endParaRPr lang="en-US"/>
        </a:p>
      </dgm:t>
    </dgm:pt>
    <dgm:pt modelId="{2EFF62F9-1696-41C5-B123-E9B1D971E2C1}">
      <dgm:prSet custT="1"/>
      <dgm:spPr/>
      <dgm:t>
        <a:bodyPr/>
        <a:lstStyle/>
        <a:p>
          <a:pPr>
            <a:lnSpc>
              <a:spcPct val="100000"/>
            </a:lnSpc>
          </a:pPr>
          <a:r>
            <a:rPr lang="en-US" sz="1800" b="1"/>
            <a:t>Data Collection </a:t>
          </a:r>
          <a:r>
            <a:rPr lang="en-US" sz="1800"/>
            <a:t>– Quantitative data related to student usage of affinity programs and services</a:t>
          </a:r>
        </a:p>
      </dgm:t>
    </dgm:pt>
    <dgm:pt modelId="{631D2295-8C4C-48A4-90D6-8D67D624CB0C}" type="parTrans" cxnId="{2C763CD4-A67D-405C-820A-646D6B5DE857}">
      <dgm:prSet/>
      <dgm:spPr/>
      <dgm:t>
        <a:bodyPr/>
        <a:lstStyle/>
        <a:p>
          <a:endParaRPr lang="en-US"/>
        </a:p>
      </dgm:t>
    </dgm:pt>
    <dgm:pt modelId="{C748CA7B-4C04-49F7-8C1B-0C4475DB829C}" type="sibTrans" cxnId="{2C763CD4-A67D-405C-820A-646D6B5DE857}">
      <dgm:prSet/>
      <dgm:spPr/>
      <dgm:t>
        <a:bodyPr/>
        <a:lstStyle/>
        <a:p>
          <a:endParaRPr lang="en-US"/>
        </a:p>
      </dgm:t>
    </dgm:pt>
    <dgm:pt modelId="{92AB0261-6831-4078-8409-1C7D3FAD570C}">
      <dgm:prSet custT="1"/>
      <dgm:spPr/>
      <dgm:t>
        <a:bodyPr/>
        <a:lstStyle/>
        <a:p>
          <a:pPr>
            <a:lnSpc>
              <a:spcPct val="100000"/>
            </a:lnSpc>
          </a:pPr>
          <a:r>
            <a:rPr lang="en-US" sz="1800" b="1"/>
            <a:t>Data Analysis and Reflection </a:t>
          </a:r>
          <a:endParaRPr lang="en-US" sz="1800"/>
        </a:p>
      </dgm:t>
    </dgm:pt>
    <dgm:pt modelId="{B4E6D048-43F7-4A33-8708-2F0E6E8AE27C}" type="parTrans" cxnId="{ACEE6842-03B1-4FC5-ABF0-905EEAF20C71}">
      <dgm:prSet/>
      <dgm:spPr/>
      <dgm:t>
        <a:bodyPr/>
        <a:lstStyle/>
        <a:p>
          <a:endParaRPr lang="en-US"/>
        </a:p>
      </dgm:t>
    </dgm:pt>
    <dgm:pt modelId="{8A08E497-55A0-45C2-909B-C8D514562AAB}" type="sibTrans" cxnId="{ACEE6842-03B1-4FC5-ABF0-905EEAF20C71}">
      <dgm:prSet/>
      <dgm:spPr/>
      <dgm:t>
        <a:bodyPr/>
        <a:lstStyle/>
        <a:p>
          <a:endParaRPr lang="en-US"/>
        </a:p>
      </dgm:t>
    </dgm:pt>
    <dgm:pt modelId="{2FFB130C-5288-44DE-B1EB-911F57822EC5}">
      <dgm:prSet custT="1"/>
      <dgm:spPr/>
      <dgm:t>
        <a:bodyPr/>
        <a:lstStyle/>
        <a:p>
          <a:pPr>
            <a:lnSpc>
              <a:spcPct val="100000"/>
            </a:lnSpc>
          </a:pPr>
          <a:r>
            <a:rPr lang="en-US" sz="1800" b="1"/>
            <a:t>Unit Planned Actions</a:t>
          </a:r>
          <a:endParaRPr lang="en-US" sz="1800" b="0" i="1"/>
        </a:p>
      </dgm:t>
    </dgm:pt>
    <dgm:pt modelId="{C74C71DB-2516-4C07-A76D-C5D919659D91}" type="parTrans" cxnId="{33099160-40EF-4AC5-B4B6-F79ED87BCBF9}">
      <dgm:prSet/>
      <dgm:spPr/>
      <dgm:t>
        <a:bodyPr/>
        <a:lstStyle/>
        <a:p>
          <a:endParaRPr lang="en-US"/>
        </a:p>
      </dgm:t>
    </dgm:pt>
    <dgm:pt modelId="{5D7F3FBB-82E5-4F80-AF25-0E114254DCFD}" type="sibTrans" cxnId="{33099160-40EF-4AC5-B4B6-F79ED87BCBF9}">
      <dgm:prSet/>
      <dgm:spPr/>
      <dgm:t>
        <a:bodyPr/>
        <a:lstStyle/>
        <a:p>
          <a:endParaRPr lang="en-US"/>
        </a:p>
      </dgm:t>
    </dgm:pt>
    <dgm:pt modelId="{164B4F71-4F63-4C4F-BC12-9AF3EF0BC2FF}">
      <dgm:prSet custT="1"/>
      <dgm:spPr/>
      <dgm:t>
        <a:bodyPr/>
        <a:lstStyle/>
        <a:p>
          <a:pPr>
            <a:lnSpc>
              <a:spcPct val="100000"/>
            </a:lnSpc>
          </a:pPr>
          <a:r>
            <a:rPr lang="en-US" sz="1800" b="1" i="1" kern="1200"/>
            <a:t>Mt. SAC 2035 </a:t>
          </a:r>
          <a:r>
            <a:rPr lang="en-US" sz="1800" b="1" kern="1200"/>
            <a:t>Goal 1: Culture of Care </a:t>
          </a:r>
        </a:p>
      </dgm:t>
    </dgm:pt>
    <dgm:pt modelId="{B4076E9B-199D-4D1A-BAE7-369B022FBCF7}" type="parTrans" cxnId="{99A7399B-3810-4385-BAA1-0D0496852A49}">
      <dgm:prSet/>
      <dgm:spPr/>
      <dgm:t>
        <a:bodyPr/>
        <a:lstStyle/>
        <a:p>
          <a:endParaRPr lang="en-US"/>
        </a:p>
      </dgm:t>
    </dgm:pt>
    <dgm:pt modelId="{CB9EC947-13F4-4ECF-8903-DEF3D15C14DE}" type="sibTrans" cxnId="{99A7399B-3810-4385-BAA1-0D0496852A49}">
      <dgm:prSet/>
      <dgm:spPr/>
      <dgm:t>
        <a:bodyPr/>
        <a:lstStyle/>
        <a:p>
          <a:endParaRPr lang="en-US"/>
        </a:p>
      </dgm:t>
    </dgm:pt>
    <dgm:pt modelId="{5C6F554D-246F-44C8-BBEC-1E268E291A9E}">
      <dgm:prSet custT="1"/>
      <dgm:spPr/>
      <dgm:t>
        <a:bodyPr/>
        <a:lstStyle/>
        <a:p>
          <a:pPr>
            <a:lnSpc>
              <a:spcPct val="100000"/>
            </a:lnSpc>
          </a:pPr>
          <a:r>
            <a:rPr lang="en-US" sz="1300" b="1" kern="1200">
              <a:solidFill>
                <a:srgbClr val="000000">
                  <a:hueOff val="0"/>
                  <a:satOff val="0"/>
                  <a:lumOff val="0"/>
                  <a:alphaOff val="0"/>
                </a:srgbClr>
              </a:solidFill>
              <a:latin typeface="Calibri" panose="020F0502020204030204"/>
              <a:ea typeface="+mn-ea"/>
              <a:cs typeface="+mn-cs"/>
            </a:rPr>
            <a:t>Commitment 1.3 Holistic Support: </a:t>
          </a:r>
          <a:r>
            <a:rPr lang="en-US" sz="1300" kern="1200">
              <a:solidFill>
                <a:schemeClr val="tx1"/>
              </a:solidFill>
              <a:latin typeface="Aptos Display" panose="02110004020202020204"/>
            </a:rPr>
            <a:t>Increase use of programs for disproportionately impacted and other specialized student groups to provide students with supports such as mentoring, cultural enrichment, and spaces to cultivate belonging. </a:t>
          </a:r>
          <a:endParaRPr lang="en-US" sz="1300" b="0" kern="1200">
            <a:solidFill>
              <a:schemeClr val="tx1"/>
            </a:solidFill>
            <a:latin typeface="Calibri" panose="020F0502020204030204"/>
            <a:ea typeface="+mn-ea"/>
            <a:cs typeface="+mn-cs"/>
          </a:endParaRPr>
        </a:p>
      </dgm:t>
    </dgm:pt>
    <dgm:pt modelId="{B515ED19-905D-4DA3-9C5F-FFA1BC9FB685}" type="parTrans" cxnId="{3E7CE2D1-AC91-4D5F-B703-DC5A287DBFC0}">
      <dgm:prSet/>
      <dgm:spPr/>
      <dgm:t>
        <a:bodyPr/>
        <a:lstStyle/>
        <a:p>
          <a:endParaRPr lang="en-US"/>
        </a:p>
      </dgm:t>
    </dgm:pt>
    <dgm:pt modelId="{D23BFE1A-1877-4B15-BC2B-171F3110B71A}" type="sibTrans" cxnId="{3E7CE2D1-AC91-4D5F-B703-DC5A287DBFC0}">
      <dgm:prSet/>
      <dgm:spPr/>
      <dgm:t>
        <a:bodyPr/>
        <a:lstStyle/>
        <a:p>
          <a:endParaRPr lang="en-US"/>
        </a:p>
      </dgm:t>
    </dgm:pt>
    <dgm:pt modelId="{148C075E-A4C8-42D6-9F60-163E1A9A5FDD}">
      <dgm:prSet custT="1"/>
      <dgm:spPr/>
      <dgm:t>
        <a:bodyPr/>
        <a:lstStyle/>
        <a:p>
          <a:pPr>
            <a:lnSpc>
              <a:spcPct val="100000"/>
            </a:lnSpc>
          </a:pPr>
          <a:r>
            <a:rPr lang="en-US" sz="1200" b="1"/>
            <a:t>SEP Planned Action 8.2.A:</a:t>
          </a:r>
          <a:r>
            <a:rPr lang="en-US" sz="1200"/>
            <a:t> </a:t>
          </a:r>
          <a:r>
            <a:rPr lang="en-US" sz="1200" b="0"/>
            <a:t>Equity and affinity programs, including EOPS, </a:t>
          </a:r>
          <a:r>
            <a:rPr lang="en-US" sz="1200" b="0" err="1"/>
            <a:t>TRiO</a:t>
          </a:r>
          <a:r>
            <a:rPr lang="en-US" sz="1200" b="0"/>
            <a:t> ACES, Bridge, Financial Aid, and </a:t>
          </a:r>
          <a:r>
            <a:rPr lang="en-US" sz="1200" b="0" err="1"/>
            <a:t>InReach</a:t>
          </a:r>
          <a:r>
            <a:rPr lang="en-US" sz="1200" b="0"/>
            <a:t>, will promote and proactively connect DI students to support services and resources before and during major terms. </a:t>
          </a:r>
          <a:r>
            <a:rPr lang="en-US" sz="1200"/>
            <a:t>These programs will collaborate to ensure that key services are promoted to incoming students, helping to foster early engagement, increase awareness, and support a strong start to their college journey.</a:t>
          </a:r>
          <a:r>
            <a:rPr lang="en-US" sz="1200" b="1"/>
            <a:t> </a:t>
          </a:r>
          <a:r>
            <a:rPr lang="en-US" sz="1200"/>
            <a:t>Data will be collected on student usage of programs and services.(</a:t>
          </a:r>
          <a:r>
            <a:rPr lang="en-US" sz="1000" i="1"/>
            <a:t>Supports Commitment 1.3 outcome: </a:t>
          </a:r>
          <a:r>
            <a:rPr lang="en-US" sz="1000" b="0" i="1"/>
            <a:t>Student utilization of affinity centers)</a:t>
          </a:r>
        </a:p>
      </dgm:t>
    </dgm:pt>
    <dgm:pt modelId="{7A3187D2-3C69-4BB7-9B35-7E231DBC8CDC}" type="parTrans" cxnId="{3139DCC3-E569-40DC-A022-EF0CE38A0ABD}">
      <dgm:prSet/>
      <dgm:spPr/>
      <dgm:t>
        <a:bodyPr/>
        <a:lstStyle/>
        <a:p>
          <a:endParaRPr lang="en-US"/>
        </a:p>
      </dgm:t>
    </dgm:pt>
    <dgm:pt modelId="{859B7BE1-97A1-448E-B94D-54B84CD8CD99}" type="sibTrans" cxnId="{3139DCC3-E569-40DC-A022-EF0CE38A0ABD}">
      <dgm:prSet/>
      <dgm:spPr/>
      <dgm:t>
        <a:bodyPr/>
        <a:lstStyle/>
        <a:p>
          <a:endParaRPr lang="en-US"/>
        </a:p>
      </dgm:t>
    </dgm:pt>
    <dgm:pt modelId="{0BB156F6-BFB9-443D-85A0-37C018CCC7F4}" type="pres">
      <dgm:prSet presAssocID="{C99B6480-BC85-48D6-9CD9-4E9684AB6186}" presName="root" presStyleCnt="0">
        <dgm:presLayoutVars>
          <dgm:dir/>
          <dgm:resizeHandles val="exact"/>
        </dgm:presLayoutVars>
      </dgm:prSet>
      <dgm:spPr/>
    </dgm:pt>
    <dgm:pt modelId="{C67A9C92-E538-4264-B59D-60CA58CD10BF}" type="pres">
      <dgm:prSet presAssocID="{164B4F71-4F63-4C4F-BC12-9AF3EF0BC2FF}" presName="compNode" presStyleCnt="0"/>
      <dgm:spPr/>
    </dgm:pt>
    <dgm:pt modelId="{1F05E484-6E26-4ADB-BC0D-ED7620C2C14A}" type="pres">
      <dgm:prSet presAssocID="{164B4F71-4F63-4C4F-BC12-9AF3EF0BC2FF}" presName="bgRect" presStyleLbl="bgShp" presStyleIdx="0" presStyleCnt="4"/>
      <dgm:spPr/>
    </dgm:pt>
    <dgm:pt modelId="{B4B9AD01-1F2E-4938-8FBC-B63DF6322FAF}" type="pres">
      <dgm:prSet presAssocID="{164B4F71-4F63-4C4F-BC12-9AF3EF0BC2F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pt>
    <dgm:pt modelId="{04882CEA-8659-4203-99B5-757A8F085FA0}" type="pres">
      <dgm:prSet presAssocID="{164B4F71-4F63-4C4F-BC12-9AF3EF0BC2FF}" presName="spaceRect" presStyleCnt="0"/>
      <dgm:spPr/>
    </dgm:pt>
    <dgm:pt modelId="{026FDBA5-2897-49B0-AF0F-539096CED73E}" type="pres">
      <dgm:prSet presAssocID="{164B4F71-4F63-4C4F-BC12-9AF3EF0BC2FF}" presName="parTx" presStyleLbl="revTx" presStyleIdx="0" presStyleCnt="6">
        <dgm:presLayoutVars>
          <dgm:chMax val="0"/>
          <dgm:chPref val="0"/>
        </dgm:presLayoutVars>
      </dgm:prSet>
      <dgm:spPr/>
    </dgm:pt>
    <dgm:pt modelId="{549F27EB-C268-4460-8EF4-A96FD3624C9C}" type="pres">
      <dgm:prSet presAssocID="{164B4F71-4F63-4C4F-BC12-9AF3EF0BC2FF}" presName="desTx" presStyleLbl="revTx" presStyleIdx="1" presStyleCnt="6" custScaleX="122859" custLinFactNeighborX="-9790" custLinFactNeighborY="-7014">
        <dgm:presLayoutVars/>
      </dgm:prSet>
      <dgm:spPr/>
    </dgm:pt>
    <dgm:pt modelId="{C2D46B16-FE6D-4B62-8823-CA9CA5E0C886}" type="pres">
      <dgm:prSet presAssocID="{CB9EC947-13F4-4ECF-8903-DEF3D15C14DE}" presName="sibTrans" presStyleCnt="0"/>
      <dgm:spPr/>
    </dgm:pt>
    <dgm:pt modelId="{B70BCD66-F168-424D-ADC4-89129E3599BE}" type="pres">
      <dgm:prSet presAssocID="{2EFF62F9-1696-41C5-B123-E9B1D971E2C1}" presName="compNode" presStyleCnt="0"/>
      <dgm:spPr/>
    </dgm:pt>
    <dgm:pt modelId="{3318EDE7-1D6B-42B7-A1ED-E56B547CBDC2}" type="pres">
      <dgm:prSet presAssocID="{2EFF62F9-1696-41C5-B123-E9B1D971E2C1}" presName="bgRect" presStyleLbl="bgShp" presStyleIdx="1" presStyleCnt="4"/>
      <dgm:spPr/>
    </dgm:pt>
    <dgm:pt modelId="{56C8CE4B-A273-4633-A47A-B117C9EC84A0}" type="pres">
      <dgm:prSet presAssocID="{2EFF62F9-1696-41C5-B123-E9B1D971E2C1}"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tatistics"/>
        </a:ext>
      </dgm:extLst>
    </dgm:pt>
    <dgm:pt modelId="{3F857BE4-0191-45B3-95B0-97EAAE2485F6}" type="pres">
      <dgm:prSet presAssocID="{2EFF62F9-1696-41C5-B123-E9B1D971E2C1}" presName="spaceRect" presStyleCnt="0"/>
      <dgm:spPr/>
    </dgm:pt>
    <dgm:pt modelId="{5B6F68B7-A1C1-443C-B926-AED7D4929EA1}" type="pres">
      <dgm:prSet presAssocID="{2EFF62F9-1696-41C5-B123-E9B1D971E2C1}" presName="parTx" presStyleLbl="revTx" presStyleIdx="2" presStyleCnt="6">
        <dgm:presLayoutVars>
          <dgm:chMax val="0"/>
          <dgm:chPref val="0"/>
        </dgm:presLayoutVars>
      </dgm:prSet>
      <dgm:spPr/>
    </dgm:pt>
    <dgm:pt modelId="{DDF83BED-9D66-4B87-9FF0-DF36F0F18509}" type="pres">
      <dgm:prSet presAssocID="{C748CA7B-4C04-49F7-8C1B-0C4475DB829C}" presName="sibTrans" presStyleCnt="0"/>
      <dgm:spPr/>
    </dgm:pt>
    <dgm:pt modelId="{8F1F3E65-F38B-439E-A989-366B155EBDC7}" type="pres">
      <dgm:prSet presAssocID="{92AB0261-6831-4078-8409-1C7D3FAD570C}" presName="compNode" presStyleCnt="0"/>
      <dgm:spPr/>
    </dgm:pt>
    <dgm:pt modelId="{8ED70D21-D19B-4B40-A0AA-0BC3D6F6701D}" type="pres">
      <dgm:prSet presAssocID="{92AB0261-6831-4078-8409-1C7D3FAD570C}" presName="bgRect" presStyleLbl="bgShp" presStyleIdx="2" presStyleCnt="4"/>
      <dgm:spPr/>
    </dgm:pt>
    <dgm:pt modelId="{275D1691-60C9-490E-AD71-7E743F476C91}" type="pres">
      <dgm:prSet presAssocID="{92AB0261-6831-4078-8409-1C7D3FAD570C}"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Research"/>
        </a:ext>
      </dgm:extLst>
    </dgm:pt>
    <dgm:pt modelId="{7C942283-67BC-4292-A6C0-D1F4AFDBC8C8}" type="pres">
      <dgm:prSet presAssocID="{92AB0261-6831-4078-8409-1C7D3FAD570C}" presName="spaceRect" presStyleCnt="0"/>
      <dgm:spPr/>
    </dgm:pt>
    <dgm:pt modelId="{720385E9-2A94-475F-A5B3-4732EDA3F6F2}" type="pres">
      <dgm:prSet presAssocID="{92AB0261-6831-4078-8409-1C7D3FAD570C}" presName="parTx" presStyleLbl="revTx" presStyleIdx="3" presStyleCnt="6">
        <dgm:presLayoutVars>
          <dgm:chMax val="0"/>
          <dgm:chPref val="0"/>
        </dgm:presLayoutVars>
      </dgm:prSet>
      <dgm:spPr/>
    </dgm:pt>
    <dgm:pt modelId="{24ED52AC-8489-4AB9-B8BC-D0ADE932D033}" type="pres">
      <dgm:prSet presAssocID="{8A08E497-55A0-45C2-909B-C8D514562AAB}" presName="sibTrans" presStyleCnt="0"/>
      <dgm:spPr/>
    </dgm:pt>
    <dgm:pt modelId="{23B4E84C-19FA-4D11-8657-7FDC1EB3A53B}" type="pres">
      <dgm:prSet presAssocID="{2FFB130C-5288-44DE-B1EB-911F57822EC5}" presName="compNode" presStyleCnt="0"/>
      <dgm:spPr/>
    </dgm:pt>
    <dgm:pt modelId="{01A29B7E-E1BB-45FC-AACB-6952025143F2}" type="pres">
      <dgm:prSet presAssocID="{2FFB130C-5288-44DE-B1EB-911F57822EC5}" presName="bgRect" presStyleLbl="bgShp" presStyleIdx="3" presStyleCnt="4" custScaleY="117189"/>
      <dgm:spPr/>
    </dgm:pt>
    <dgm:pt modelId="{701EAF53-ED07-4703-9C33-C0A69DE8918D}" type="pres">
      <dgm:prSet presAssocID="{2FFB130C-5288-44DE-B1EB-911F57822EC5}"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Bullseye"/>
        </a:ext>
      </dgm:extLst>
    </dgm:pt>
    <dgm:pt modelId="{5C439EFB-FD58-407B-BC0A-D489528F196D}" type="pres">
      <dgm:prSet presAssocID="{2FFB130C-5288-44DE-B1EB-911F57822EC5}" presName="spaceRect" presStyleCnt="0"/>
      <dgm:spPr/>
    </dgm:pt>
    <dgm:pt modelId="{6A64CA2E-8384-4767-9767-2ED5CF1765FC}" type="pres">
      <dgm:prSet presAssocID="{2FFB130C-5288-44DE-B1EB-911F57822EC5}" presName="parTx" presStyleLbl="revTx" presStyleIdx="4" presStyleCnt="6" custLinFactNeighborX="-772" custLinFactNeighborY="-2072">
        <dgm:presLayoutVars>
          <dgm:chMax val="0"/>
          <dgm:chPref val="0"/>
        </dgm:presLayoutVars>
      </dgm:prSet>
      <dgm:spPr/>
    </dgm:pt>
    <dgm:pt modelId="{435BE1EE-F1E7-49B7-83DB-F8F3E059373E}" type="pres">
      <dgm:prSet presAssocID="{2FFB130C-5288-44DE-B1EB-911F57822EC5}" presName="desTx" presStyleLbl="revTx" presStyleIdx="5" presStyleCnt="6" custScaleX="158654" custLinFactNeighborX="-26301">
        <dgm:presLayoutVars/>
      </dgm:prSet>
      <dgm:spPr/>
    </dgm:pt>
  </dgm:ptLst>
  <dgm:cxnLst>
    <dgm:cxn modelId="{DC06630F-96A8-4376-9048-08EB5B9A1BE3}" type="presOf" srcId="{148C075E-A4C8-42D6-9F60-163E1A9A5FDD}" destId="{435BE1EE-F1E7-49B7-83DB-F8F3E059373E}" srcOrd="0" destOrd="0" presId="urn:microsoft.com/office/officeart/2018/2/layout/IconVerticalSolidList"/>
    <dgm:cxn modelId="{33099160-40EF-4AC5-B4B6-F79ED87BCBF9}" srcId="{C99B6480-BC85-48D6-9CD9-4E9684AB6186}" destId="{2FFB130C-5288-44DE-B1EB-911F57822EC5}" srcOrd="3" destOrd="0" parTransId="{C74C71DB-2516-4C07-A76D-C5D919659D91}" sibTransId="{5D7F3FBB-82E5-4F80-AF25-0E114254DCFD}"/>
    <dgm:cxn modelId="{ACEE6842-03B1-4FC5-ABF0-905EEAF20C71}" srcId="{C99B6480-BC85-48D6-9CD9-4E9684AB6186}" destId="{92AB0261-6831-4078-8409-1C7D3FAD570C}" srcOrd="2" destOrd="0" parTransId="{B4E6D048-43F7-4A33-8708-2F0E6E8AE27C}" sibTransId="{8A08E497-55A0-45C2-909B-C8D514562AAB}"/>
    <dgm:cxn modelId="{8561C185-40AE-45F7-A183-0AD6349B1D3D}" type="presOf" srcId="{2EFF62F9-1696-41C5-B123-E9B1D971E2C1}" destId="{5B6F68B7-A1C1-443C-B926-AED7D4929EA1}" srcOrd="0" destOrd="0" presId="urn:microsoft.com/office/officeart/2018/2/layout/IconVerticalSolidList"/>
    <dgm:cxn modelId="{46B3ED99-7C99-439D-9250-7A8A3BD9E83E}" type="presOf" srcId="{164B4F71-4F63-4C4F-BC12-9AF3EF0BC2FF}" destId="{026FDBA5-2897-49B0-AF0F-539096CED73E}" srcOrd="0" destOrd="0" presId="urn:microsoft.com/office/officeart/2018/2/layout/IconVerticalSolidList"/>
    <dgm:cxn modelId="{99A7399B-3810-4385-BAA1-0D0496852A49}" srcId="{C99B6480-BC85-48D6-9CD9-4E9684AB6186}" destId="{164B4F71-4F63-4C4F-BC12-9AF3EF0BC2FF}" srcOrd="0" destOrd="0" parTransId="{B4076E9B-199D-4D1A-BAE7-369B022FBCF7}" sibTransId="{CB9EC947-13F4-4ECF-8903-DEF3D15C14DE}"/>
    <dgm:cxn modelId="{FA7793BD-467B-471A-92D5-BE4EDEB11C86}" type="presOf" srcId="{5C6F554D-246F-44C8-BBEC-1E268E291A9E}" destId="{549F27EB-C268-4460-8EF4-A96FD3624C9C}" srcOrd="0" destOrd="0" presId="urn:microsoft.com/office/officeart/2018/2/layout/IconVerticalSolidList"/>
    <dgm:cxn modelId="{3139DCC3-E569-40DC-A022-EF0CE38A0ABD}" srcId="{2FFB130C-5288-44DE-B1EB-911F57822EC5}" destId="{148C075E-A4C8-42D6-9F60-163E1A9A5FDD}" srcOrd="0" destOrd="0" parTransId="{7A3187D2-3C69-4BB7-9B35-7E231DBC8CDC}" sibTransId="{859B7BE1-97A1-448E-B94D-54B84CD8CD99}"/>
    <dgm:cxn modelId="{A50152C6-5E3E-484F-8413-D59989A54012}" type="presOf" srcId="{2FFB130C-5288-44DE-B1EB-911F57822EC5}" destId="{6A64CA2E-8384-4767-9767-2ED5CF1765FC}" srcOrd="0" destOrd="0" presId="urn:microsoft.com/office/officeart/2018/2/layout/IconVerticalSolidList"/>
    <dgm:cxn modelId="{3E7CE2D1-AC91-4D5F-B703-DC5A287DBFC0}" srcId="{164B4F71-4F63-4C4F-BC12-9AF3EF0BC2FF}" destId="{5C6F554D-246F-44C8-BBEC-1E268E291A9E}" srcOrd="0" destOrd="0" parTransId="{B515ED19-905D-4DA3-9C5F-FFA1BC9FB685}" sibTransId="{D23BFE1A-1877-4B15-BC2B-171F3110B71A}"/>
    <dgm:cxn modelId="{2C763CD4-A67D-405C-820A-646D6B5DE857}" srcId="{C99B6480-BC85-48D6-9CD9-4E9684AB6186}" destId="{2EFF62F9-1696-41C5-B123-E9B1D971E2C1}" srcOrd="1" destOrd="0" parTransId="{631D2295-8C4C-48A4-90D6-8D67D624CB0C}" sibTransId="{C748CA7B-4C04-49F7-8C1B-0C4475DB829C}"/>
    <dgm:cxn modelId="{DE091ED5-496F-49D5-B13B-64579FCC8BCF}" type="presOf" srcId="{C99B6480-BC85-48D6-9CD9-4E9684AB6186}" destId="{0BB156F6-BFB9-443D-85A0-37C018CCC7F4}" srcOrd="0" destOrd="0" presId="urn:microsoft.com/office/officeart/2018/2/layout/IconVerticalSolidList"/>
    <dgm:cxn modelId="{F6BD3BD8-7469-48F5-AA91-DAEC7A6CC20F}" type="presOf" srcId="{92AB0261-6831-4078-8409-1C7D3FAD570C}" destId="{720385E9-2A94-475F-A5B3-4732EDA3F6F2}" srcOrd="0" destOrd="0" presId="urn:microsoft.com/office/officeart/2018/2/layout/IconVerticalSolidList"/>
    <dgm:cxn modelId="{8B2DE7CC-2DEE-4DA6-907B-F596CF5AEBCA}" type="presParOf" srcId="{0BB156F6-BFB9-443D-85A0-37C018CCC7F4}" destId="{C67A9C92-E538-4264-B59D-60CA58CD10BF}" srcOrd="0" destOrd="0" presId="urn:microsoft.com/office/officeart/2018/2/layout/IconVerticalSolidList"/>
    <dgm:cxn modelId="{BD76064A-591C-4D14-AB4C-4DA055ECFB63}" type="presParOf" srcId="{C67A9C92-E538-4264-B59D-60CA58CD10BF}" destId="{1F05E484-6E26-4ADB-BC0D-ED7620C2C14A}" srcOrd="0" destOrd="0" presId="urn:microsoft.com/office/officeart/2018/2/layout/IconVerticalSolidList"/>
    <dgm:cxn modelId="{76107E5E-C95A-44A9-805A-6356E1981CBF}" type="presParOf" srcId="{C67A9C92-E538-4264-B59D-60CA58CD10BF}" destId="{B4B9AD01-1F2E-4938-8FBC-B63DF6322FAF}" srcOrd="1" destOrd="0" presId="urn:microsoft.com/office/officeart/2018/2/layout/IconVerticalSolidList"/>
    <dgm:cxn modelId="{8A3A3370-71C3-4B3C-959B-F5048ED927EF}" type="presParOf" srcId="{C67A9C92-E538-4264-B59D-60CA58CD10BF}" destId="{04882CEA-8659-4203-99B5-757A8F085FA0}" srcOrd="2" destOrd="0" presId="urn:microsoft.com/office/officeart/2018/2/layout/IconVerticalSolidList"/>
    <dgm:cxn modelId="{64F9A540-4DF6-4560-8A7F-9AA12BFA362B}" type="presParOf" srcId="{C67A9C92-E538-4264-B59D-60CA58CD10BF}" destId="{026FDBA5-2897-49B0-AF0F-539096CED73E}" srcOrd="3" destOrd="0" presId="urn:microsoft.com/office/officeart/2018/2/layout/IconVerticalSolidList"/>
    <dgm:cxn modelId="{9A47E94E-D2E8-4312-A7A5-ABE3D798E1CF}" type="presParOf" srcId="{C67A9C92-E538-4264-B59D-60CA58CD10BF}" destId="{549F27EB-C268-4460-8EF4-A96FD3624C9C}" srcOrd="4" destOrd="0" presId="urn:microsoft.com/office/officeart/2018/2/layout/IconVerticalSolidList"/>
    <dgm:cxn modelId="{EB9DDBFD-B6CF-4487-863A-5A93684FCCFE}" type="presParOf" srcId="{0BB156F6-BFB9-443D-85A0-37C018CCC7F4}" destId="{C2D46B16-FE6D-4B62-8823-CA9CA5E0C886}" srcOrd="1" destOrd="0" presId="urn:microsoft.com/office/officeart/2018/2/layout/IconVerticalSolidList"/>
    <dgm:cxn modelId="{B61C6C70-B8D9-4A16-88CB-6150D6AFB3A0}" type="presParOf" srcId="{0BB156F6-BFB9-443D-85A0-37C018CCC7F4}" destId="{B70BCD66-F168-424D-ADC4-89129E3599BE}" srcOrd="2" destOrd="0" presId="urn:microsoft.com/office/officeart/2018/2/layout/IconVerticalSolidList"/>
    <dgm:cxn modelId="{562B0C58-1411-431F-B154-CC71DE1697EF}" type="presParOf" srcId="{B70BCD66-F168-424D-ADC4-89129E3599BE}" destId="{3318EDE7-1D6B-42B7-A1ED-E56B547CBDC2}" srcOrd="0" destOrd="0" presId="urn:microsoft.com/office/officeart/2018/2/layout/IconVerticalSolidList"/>
    <dgm:cxn modelId="{79CECF5E-638D-4116-841C-9C0477599B6A}" type="presParOf" srcId="{B70BCD66-F168-424D-ADC4-89129E3599BE}" destId="{56C8CE4B-A273-4633-A47A-B117C9EC84A0}" srcOrd="1" destOrd="0" presId="urn:microsoft.com/office/officeart/2018/2/layout/IconVerticalSolidList"/>
    <dgm:cxn modelId="{2E273A43-BA0A-473E-884A-3210926B7FB3}" type="presParOf" srcId="{B70BCD66-F168-424D-ADC4-89129E3599BE}" destId="{3F857BE4-0191-45B3-95B0-97EAAE2485F6}" srcOrd="2" destOrd="0" presId="urn:microsoft.com/office/officeart/2018/2/layout/IconVerticalSolidList"/>
    <dgm:cxn modelId="{6D815841-5EFC-45EA-B74C-E9703C6A85E0}" type="presParOf" srcId="{B70BCD66-F168-424D-ADC4-89129E3599BE}" destId="{5B6F68B7-A1C1-443C-B926-AED7D4929EA1}" srcOrd="3" destOrd="0" presId="urn:microsoft.com/office/officeart/2018/2/layout/IconVerticalSolidList"/>
    <dgm:cxn modelId="{4CAB2C90-4D79-4DFC-838F-72E8CADA8F8D}" type="presParOf" srcId="{0BB156F6-BFB9-443D-85A0-37C018CCC7F4}" destId="{DDF83BED-9D66-4B87-9FF0-DF36F0F18509}" srcOrd="3" destOrd="0" presId="urn:microsoft.com/office/officeart/2018/2/layout/IconVerticalSolidList"/>
    <dgm:cxn modelId="{A26AEC54-DE40-4B4A-9F33-316D4F7D7C94}" type="presParOf" srcId="{0BB156F6-BFB9-443D-85A0-37C018CCC7F4}" destId="{8F1F3E65-F38B-439E-A989-366B155EBDC7}" srcOrd="4" destOrd="0" presId="urn:microsoft.com/office/officeart/2018/2/layout/IconVerticalSolidList"/>
    <dgm:cxn modelId="{4882129F-BB07-429D-AAAA-8C869E34CBDA}" type="presParOf" srcId="{8F1F3E65-F38B-439E-A989-366B155EBDC7}" destId="{8ED70D21-D19B-4B40-A0AA-0BC3D6F6701D}" srcOrd="0" destOrd="0" presId="urn:microsoft.com/office/officeart/2018/2/layout/IconVerticalSolidList"/>
    <dgm:cxn modelId="{134069E5-4DAB-48E5-A142-6C7A9B08FB7B}" type="presParOf" srcId="{8F1F3E65-F38B-439E-A989-366B155EBDC7}" destId="{275D1691-60C9-490E-AD71-7E743F476C91}" srcOrd="1" destOrd="0" presId="urn:microsoft.com/office/officeart/2018/2/layout/IconVerticalSolidList"/>
    <dgm:cxn modelId="{CE7EF054-56F1-4961-B30C-C2123A0EF77C}" type="presParOf" srcId="{8F1F3E65-F38B-439E-A989-366B155EBDC7}" destId="{7C942283-67BC-4292-A6C0-D1F4AFDBC8C8}" srcOrd="2" destOrd="0" presId="urn:microsoft.com/office/officeart/2018/2/layout/IconVerticalSolidList"/>
    <dgm:cxn modelId="{1F2503B7-63C1-4928-ACFE-E4FCA47530B1}" type="presParOf" srcId="{8F1F3E65-F38B-439E-A989-366B155EBDC7}" destId="{720385E9-2A94-475F-A5B3-4732EDA3F6F2}" srcOrd="3" destOrd="0" presId="urn:microsoft.com/office/officeart/2018/2/layout/IconVerticalSolidList"/>
    <dgm:cxn modelId="{578CFE30-66B5-4FE8-8910-61776FEE31C2}" type="presParOf" srcId="{0BB156F6-BFB9-443D-85A0-37C018CCC7F4}" destId="{24ED52AC-8489-4AB9-B8BC-D0ADE932D033}" srcOrd="5" destOrd="0" presId="urn:microsoft.com/office/officeart/2018/2/layout/IconVerticalSolidList"/>
    <dgm:cxn modelId="{B4E8AA7A-BFFD-4A14-8FA2-C9A91149E266}" type="presParOf" srcId="{0BB156F6-BFB9-443D-85A0-37C018CCC7F4}" destId="{23B4E84C-19FA-4D11-8657-7FDC1EB3A53B}" srcOrd="6" destOrd="0" presId="urn:microsoft.com/office/officeart/2018/2/layout/IconVerticalSolidList"/>
    <dgm:cxn modelId="{FAB7ABB5-3DA0-4C10-B527-767ED86DD86C}" type="presParOf" srcId="{23B4E84C-19FA-4D11-8657-7FDC1EB3A53B}" destId="{01A29B7E-E1BB-45FC-AACB-6952025143F2}" srcOrd="0" destOrd="0" presId="urn:microsoft.com/office/officeart/2018/2/layout/IconVerticalSolidList"/>
    <dgm:cxn modelId="{AAE319C2-DAEE-44BC-9EF6-95E8DF9BBE0C}" type="presParOf" srcId="{23B4E84C-19FA-4D11-8657-7FDC1EB3A53B}" destId="{701EAF53-ED07-4703-9C33-C0A69DE8918D}" srcOrd="1" destOrd="0" presId="urn:microsoft.com/office/officeart/2018/2/layout/IconVerticalSolidList"/>
    <dgm:cxn modelId="{AC4EFDA3-2BB1-4D93-AEF9-30511FD615A9}" type="presParOf" srcId="{23B4E84C-19FA-4D11-8657-7FDC1EB3A53B}" destId="{5C439EFB-FD58-407B-BC0A-D489528F196D}" srcOrd="2" destOrd="0" presId="urn:microsoft.com/office/officeart/2018/2/layout/IconVerticalSolidList"/>
    <dgm:cxn modelId="{3D087C0E-6F6F-4E8E-A0CD-1B138BCD55C2}" type="presParOf" srcId="{23B4E84C-19FA-4D11-8657-7FDC1EB3A53B}" destId="{6A64CA2E-8384-4767-9767-2ED5CF1765FC}" srcOrd="3" destOrd="0" presId="urn:microsoft.com/office/officeart/2018/2/layout/IconVerticalSolidList"/>
    <dgm:cxn modelId="{F1375D8D-3B98-4339-9A5E-27BA45A2551E}" type="presParOf" srcId="{23B4E84C-19FA-4D11-8657-7FDC1EB3A53B}" destId="{435BE1EE-F1E7-49B7-83DB-F8F3E059373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1760360-B920-4F6E-B984-F6EF25C03A88}"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88D28D2F-F2AC-4CB8-8046-2CB7B20D2616}">
      <dgm:prSet/>
      <dgm:spPr/>
      <dgm:t>
        <a:bodyPr/>
        <a:lstStyle/>
        <a:p>
          <a:r>
            <a:rPr lang="en-US"/>
            <a:t>Choose</a:t>
          </a:r>
        </a:p>
      </dgm:t>
    </dgm:pt>
    <dgm:pt modelId="{4CC43EDB-89B8-46B1-A547-74EBCD8705B3}" type="parTrans" cxnId="{21171F53-8900-491E-9F5B-037964DADABE}">
      <dgm:prSet/>
      <dgm:spPr/>
      <dgm:t>
        <a:bodyPr/>
        <a:lstStyle/>
        <a:p>
          <a:endParaRPr lang="en-US"/>
        </a:p>
      </dgm:t>
    </dgm:pt>
    <dgm:pt modelId="{168E034B-E8D2-4D30-8941-D93A4646BC95}" type="sibTrans" cxnId="{21171F53-8900-491E-9F5B-037964DADABE}">
      <dgm:prSet/>
      <dgm:spPr/>
      <dgm:t>
        <a:bodyPr/>
        <a:lstStyle/>
        <a:p>
          <a:endParaRPr lang="en-US"/>
        </a:p>
      </dgm:t>
    </dgm:pt>
    <dgm:pt modelId="{60E658D7-545D-40C8-9B0B-2BF2982E3C3B}">
      <dgm:prSet/>
      <dgm:spPr/>
      <dgm:t>
        <a:bodyPr/>
        <a:lstStyle/>
        <a:p>
          <a:r>
            <a:rPr lang="en-US"/>
            <a:t>Choose a question on the provided template and use the Data Dashboards to start reviewing and assessing your data.  </a:t>
          </a:r>
        </a:p>
      </dgm:t>
    </dgm:pt>
    <dgm:pt modelId="{A8F05ACE-2F43-46DE-B90D-ABCA9F782244}" type="parTrans" cxnId="{FF1768C7-0D57-473D-A2ED-E19A36F0AF6D}">
      <dgm:prSet/>
      <dgm:spPr/>
      <dgm:t>
        <a:bodyPr/>
        <a:lstStyle/>
        <a:p>
          <a:endParaRPr lang="en-US"/>
        </a:p>
      </dgm:t>
    </dgm:pt>
    <dgm:pt modelId="{5A79B547-29D6-4C42-8335-E1550F7E7F63}" type="sibTrans" cxnId="{FF1768C7-0D57-473D-A2ED-E19A36F0AF6D}">
      <dgm:prSet/>
      <dgm:spPr/>
      <dgm:t>
        <a:bodyPr/>
        <a:lstStyle/>
        <a:p>
          <a:endParaRPr lang="en-US"/>
        </a:p>
      </dgm:t>
    </dgm:pt>
    <dgm:pt modelId="{48E05332-776E-4435-ABA5-A2E679BCC5AB}">
      <dgm:prSet/>
      <dgm:spPr/>
      <dgm:t>
        <a:bodyPr/>
        <a:lstStyle/>
        <a:p>
          <a:r>
            <a:rPr lang="en-US"/>
            <a:t>Reflect</a:t>
          </a:r>
        </a:p>
      </dgm:t>
    </dgm:pt>
    <dgm:pt modelId="{7BFA0A8E-1C55-4367-BA82-251AFC768452}" type="parTrans" cxnId="{7132F704-4E40-47BA-A3A7-78D633C0CCF0}">
      <dgm:prSet/>
      <dgm:spPr/>
      <dgm:t>
        <a:bodyPr/>
        <a:lstStyle/>
        <a:p>
          <a:endParaRPr lang="en-US"/>
        </a:p>
      </dgm:t>
    </dgm:pt>
    <dgm:pt modelId="{0ED9E764-76C6-4DFB-9293-E489A8BF8848}" type="sibTrans" cxnId="{7132F704-4E40-47BA-A3A7-78D633C0CCF0}">
      <dgm:prSet/>
      <dgm:spPr/>
      <dgm:t>
        <a:bodyPr/>
        <a:lstStyle/>
        <a:p>
          <a:endParaRPr lang="en-US"/>
        </a:p>
      </dgm:t>
    </dgm:pt>
    <dgm:pt modelId="{D2F3C847-EF8E-41F9-9417-24A137C5F599}">
      <dgm:prSet/>
      <dgm:spPr/>
      <dgm:t>
        <a:bodyPr/>
        <a:lstStyle/>
        <a:p>
          <a:pPr>
            <a:buFont typeface="Arial" panose="020B0604020202020204" pitchFamily="34" charset="0"/>
            <a:buChar char="•"/>
          </a:pPr>
          <a:r>
            <a:rPr lang="en-US"/>
            <a:t>What does this data mean?  </a:t>
          </a:r>
        </a:p>
      </dgm:t>
    </dgm:pt>
    <dgm:pt modelId="{CEBDFA5C-8A91-4A4D-A6CC-3685B1036E2A}" type="parTrans" cxnId="{47EEBBE0-7CDF-4C01-8B72-5FDB0BBB535F}">
      <dgm:prSet/>
      <dgm:spPr/>
      <dgm:t>
        <a:bodyPr/>
        <a:lstStyle/>
        <a:p>
          <a:endParaRPr lang="en-US"/>
        </a:p>
      </dgm:t>
    </dgm:pt>
    <dgm:pt modelId="{49DED9A4-CE22-49CA-B48B-7F8DCF3D2FFA}" type="sibTrans" cxnId="{47EEBBE0-7CDF-4C01-8B72-5FDB0BBB535F}">
      <dgm:prSet/>
      <dgm:spPr/>
      <dgm:t>
        <a:bodyPr/>
        <a:lstStyle/>
        <a:p>
          <a:endParaRPr lang="en-US"/>
        </a:p>
      </dgm:t>
    </dgm:pt>
    <dgm:pt modelId="{D1324FF7-6D81-4DDC-ACCD-9FC00F0B6913}">
      <dgm:prSet/>
      <dgm:spPr/>
      <dgm:t>
        <a:bodyPr/>
        <a:lstStyle/>
        <a:p>
          <a:r>
            <a:rPr lang="en-US"/>
            <a:t>Set Goals</a:t>
          </a:r>
        </a:p>
      </dgm:t>
    </dgm:pt>
    <dgm:pt modelId="{63E1F220-B647-43AC-B06F-12DBDCBE7E8C}" type="parTrans" cxnId="{1F573398-0309-448A-A6A8-5970D101DA3D}">
      <dgm:prSet/>
      <dgm:spPr/>
      <dgm:t>
        <a:bodyPr/>
        <a:lstStyle/>
        <a:p>
          <a:endParaRPr lang="en-US"/>
        </a:p>
      </dgm:t>
    </dgm:pt>
    <dgm:pt modelId="{BB87DE9A-0D2C-4001-89AF-45223ECF66A4}" type="sibTrans" cxnId="{1F573398-0309-448A-A6A8-5970D101DA3D}">
      <dgm:prSet/>
      <dgm:spPr/>
      <dgm:t>
        <a:bodyPr/>
        <a:lstStyle/>
        <a:p>
          <a:endParaRPr lang="en-US"/>
        </a:p>
      </dgm:t>
    </dgm:pt>
    <dgm:pt modelId="{2DF01165-4BD5-4089-B784-D5EF9A97B0AD}">
      <dgm:prSet/>
      <dgm:spPr/>
      <dgm:t>
        <a:bodyPr/>
        <a:lstStyle/>
        <a:p>
          <a:r>
            <a:rPr lang="en-US"/>
            <a:t>Use the provided tips to help you generate a goal related to your data.  </a:t>
          </a:r>
        </a:p>
      </dgm:t>
    </dgm:pt>
    <dgm:pt modelId="{D5A7A395-4E1F-45DB-A08B-E4AAD70C3A80}" type="parTrans" cxnId="{D0B7C62E-4755-48CC-AF32-9FC3EBA2AC1E}">
      <dgm:prSet/>
      <dgm:spPr/>
      <dgm:t>
        <a:bodyPr/>
        <a:lstStyle/>
        <a:p>
          <a:endParaRPr lang="en-US"/>
        </a:p>
      </dgm:t>
    </dgm:pt>
    <dgm:pt modelId="{0957057B-733F-49B1-B09E-5ACEC679451C}" type="sibTrans" cxnId="{D0B7C62E-4755-48CC-AF32-9FC3EBA2AC1E}">
      <dgm:prSet/>
      <dgm:spPr/>
      <dgm:t>
        <a:bodyPr/>
        <a:lstStyle/>
        <a:p>
          <a:endParaRPr lang="en-US"/>
        </a:p>
      </dgm:t>
    </dgm:pt>
    <dgm:pt modelId="{2410FE47-B139-40C2-BA0C-CE62D27F3362}" type="pres">
      <dgm:prSet presAssocID="{41760360-B920-4F6E-B984-F6EF25C03A88}" presName="Name0" presStyleCnt="0">
        <dgm:presLayoutVars>
          <dgm:dir/>
          <dgm:animLvl val="lvl"/>
          <dgm:resizeHandles val="exact"/>
        </dgm:presLayoutVars>
      </dgm:prSet>
      <dgm:spPr/>
    </dgm:pt>
    <dgm:pt modelId="{561D779F-8207-4BF8-8FC4-45D08FBF1DCA}" type="pres">
      <dgm:prSet presAssocID="{88D28D2F-F2AC-4CB8-8046-2CB7B20D2616}" presName="linNode" presStyleCnt="0"/>
      <dgm:spPr/>
    </dgm:pt>
    <dgm:pt modelId="{73590356-0BD3-42E3-9567-E2D686673585}" type="pres">
      <dgm:prSet presAssocID="{88D28D2F-F2AC-4CB8-8046-2CB7B20D2616}" presName="parentText" presStyleLbl="alignNode1" presStyleIdx="0" presStyleCnt="3">
        <dgm:presLayoutVars>
          <dgm:chMax val="1"/>
          <dgm:bulletEnabled/>
        </dgm:presLayoutVars>
      </dgm:prSet>
      <dgm:spPr/>
    </dgm:pt>
    <dgm:pt modelId="{06D74EB3-09A5-4D4F-AE04-90351ADC2BCB}" type="pres">
      <dgm:prSet presAssocID="{88D28D2F-F2AC-4CB8-8046-2CB7B20D2616}" presName="descendantText" presStyleLbl="alignAccFollowNode1" presStyleIdx="0" presStyleCnt="3">
        <dgm:presLayoutVars>
          <dgm:bulletEnabled/>
        </dgm:presLayoutVars>
      </dgm:prSet>
      <dgm:spPr/>
    </dgm:pt>
    <dgm:pt modelId="{3820BA40-56CD-44C4-A3ED-659B8295697F}" type="pres">
      <dgm:prSet presAssocID="{168E034B-E8D2-4D30-8941-D93A4646BC95}" presName="sp" presStyleCnt="0"/>
      <dgm:spPr/>
    </dgm:pt>
    <dgm:pt modelId="{48E38384-C53F-4A22-AB26-989EBF38A2A7}" type="pres">
      <dgm:prSet presAssocID="{48E05332-776E-4435-ABA5-A2E679BCC5AB}" presName="linNode" presStyleCnt="0"/>
      <dgm:spPr/>
    </dgm:pt>
    <dgm:pt modelId="{0DED45D2-AFBC-491B-B2ED-9263E253577B}" type="pres">
      <dgm:prSet presAssocID="{48E05332-776E-4435-ABA5-A2E679BCC5AB}" presName="parentText" presStyleLbl="alignNode1" presStyleIdx="1" presStyleCnt="3">
        <dgm:presLayoutVars>
          <dgm:chMax val="1"/>
          <dgm:bulletEnabled/>
        </dgm:presLayoutVars>
      </dgm:prSet>
      <dgm:spPr/>
    </dgm:pt>
    <dgm:pt modelId="{4EA90E0E-72F0-46FA-865F-D805263333E5}" type="pres">
      <dgm:prSet presAssocID="{48E05332-776E-4435-ABA5-A2E679BCC5AB}" presName="descendantText" presStyleLbl="alignAccFollowNode1" presStyleIdx="1" presStyleCnt="3">
        <dgm:presLayoutVars>
          <dgm:bulletEnabled/>
        </dgm:presLayoutVars>
      </dgm:prSet>
      <dgm:spPr/>
    </dgm:pt>
    <dgm:pt modelId="{70F872E1-5F0F-4A40-970D-10D9B7920D89}" type="pres">
      <dgm:prSet presAssocID="{0ED9E764-76C6-4DFB-9293-E489A8BF8848}" presName="sp" presStyleCnt="0"/>
      <dgm:spPr/>
    </dgm:pt>
    <dgm:pt modelId="{BD58EF51-E8CD-4140-8787-6C6F211C2B1B}" type="pres">
      <dgm:prSet presAssocID="{D1324FF7-6D81-4DDC-ACCD-9FC00F0B6913}" presName="linNode" presStyleCnt="0"/>
      <dgm:spPr/>
    </dgm:pt>
    <dgm:pt modelId="{A8416CB5-4E71-4106-B5F9-62543E7DC459}" type="pres">
      <dgm:prSet presAssocID="{D1324FF7-6D81-4DDC-ACCD-9FC00F0B6913}" presName="parentText" presStyleLbl="alignNode1" presStyleIdx="2" presStyleCnt="3">
        <dgm:presLayoutVars>
          <dgm:chMax val="1"/>
          <dgm:bulletEnabled/>
        </dgm:presLayoutVars>
      </dgm:prSet>
      <dgm:spPr/>
    </dgm:pt>
    <dgm:pt modelId="{91CAE3F5-941C-45A4-B6C0-4060C1CD0F36}" type="pres">
      <dgm:prSet presAssocID="{D1324FF7-6D81-4DDC-ACCD-9FC00F0B6913}" presName="descendantText" presStyleLbl="alignAccFollowNode1" presStyleIdx="2" presStyleCnt="3">
        <dgm:presLayoutVars>
          <dgm:bulletEnabled/>
        </dgm:presLayoutVars>
      </dgm:prSet>
      <dgm:spPr/>
    </dgm:pt>
  </dgm:ptLst>
  <dgm:cxnLst>
    <dgm:cxn modelId="{7132F704-4E40-47BA-A3A7-78D633C0CCF0}" srcId="{41760360-B920-4F6E-B984-F6EF25C03A88}" destId="{48E05332-776E-4435-ABA5-A2E679BCC5AB}" srcOrd="1" destOrd="0" parTransId="{7BFA0A8E-1C55-4367-BA82-251AFC768452}" sibTransId="{0ED9E764-76C6-4DFB-9293-E489A8BF8848}"/>
    <dgm:cxn modelId="{FAC85A22-4A49-4BC2-BEBF-DFA191B83258}" type="presOf" srcId="{2DF01165-4BD5-4089-B784-D5EF9A97B0AD}" destId="{91CAE3F5-941C-45A4-B6C0-4060C1CD0F36}" srcOrd="0" destOrd="0" presId="urn:microsoft.com/office/officeart/2016/7/layout/VerticalSolidActionList"/>
    <dgm:cxn modelId="{D0B7C62E-4755-48CC-AF32-9FC3EBA2AC1E}" srcId="{D1324FF7-6D81-4DDC-ACCD-9FC00F0B6913}" destId="{2DF01165-4BD5-4089-B784-D5EF9A97B0AD}" srcOrd="0" destOrd="0" parTransId="{D5A7A395-4E1F-45DB-A08B-E4AAD70C3A80}" sibTransId="{0957057B-733F-49B1-B09E-5ACEC679451C}"/>
    <dgm:cxn modelId="{EBB40F4D-2171-4C38-9297-6560BD9D6409}" type="presOf" srcId="{48E05332-776E-4435-ABA5-A2E679BCC5AB}" destId="{0DED45D2-AFBC-491B-B2ED-9263E253577B}" srcOrd="0" destOrd="0" presId="urn:microsoft.com/office/officeart/2016/7/layout/VerticalSolidActionList"/>
    <dgm:cxn modelId="{21171F53-8900-491E-9F5B-037964DADABE}" srcId="{41760360-B920-4F6E-B984-F6EF25C03A88}" destId="{88D28D2F-F2AC-4CB8-8046-2CB7B20D2616}" srcOrd="0" destOrd="0" parTransId="{4CC43EDB-89B8-46B1-A547-74EBCD8705B3}" sibTransId="{168E034B-E8D2-4D30-8941-D93A4646BC95}"/>
    <dgm:cxn modelId="{99DCA17B-FD3A-47DC-AD29-08201BAD864C}" type="presOf" srcId="{41760360-B920-4F6E-B984-F6EF25C03A88}" destId="{2410FE47-B139-40C2-BA0C-CE62D27F3362}" srcOrd="0" destOrd="0" presId="urn:microsoft.com/office/officeart/2016/7/layout/VerticalSolidActionList"/>
    <dgm:cxn modelId="{1F573398-0309-448A-A6A8-5970D101DA3D}" srcId="{41760360-B920-4F6E-B984-F6EF25C03A88}" destId="{D1324FF7-6D81-4DDC-ACCD-9FC00F0B6913}" srcOrd="2" destOrd="0" parTransId="{63E1F220-B647-43AC-B06F-12DBDCBE7E8C}" sibTransId="{BB87DE9A-0D2C-4001-89AF-45223ECF66A4}"/>
    <dgm:cxn modelId="{0CFE36B5-CCEF-4D25-A713-72146A3A796C}" type="presOf" srcId="{60E658D7-545D-40C8-9B0B-2BF2982E3C3B}" destId="{06D74EB3-09A5-4D4F-AE04-90351ADC2BCB}" srcOrd="0" destOrd="0" presId="urn:microsoft.com/office/officeart/2016/7/layout/VerticalSolidActionList"/>
    <dgm:cxn modelId="{B1CAF8C5-ADAE-463A-99D0-4F28B57BEF7D}" type="presOf" srcId="{D1324FF7-6D81-4DDC-ACCD-9FC00F0B6913}" destId="{A8416CB5-4E71-4106-B5F9-62543E7DC459}" srcOrd="0" destOrd="0" presId="urn:microsoft.com/office/officeart/2016/7/layout/VerticalSolidActionList"/>
    <dgm:cxn modelId="{FF1768C7-0D57-473D-A2ED-E19A36F0AF6D}" srcId="{88D28D2F-F2AC-4CB8-8046-2CB7B20D2616}" destId="{60E658D7-545D-40C8-9B0B-2BF2982E3C3B}" srcOrd="0" destOrd="0" parTransId="{A8F05ACE-2F43-46DE-B90D-ABCA9F782244}" sibTransId="{5A79B547-29D6-4C42-8335-E1550F7E7F63}"/>
    <dgm:cxn modelId="{FA51B1DF-DD53-45EE-969E-FD1817184CB1}" type="presOf" srcId="{D2F3C847-EF8E-41F9-9417-24A137C5F599}" destId="{4EA90E0E-72F0-46FA-865F-D805263333E5}" srcOrd="0" destOrd="0" presId="urn:microsoft.com/office/officeart/2016/7/layout/VerticalSolidActionList"/>
    <dgm:cxn modelId="{47EEBBE0-7CDF-4C01-8B72-5FDB0BBB535F}" srcId="{48E05332-776E-4435-ABA5-A2E679BCC5AB}" destId="{D2F3C847-EF8E-41F9-9417-24A137C5F599}" srcOrd="0" destOrd="0" parTransId="{CEBDFA5C-8A91-4A4D-A6CC-3685B1036E2A}" sibTransId="{49DED9A4-CE22-49CA-B48B-7F8DCF3D2FFA}"/>
    <dgm:cxn modelId="{2BC542F5-0E42-4C85-88A6-B5DD5CD579AC}" type="presOf" srcId="{88D28D2F-F2AC-4CB8-8046-2CB7B20D2616}" destId="{73590356-0BD3-42E3-9567-E2D686673585}" srcOrd="0" destOrd="0" presId="urn:microsoft.com/office/officeart/2016/7/layout/VerticalSolidActionList"/>
    <dgm:cxn modelId="{CE427E27-6126-4DF4-9E6B-70E4F3ACDECD}" type="presParOf" srcId="{2410FE47-B139-40C2-BA0C-CE62D27F3362}" destId="{561D779F-8207-4BF8-8FC4-45D08FBF1DCA}" srcOrd="0" destOrd="0" presId="urn:microsoft.com/office/officeart/2016/7/layout/VerticalSolidActionList"/>
    <dgm:cxn modelId="{0D204AEE-C116-42F6-9A03-86AF4BAE005F}" type="presParOf" srcId="{561D779F-8207-4BF8-8FC4-45D08FBF1DCA}" destId="{73590356-0BD3-42E3-9567-E2D686673585}" srcOrd="0" destOrd="0" presId="urn:microsoft.com/office/officeart/2016/7/layout/VerticalSolidActionList"/>
    <dgm:cxn modelId="{7C6287C2-B33F-40B9-8956-6130553CB09C}" type="presParOf" srcId="{561D779F-8207-4BF8-8FC4-45D08FBF1DCA}" destId="{06D74EB3-09A5-4D4F-AE04-90351ADC2BCB}" srcOrd="1" destOrd="0" presId="urn:microsoft.com/office/officeart/2016/7/layout/VerticalSolidActionList"/>
    <dgm:cxn modelId="{E63F7B52-508D-4564-8FC3-4A144C15CAC5}" type="presParOf" srcId="{2410FE47-B139-40C2-BA0C-CE62D27F3362}" destId="{3820BA40-56CD-44C4-A3ED-659B8295697F}" srcOrd="1" destOrd="0" presId="urn:microsoft.com/office/officeart/2016/7/layout/VerticalSolidActionList"/>
    <dgm:cxn modelId="{F4D26668-FD83-4663-AF94-65111654C080}" type="presParOf" srcId="{2410FE47-B139-40C2-BA0C-CE62D27F3362}" destId="{48E38384-C53F-4A22-AB26-989EBF38A2A7}" srcOrd="2" destOrd="0" presId="urn:microsoft.com/office/officeart/2016/7/layout/VerticalSolidActionList"/>
    <dgm:cxn modelId="{99C2AE52-EE0B-4A06-A549-0890250F283D}" type="presParOf" srcId="{48E38384-C53F-4A22-AB26-989EBF38A2A7}" destId="{0DED45D2-AFBC-491B-B2ED-9263E253577B}" srcOrd="0" destOrd="0" presId="urn:microsoft.com/office/officeart/2016/7/layout/VerticalSolidActionList"/>
    <dgm:cxn modelId="{04EC0391-1541-44A7-9FA4-B12964D301BE}" type="presParOf" srcId="{48E38384-C53F-4A22-AB26-989EBF38A2A7}" destId="{4EA90E0E-72F0-46FA-865F-D805263333E5}" srcOrd="1" destOrd="0" presId="urn:microsoft.com/office/officeart/2016/7/layout/VerticalSolidActionList"/>
    <dgm:cxn modelId="{1469D1D3-694B-48DD-B7F7-C52299E2EFEE}" type="presParOf" srcId="{2410FE47-B139-40C2-BA0C-CE62D27F3362}" destId="{70F872E1-5F0F-4A40-970D-10D9B7920D89}" srcOrd="3" destOrd="0" presId="urn:microsoft.com/office/officeart/2016/7/layout/VerticalSolidActionList"/>
    <dgm:cxn modelId="{5985E405-6C32-4AC9-AAAB-EDCFA14D1A0B}" type="presParOf" srcId="{2410FE47-B139-40C2-BA0C-CE62D27F3362}" destId="{BD58EF51-E8CD-4140-8787-6C6F211C2B1B}" srcOrd="4" destOrd="0" presId="urn:microsoft.com/office/officeart/2016/7/layout/VerticalSolidActionList"/>
    <dgm:cxn modelId="{D863FC78-6597-4BB7-9B6B-82C9EC7221AF}" type="presParOf" srcId="{BD58EF51-E8CD-4140-8787-6C6F211C2B1B}" destId="{A8416CB5-4E71-4106-B5F9-62543E7DC459}" srcOrd="0" destOrd="0" presId="urn:microsoft.com/office/officeart/2016/7/layout/VerticalSolidActionList"/>
    <dgm:cxn modelId="{49C976D9-E037-44CC-B092-DF7A4E5755CC}" type="presParOf" srcId="{BD58EF51-E8CD-4140-8787-6C6F211C2B1B}" destId="{91CAE3F5-941C-45A4-B6C0-4060C1CD0F36}"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73353B-2B19-4F2B-897E-7B1C293105BD}"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20455A1D-588F-46BA-A5FB-83A5B476A1EC}">
      <dgm:prSet phldrT="[Text]"/>
      <dgm:spPr/>
      <dgm:t>
        <a:bodyPr/>
        <a:lstStyle/>
        <a:p>
          <a:r>
            <a:rPr lang="en-US"/>
            <a:t>Oct-Nov 2025</a:t>
          </a:r>
        </a:p>
      </dgm:t>
    </dgm:pt>
    <dgm:pt modelId="{DB1AFAA5-C5AD-4DB1-9CD9-24F68240623C}" type="parTrans" cxnId="{3AE720EE-9135-42D1-8191-349390824382}">
      <dgm:prSet/>
      <dgm:spPr/>
      <dgm:t>
        <a:bodyPr/>
        <a:lstStyle/>
        <a:p>
          <a:endParaRPr lang="en-US"/>
        </a:p>
      </dgm:t>
    </dgm:pt>
    <dgm:pt modelId="{2885674D-2DFC-4950-A174-01D5CC2C335E}" type="sibTrans" cxnId="{3AE720EE-9135-42D1-8191-349390824382}">
      <dgm:prSet/>
      <dgm:spPr/>
      <dgm:t>
        <a:bodyPr/>
        <a:lstStyle/>
        <a:p>
          <a:endParaRPr lang="en-US"/>
        </a:p>
      </dgm:t>
    </dgm:pt>
    <dgm:pt modelId="{63341101-7835-45F9-80F8-54DAB893667C}">
      <dgm:prSet phldrT="[Text]"/>
      <dgm:spPr/>
      <dgm:t>
        <a:bodyPr/>
        <a:lstStyle/>
        <a:p>
          <a:r>
            <a:rPr lang="en-US"/>
            <a:t>Level 1              Unit Program Review       Training</a:t>
          </a:r>
        </a:p>
      </dgm:t>
    </dgm:pt>
    <dgm:pt modelId="{FC48FF37-9101-4836-B7BB-CC43C7EB61CE}" type="parTrans" cxnId="{2B8F1636-81A0-4D5A-A748-066B2C2C385D}">
      <dgm:prSet/>
      <dgm:spPr/>
      <dgm:t>
        <a:bodyPr/>
        <a:lstStyle/>
        <a:p>
          <a:endParaRPr lang="en-US"/>
        </a:p>
      </dgm:t>
    </dgm:pt>
    <dgm:pt modelId="{956578B9-CC3B-4544-9265-7CBB2986DE96}" type="sibTrans" cxnId="{2B8F1636-81A0-4D5A-A748-066B2C2C385D}">
      <dgm:prSet/>
      <dgm:spPr/>
      <dgm:t>
        <a:bodyPr/>
        <a:lstStyle/>
        <a:p>
          <a:endParaRPr lang="en-US"/>
        </a:p>
      </dgm:t>
    </dgm:pt>
    <dgm:pt modelId="{C7F5DC86-E8F0-415B-B1DA-288DCF1D6D73}">
      <dgm:prSet phldrT="[Text]"/>
      <dgm:spPr/>
      <dgm:t>
        <a:bodyPr/>
        <a:lstStyle/>
        <a:p>
          <a:r>
            <a:rPr lang="en-US"/>
            <a:t>Oct-Dec 2025</a:t>
          </a:r>
        </a:p>
      </dgm:t>
    </dgm:pt>
    <dgm:pt modelId="{5BAAF1D7-49EA-4730-A6EA-511CC60E76E4}" type="parTrans" cxnId="{1703091A-2900-4FAB-9245-2A819E2A3924}">
      <dgm:prSet/>
      <dgm:spPr/>
      <dgm:t>
        <a:bodyPr/>
        <a:lstStyle/>
        <a:p>
          <a:endParaRPr lang="en-US"/>
        </a:p>
      </dgm:t>
    </dgm:pt>
    <dgm:pt modelId="{3A97B14C-D851-4759-8564-659B0F9A0C51}" type="sibTrans" cxnId="{1703091A-2900-4FAB-9245-2A819E2A3924}">
      <dgm:prSet/>
      <dgm:spPr/>
      <dgm:t>
        <a:bodyPr/>
        <a:lstStyle/>
        <a:p>
          <a:endParaRPr lang="en-US"/>
        </a:p>
      </dgm:t>
    </dgm:pt>
    <dgm:pt modelId="{D85D82E8-A54D-4733-A9EF-4240ED278890}">
      <dgm:prSet phldrT="[Text]"/>
      <dgm:spPr/>
      <dgm:t>
        <a:bodyPr/>
        <a:lstStyle/>
        <a:p>
          <a:r>
            <a:rPr lang="en-US"/>
            <a:t>Data Analysis and Reflection           by units</a:t>
          </a:r>
        </a:p>
      </dgm:t>
    </dgm:pt>
    <dgm:pt modelId="{7091A86D-72C0-480E-9969-1FC51D39D31D}" type="parTrans" cxnId="{5718EF97-C296-4C57-AC59-9C0F3B935300}">
      <dgm:prSet/>
      <dgm:spPr/>
      <dgm:t>
        <a:bodyPr/>
        <a:lstStyle/>
        <a:p>
          <a:endParaRPr lang="en-US"/>
        </a:p>
      </dgm:t>
    </dgm:pt>
    <dgm:pt modelId="{7F14DEE3-041F-4DFA-B7CA-D1CFDD8DBF52}" type="sibTrans" cxnId="{5718EF97-C296-4C57-AC59-9C0F3B935300}">
      <dgm:prSet/>
      <dgm:spPr/>
      <dgm:t>
        <a:bodyPr/>
        <a:lstStyle/>
        <a:p>
          <a:endParaRPr lang="en-US"/>
        </a:p>
      </dgm:t>
    </dgm:pt>
    <dgm:pt modelId="{AFDD8B7E-A9E3-45C9-82A2-ACFD73CD9926}">
      <dgm:prSet phldrT="[Text]"/>
      <dgm:spPr/>
      <dgm:t>
        <a:bodyPr/>
        <a:lstStyle/>
        <a:p>
          <a:r>
            <a:rPr lang="en-US"/>
            <a:t>March 27, 2026</a:t>
          </a:r>
        </a:p>
      </dgm:t>
    </dgm:pt>
    <dgm:pt modelId="{9E05E2E8-5014-4CF5-9DFD-CAFAD9777A53}" type="parTrans" cxnId="{26A2C1E1-B91A-4929-A353-43BE8896EBDF}">
      <dgm:prSet/>
      <dgm:spPr/>
      <dgm:t>
        <a:bodyPr/>
        <a:lstStyle/>
        <a:p>
          <a:endParaRPr lang="en-US"/>
        </a:p>
      </dgm:t>
    </dgm:pt>
    <dgm:pt modelId="{6D55F05C-39BF-4D48-AB14-B728CD5C49DD}" type="sibTrans" cxnId="{26A2C1E1-B91A-4929-A353-43BE8896EBDF}">
      <dgm:prSet/>
      <dgm:spPr/>
      <dgm:t>
        <a:bodyPr/>
        <a:lstStyle/>
        <a:p>
          <a:endParaRPr lang="en-US"/>
        </a:p>
      </dgm:t>
    </dgm:pt>
    <dgm:pt modelId="{92FC5254-CF15-4277-B1C1-FD3D4E33DADB}">
      <dgm:prSet phldrT="[Text]"/>
      <dgm:spPr/>
      <dgm:t>
        <a:bodyPr/>
        <a:lstStyle/>
        <a:p>
          <a:r>
            <a:rPr lang="en-US"/>
            <a:t>Level 1              Unit Program Review Due</a:t>
          </a:r>
        </a:p>
      </dgm:t>
    </dgm:pt>
    <dgm:pt modelId="{42475DB1-047B-4F1B-A38E-05DDF959F7F8}" type="parTrans" cxnId="{C4C366E7-861E-4E29-9939-29389F1A88B3}">
      <dgm:prSet/>
      <dgm:spPr/>
      <dgm:t>
        <a:bodyPr/>
        <a:lstStyle/>
        <a:p>
          <a:endParaRPr lang="en-US"/>
        </a:p>
      </dgm:t>
    </dgm:pt>
    <dgm:pt modelId="{A6D40E16-C7B3-44C9-AFA6-821EC497AEC5}" type="sibTrans" cxnId="{C4C366E7-861E-4E29-9939-29389F1A88B3}">
      <dgm:prSet/>
      <dgm:spPr/>
      <dgm:t>
        <a:bodyPr/>
        <a:lstStyle/>
        <a:p>
          <a:endParaRPr lang="en-US"/>
        </a:p>
      </dgm:t>
    </dgm:pt>
    <dgm:pt modelId="{38C2BB3E-4E0B-44E5-AC0A-6B2D9D7BA421}">
      <dgm:prSet phldrT="[Text]"/>
      <dgm:spPr/>
      <dgm:t>
        <a:bodyPr/>
        <a:lstStyle/>
        <a:p>
          <a:r>
            <a:rPr lang="en-US"/>
            <a:t>April- May 2026</a:t>
          </a:r>
        </a:p>
      </dgm:t>
    </dgm:pt>
    <dgm:pt modelId="{F87B25AF-F381-4A6C-B934-87903A5091DE}" type="parTrans" cxnId="{E39AEBAE-6350-4598-B472-6F9EB4EB9EFE}">
      <dgm:prSet/>
      <dgm:spPr/>
      <dgm:t>
        <a:bodyPr/>
        <a:lstStyle/>
        <a:p>
          <a:endParaRPr lang="en-US"/>
        </a:p>
      </dgm:t>
    </dgm:pt>
    <dgm:pt modelId="{48146C77-692F-49A9-BA9C-A24EBC421B61}" type="sibTrans" cxnId="{E39AEBAE-6350-4598-B472-6F9EB4EB9EFE}">
      <dgm:prSet/>
      <dgm:spPr/>
      <dgm:t>
        <a:bodyPr/>
        <a:lstStyle/>
        <a:p>
          <a:endParaRPr lang="en-US"/>
        </a:p>
      </dgm:t>
    </dgm:pt>
    <dgm:pt modelId="{921160E4-0645-40CE-A6AD-0661DC8AB4D9}">
      <dgm:prSet phldrT="[Text]"/>
      <dgm:spPr/>
      <dgm:t>
        <a:bodyPr/>
        <a:lstStyle/>
        <a:p>
          <a:r>
            <a:rPr lang="en-US"/>
            <a:t>Program Review Discussions:    Area managers facilitate discussion across units in their area</a:t>
          </a:r>
        </a:p>
      </dgm:t>
    </dgm:pt>
    <dgm:pt modelId="{44974990-64CA-4BCC-8C96-F490A63C9E06}" type="parTrans" cxnId="{FD2FE853-8735-42E6-BBCA-92208EB2C688}">
      <dgm:prSet/>
      <dgm:spPr/>
      <dgm:t>
        <a:bodyPr/>
        <a:lstStyle/>
        <a:p>
          <a:endParaRPr lang="en-US"/>
        </a:p>
      </dgm:t>
    </dgm:pt>
    <dgm:pt modelId="{63F0B690-0035-49BE-9543-FC16E80EB0A3}" type="sibTrans" cxnId="{FD2FE853-8735-42E6-BBCA-92208EB2C688}">
      <dgm:prSet/>
      <dgm:spPr/>
      <dgm:t>
        <a:bodyPr/>
        <a:lstStyle/>
        <a:p>
          <a:endParaRPr lang="en-US"/>
        </a:p>
      </dgm:t>
    </dgm:pt>
    <dgm:pt modelId="{810F5C86-BF4A-4338-8561-0A8F5CCAF120}">
      <dgm:prSet phldrT="[Text]"/>
      <dgm:spPr/>
      <dgm:t>
        <a:bodyPr/>
        <a:lstStyle/>
        <a:p>
          <a:r>
            <a:rPr lang="en-US"/>
            <a:t>May 31, 2026</a:t>
          </a:r>
        </a:p>
      </dgm:t>
    </dgm:pt>
    <dgm:pt modelId="{875E1879-CBC5-4334-A609-F4A02609E4F9}" type="parTrans" cxnId="{16E51BD9-474E-4618-9856-77B229C38412}">
      <dgm:prSet/>
      <dgm:spPr/>
      <dgm:t>
        <a:bodyPr/>
        <a:lstStyle/>
        <a:p>
          <a:endParaRPr lang="en-US"/>
        </a:p>
      </dgm:t>
    </dgm:pt>
    <dgm:pt modelId="{41CCA4E8-7EA4-4D6D-A702-782465151014}" type="sibTrans" cxnId="{16E51BD9-474E-4618-9856-77B229C38412}">
      <dgm:prSet/>
      <dgm:spPr/>
      <dgm:t>
        <a:bodyPr/>
        <a:lstStyle/>
        <a:p>
          <a:endParaRPr lang="en-US"/>
        </a:p>
      </dgm:t>
    </dgm:pt>
    <dgm:pt modelId="{B4E43213-A540-4792-B353-A0A4E188C655}">
      <dgm:prSet phldrT="[Text]"/>
      <dgm:spPr/>
      <dgm:t>
        <a:bodyPr/>
        <a:lstStyle/>
        <a:p>
          <a:r>
            <a:rPr lang="en-US"/>
            <a:t>Level 2 Feedback Due:         Deadline for completion of the review and discussion process</a:t>
          </a:r>
        </a:p>
      </dgm:t>
    </dgm:pt>
    <dgm:pt modelId="{4F7FC1DE-EF9B-4E64-BF72-9AFF4AB5C14D}" type="parTrans" cxnId="{346DBDCB-741C-4503-9ACF-96A613DA850A}">
      <dgm:prSet/>
      <dgm:spPr/>
      <dgm:t>
        <a:bodyPr/>
        <a:lstStyle/>
        <a:p>
          <a:endParaRPr lang="en-US"/>
        </a:p>
      </dgm:t>
    </dgm:pt>
    <dgm:pt modelId="{5B813AE4-896D-45B4-B492-E1EC6C612C70}" type="sibTrans" cxnId="{346DBDCB-741C-4503-9ACF-96A613DA850A}">
      <dgm:prSet/>
      <dgm:spPr/>
      <dgm:t>
        <a:bodyPr/>
        <a:lstStyle/>
        <a:p>
          <a:endParaRPr lang="en-US"/>
        </a:p>
      </dgm:t>
    </dgm:pt>
    <dgm:pt modelId="{A51E51F6-1252-4999-98FD-BB33613E13C4}" type="pres">
      <dgm:prSet presAssocID="{CD73353B-2B19-4F2B-897E-7B1C293105BD}" presName="Name0" presStyleCnt="0">
        <dgm:presLayoutVars>
          <dgm:dir/>
        </dgm:presLayoutVars>
      </dgm:prSet>
      <dgm:spPr/>
    </dgm:pt>
    <dgm:pt modelId="{B747BC78-DAC0-410B-8036-5D62BF253892}" type="pres">
      <dgm:prSet presAssocID="{20455A1D-588F-46BA-A5FB-83A5B476A1EC}" presName="composite" presStyleCnt="0"/>
      <dgm:spPr/>
    </dgm:pt>
    <dgm:pt modelId="{F278B6E4-296F-45F8-8645-11F9E431E2F9}" type="pres">
      <dgm:prSet presAssocID="{20455A1D-588F-46BA-A5FB-83A5B476A1EC}" presName="Accent" presStyleLbl="alignAcc1" presStyleIdx="0" presStyleCnt="5"/>
      <dgm:spPr/>
    </dgm:pt>
    <dgm:pt modelId="{C0117193-4D27-4B29-9E24-1C9D8FB14DCB}" type="pres">
      <dgm:prSet presAssocID="{20455A1D-588F-46BA-A5FB-83A5B476A1EC}" presName="Image"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t="-8000" b="-8000"/>
          </a:stretch>
        </a:blipFill>
      </dgm:spPr>
      <dgm:extLst>
        <a:ext uri="{E40237B7-FDA0-4F09-8148-C483321AD2D9}">
          <dgm14:cNvPr xmlns:dgm14="http://schemas.microsoft.com/office/drawing/2010/diagram" id="0" name="" descr="Classroom with solid fill"/>
        </a:ext>
      </dgm:extLst>
    </dgm:pt>
    <dgm:pt modelId="{B7D0883E-3C71-406B-AC16-4F85E5D342F9}" type="pres">
      <dgm:prSet presAssocID="{20455A1D-588F-46BA-A5FB-83A5B476A1EC}" presName="Child" presStyleLbl="revTx" presStyleIdx="0" presStyleCnt="5">
        <dgm:presLayoutVars>
          <dgm:bulletEnabled val="1"/>
        </dgm:presLayoutVars>
      </dgm:prSet>
      <dgm:spPr/>
    </dgm:pt>
    <dgm:pt modelId="{34B5E778-1223-4025-8319-7C94238CF7E7}" type="pres">
      <dgm:prSet presAssocID="{20455A1D-588F-46BA-A5FB-83A5B476A1EC}" presName="Parent" presStyleLbl="alignNode1" presStyleIdx="0" presStyleCnt="5">
        <dgm:presLayoutVars>
          <dgm:bulletEnabled val="1"/>
        </dgm:presLayoutVars>
      </dgm:prSet>
      <dgm:spPr/>
    </dgm:pt>
    <dgm:pt modelId="{1EB34D71-92FB-4B46-A64F-6A8608687CB4}" type="pres">
      <dgm:prSet presAssocID="{2885674D-2DFC-4950-A174-01D5CC2C335E}" presName="sibTrans" presStyleCnt="0"/>
      <dgm:spPr/>
    </dgm:pt>
    <dgm:pt modelId="{4B6585F4-1816-4509-AFD4-17FAB3EF5718}" type="pres">
      <dgm:prSet presAssocID="{C7F5DC86-E8F0-415B-B1DA-288DCF1D6D73}" presName="composite" presStyleCnt="0"/>
      <dgm:spPr/>
    </dgm:pt>
    <dgm:pt modelId="{86E485E8-4D46-49BC-894D-8CF2C8273301}" type="pres">
      <dgm:prSet presAssocID="{C7F5DC86-E8F0-415B-B1DA-288DCF1D6D73}" presName="Accent" presStyleLbl="alignAcc1" presStyleIdx="1" presStyleCnt="5"/>
      <dgm:spPr/>
    </dgm:pt>
    <dgm:pt modelId="{B1D772C3-6556-48C9-82B1-DD6E9C48F4DB}" type="pres">
      <dgm:prSet presAssocID="{C7F5DC86-E8F0-415B-B1DA-288DCF1D6D73}" presName="Image"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t="-8000" b="-8000"/>
          </a:stretch>
        </a:blipFill>
      </dgm:spPr>
      <dgm:extLst>
        <a:ext uri="{E40237B7-FDA0-4F09-8148-C483321AD2D9}">
          <dgm14:cNvPr xmlns:dgm14="http://schemas.microsoft.com/office/drawing/2010/diagram" id="0" name="" descr="Head with gears with solid fill"/>
        </a:ext>
      </dgm:extLst>
    </dgm:pt>
    <dgm:pt modelId="{4DB0ED56-1F06-44C6-8B99-6BD464113F7E}" type="pres">
      <dgm:prSet presAssocID="{C7F5DC86-E8F0-415B-B1DA-288DCF1D6D73}" presName="Child" presStyleLbl="revTx" presStyleIdx="1" presStyleCnt="5">
        <dgm:presLayoutVars>
          <dgm:bulletEnabled val="1"/>
        </dgm:presLayoutVars>
      </dgm:prSet>
      <dgm:spPr/>
    </dgm:pt>
    <dgm:pt modelId="{AAD0BDE1-2907-4B58-A6CD-EAA170614EB1}" type="pres">
      <dgm:prSet presAssocID="{C7F5DC86-E8F0-415B-B1DA-288DCF1D6D73}" presName="Parent" presStyleLbl="alignNode1" presStyleIdx="1" presStyleCnt="5">
        <dgm:presLayoutVars>
          <dgm:bulletEnabled val="1"/>
        </dgm:presLayoutVars>
      </dgm:prSet>
      <dgm:spPr/>
    </dgm:pt>
    <dgm:pt modelId="{F0139D96-973B-4021-AC2E-1F1017FCA8F6}" type="pres">
      <dgm:prSet presAssocID="{3A97B14C-D851-4759-8564-659B0F9A0C51}" presName="sibTrans" presStyleCnt="0"/>
      <dgm:spPr/>
    </dgm:pt>
    <dgm:pt modelId="{42B6ED25-BF36-46A5-897F-6B0A5D60D634}" type="pres">
      <dgm:prSet presAssocID="{AFDD8B7E-A9E3-45C9-82A2-ACFD73CD9926}" presName="composite" presStyleCnt="0"/>
      <dgm:spPr/>
    </dgm:pt>
    <dgm:pt modelId="{E6E9EA18-CB9F-43F7-BFAE-BB3316714634}" type="pres">
      <dgm:prSet presAssocID="{AFDD8B7E-A9E3-45C9-82A2-ACFD73CD9926}" presName="Accent" presStyleLbl="alignAcc1" presStyleIdx="2" presStyleCnt="5"/>
      <dgm:spPr/>
    </dgm:pt>
    <dgm:pt modelId="{24CDD92E-FD84-499F-97D9-7E5401781AD7}" type="pres">
      <dgm:prSet presAssocID="{AFDD8B7E-A9E3-45C9-82A2-ACFD73CD9926}" presName="Image"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t="-8000" b="-8000"/>
          </a:stretch>
        </a:blipFill>
      </dgm:spPr>
      <dgm:extLst>
        <a:ext uri="{E40237B7-FDA0-4F09-8148-C483321AD2D9}">
          <dgm14:cNvPr xmlns:dgm14="http://schemas.microsoft.com/office/drawing/2010/diagram" id="0" name="" descr="Alarm clock with solid fill"/>
        </a:ext>
      </dgm:extLst>
    </dgm:pt>
    <dgm:pt modelId="{07ECFA60-C780-49CC-A855-BAD0DBFE1553}" type="pres">
      <dgm:prSet presAssocID="{AFDD8B7E-A9E3-45C9-82A2-ACFD73CD9926}" presName="Child" presStyleLbl="revTx" presStyleIdx="2" presStyleCnt="5">
        <dgm:presLayoutVars>
          <dgm:bulletEnabled val="1"/>
        </dgm:presLayoutVars>
      </dgm:prSet>
      <dgm:spPr/>
    </dgm:pt>
    <dgm:pt modelId="{145B6CA2-6D3D-422F-8269-9DE63EB691F3}" type="pres">
      <dgm:prSet presAssocID="{AFDD8B7E-A9E3-45C9-82A2-ACFD73CD9926}" presName="Parent" presStyleLbl="alignNode1" presStyleIdx="2" presStyleCnt="5">
        <dgm:presLayoutVars>
          <dgm:bulletEnabled val="1"/>
        </dgm:presLayoutVars>
      </dgm:prSet>
      <dgm:spPr/>
    </dgm:pt>
    <dgm:pt modelId="{ECD1FA42-A21B-4814-9CD1-DE6732FBFBCB}" type="pres">
      <dgm:prSet presAssocID="{6D55F05C-39BF-4D48-AB14-B728CD5C49DD}" presName="sibTrans" presStyleCnt="0"/>
      <dgm:spPr/>
    </dgm:pt>
    <dgm:pt modelId="{58CC6430-557D-4BF3-BE08-56D780F993A5}" type="pres">
      <dgm:prSet presAssocID="{38C2BB3E-4E0B-44E5-AC0A-6B2D9D7BA421}" presName="composite" presStyleCnt="0"/>
      <dgm:spPr/>
    </dgm:pt>
    <dgm:pt modelId="{869F2064-9484-469F-8764-A0BC61680CED}" type="pres">
      <dgm:prSet presAssocID="{38C2BB3E-4E0B-44E5-AC0A-6B2D9D7BA421}" presName="Accent" presStyleLbl="alignAcc1" presStyleIdx="3" presStyleCnt="5"/>
      <dgm:spPr/>
    </dgm:pt>
    <dgm:pt modelId="{8B3EE307-871C-4831-9327-C1C822748E8D}" type="pres">
      <dgm:prSet presAssocID="{38C2BB3E-4E0B-44E5-AC0A-6B2D9D7BA421}" presName="Image"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t="-8000" b="-8000"/>
          </a:stretch>
        </a:blipFill>
      </dgm:spPr>
      <dgm:extLst>
        <a:ext uri="{E40237B7-FDA0-4F09-8148-C483321AD2D9}">
          <dgm14:cNvPr xmlns:dgm14="http://schemas.microsoft.com/office/drawing/2010/diagram" id="0" name="" descr="Chat with solid fill"/>
        </a:ext>
      </dgm:extLst>
    </dgm:pt>
    <dgm:pt modelId="{2D2431A6-FBB1-40AC-BB96-7EEDDC8971D2}" type="pres">
      <dgm:prSet presAssocID="{38C2BB3E-4E0B-44E5-AC0A-6B2D9D7BA421}" presName="Child" presStyleLbl="revTx" presStyleIdx="3" presStyleCnt="5">
        <dgm:presLayoutVars>
          <dgm:bulletEnabled val="1"/>
        </dgm:presLayoutVars>
      </dgm:prSet>
      <dgm:spPr/>
    </dgm:pt>
    <dgm:pt modelId="{05F3FCE3-5896-443D-82B3-6EDB16C98275}" type="pres">
      <dgm:prSet presAssocID="{38C2BB3E-4E0B-44E5-AC0A-6B2D9D7BA421}" presName="Parent" presStyleLbl="alignNode1" presStyleIdx="3" presStyleCnt="5">
        <dgm:presLayoutVars>
          <dgm:bulletEnabled val="1"/>
        </dgm:presLayoutVars>
      </dgm:prSet>
      <dgm:spPr/>
    </dgm:pt>
    <dgm:pt modelId="{73588075-B724-4FD4-9FB1-9FE376CBDA3F}" type="pres">
      <dgm:prSet presAssocID="{48146C77-692F-49A9-BA9C-A24EBC421B61}" presName="sibTrans" presStyleCnt="0"/>
      <dgm:spPr/>
    </dgm:pt>
    <dgm:pt modelId="{1E1900CF-8DFF-4646-9734-B6C1DC663D23}" type="pres">
      <dgm:prSet presAssocID="{810F5C86-BF4A-4338-8561-0A8F5CCAF120}" presName="composite" presStyleCnt="0"/>
      <dgm:spPr/>
    </dgm:pt>
    <dgm:pt modelId="{2739151D-B208-4D17-9898-57D8119ED74D}" type="pres">
      <dgm:prSet presAssocID="{810F5C86-BF4A-4338-8561-0A8F5CCAF120}" presName="Accent" presStyleLbl="alignAcc1" presStyleIdx="4" presStyleCnt="5"/>
      <dgm:spPr/>
    </dgm:pt>
    <dgm:pt modelId="{E49F9431-6924-4703-A318-60657817057B}" type="pres">
      <dgm:prSet presAssocID="{810F5C86-BF4A-4338-8561-0A8F5CCAF120}" presName="Image"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t="-8000" b="-8000"/>
          </a:stretch>
        </a:blipFill>
      </dgm:spPr>
      <dgm:extLst>
        <a:ext uri="{E40237B7-FDA0-4F09-8148-C483321AD2D9}">
          <dgm14:cNvPr xmlns:dgm14="http://schemas.microsoft.com/office/drawing/2010/diagram" id="0" name="" descr="Checklist with solid fill"/>
        </a:ext>
      </dgm:extLst>
    </dgm:pt>
    <dgm:pt modelId="{40C60E7C-2206-4725-BF1B-E4AA9F30DA57}" type="pres">
      <dgm:prSet presAssocID="{810F5C86-BF4A-4338-8561-0A8F5CCAF120}" presName="Child" presStyleLbl="revTx" presStyleIdx="4" presStyleCnt="5">
        <dgm:presLayoutVars>
          <dgm:bulletEnabled val="1"/>
        </dgm:presLayoutVars>
      </dgm:prSet>
      <dgm:spPr/>
    </dgm:pt>
    <dgm:pt modelId="{DE6BC158-2C0D-4477-A214-AF4D546B282E}" type="pres">
      <dgm:prSet presAssocID="{810F5C86-BF4A-4338-8561-0A8F5CCAF120}" presName="Parent" presStyleLbl="alignNode1" presStyleIdx="4" presStyleCnt="5">
        <dgm:presLayoutVars>
          <dgm:bulletEnabled val="1"/>
        </dgm:presLayoutVars>
      </dgm:prSet>
      <dgm:spPr/>
    </dgm:pt>
  </dgm:ptLst>
  <dgm:cxnLst>
    <dgm:cxn modelId="{411B6D0C-C7FC-4F65-A327-454188DB74D0}" type="presOf" srcId="{92FC5254-CF15-4277-B1C1-FD3D4E33DADB}" destId="{07ECFA60-C780-49CC-A855-BAD0DBFE1553}" srcOrd="0" destOrd="0" presId="urn:microsoft.com/office/officeart/2008/layout/TitlePictureLineup"/>
    <dgm:cxn modelId="{8F97BA0E-AE40-4B21-81ED-086A1A05A137}" type="presOf" srcId="{B4E43213-A540-4792-B353-A0A4E188C655}" destId="{40C60E7C-2206-4725-BF1B-E4AA9F30DA57}" srcOrd="0" destOrd="0" presId="urn:microsoft.com/office/officeart/2008/layout/TitlePictureLineup"/>
    <dgm:cxn modelId="{1703091A-2900-4FAB-9245-2A819E2A3924}" srcId="{CD73353B-2B19-4F2B-897E-7B1C293105BD}" destId="{C7F5DC86-E8F0-415B-B1DA-288DCF1D6D73}" srcOrd="1" destOrd="0" parTransId="{5BAAF1D7-49EA-4730-A6EA-511CC60E76E4}" sibTransId="{3A97B14C-D851-4759-8564-659B0F9A0C51}"/>
    <dgm:cxn modelId="{2B8F1636-81A0-4D5A-A748-066B2C2C385D}" srcId="{20455A1D-588F-46BA-A5FB-83A5B476A1EC}" destId="{63341101-7835-45F9-80F8-54DAB893667C}" srcOrd="0" destOrd="0" parTransId="{FC48FF37-9101-4836-B7BB-CC43C7EB61CE}" sibTransId="{956578B9-CC3B-4544-9265-7CBB2986DE96}"/>
    <dgm:cxn modelId="{CDF6515D-FAEB-4F05-8BB1-34A5908BFFDB}" type="presOf" srcId="{C7F5DC86-E8F0-415B-B1DA-288DCF1D6D73}" destId="{AAD0BDE1-2907-4B58-A6CD-EAA170614EB1}" srcOrd="0" destOrd="0" presId="urn:microsoft.com/office/officeart/2008/layout/TitlePictureLineup"/>
    <dgm:cxn modelId="{FD2FE853-8735-42E6-BBCA-92208EB2C688}" srcId="{38C2BB3E-4E0B-44E5-AC0A-6B2D9D7BA421}" destId="{921160E4-0645-40CE-A6AD-0661DC8AB4D9}" srcOrd="0" destOrd="0" parTransId="{44974990-64CA-4BCC-8C96-F490A63C9E06}" sibTransId="{63F0B690-0035-49BE-9543-FC16E80EB0A3}"/>
    <dgm:cxn modelId="{EE897D7C-CFDE-41A2-BCC8-611E6801E44A}" type="presOf" srcId="{20455A1D-588F-46BA-A5FB-83A5B476A1EC}" destId="{34B5E778-1223-4025-8319-7C94238CF7E7}" srcOrd="0" destOrd="0" presId="urn:microsoft.com/office/officeart/2008/layout/TitlePictureLineup"/>
    <dgm:cxn modelId="{5706F988-BD26-40BD-BA35-9298450BD3B3}" type="presOf" srcId="{38C2BB3E-4E0B-44E5-AC0A-6B2D9D7BA421}" destId="{05F3FCE3-5896-443D-82B3-6EDB16C98275}" srcOrd="0" destOrd="0" presId="urn:microsoft.com/office/officeart/2008/layout/TitlePictureLineup"/>
    <dgm:cxn modelId="{3B09E894-9C4B-4DBD-A2A4-A7C694C7E7D6}" type="presOf" srcId="{810F5C86-BF4A-4338-8561-0A8F5CCAF120}" destId="{DE6BC158-2C0D-4477-A214-AF4D546B282E}" srcOrd="0" destOrd="0" presId="urn:microsoft.com/office/officeart/2008/layout/TitlePictureLineup"/>
    <dgm:cxn modelId="{5718EF97-C296-4C57-AC59-9C0F3B935300}" srcId="{C7F5DC86-E8F0-415B-B1DA-288DCF1D6D73}" destId="{D85D82E8-A54D-4733-A9EF-4240ED278890}" srcOrd="0" destOrd="0" parTransId="{7091A86D-72C0-480E-9969-1FC51D39D31D}" sibTransId="{7F14DEE3-041F-4DFA-B7CA-D1CFDD8DBF52}"/>
    <dgm:cxn modelId="{C7057BAE-7D3F-4A00-9E16-2E1B4900FD0A}" type="presOf" srcId="{D85D82E8-A54D-4733-A9EF-4240ED278890}" destId="{4DB0ED56-1F06-44C6-8B99-6BD464113F7E}" srcOrd="0" destOrd="0" presId="urn:microsoft.com/office/officeart/2008/layout/TitlePictureLineup"/>
    <dgm:cxn modelId="{E39AEBAE-6350-4598-B472-6F9EB4EB9EFE}" srcId="{CD73353B-2B19-4F2B-897E-7B1C293105BD}" destId="{38C2BB3E-4E0B-44E5-AC0A-6B2D9D7BA421}" srcOrd="3" destOrd="0" parTransId="{F87B25AF-F381-4A6C-B934-87903A5091DE}" sibTransId="{48146C77-692F-49A9-BA9C-A24EBC421B61}"/>
    <dgm:cxn modelId="{346DBDCB-741C-4503-9ACF-96A613DA850A}" srcId="{810F5C86-BF4A-4338-8561-0A8F5CCAF120}" destId="{B4E43213-A540-4792-B353-A0A4E188C655}" srcOrd="0" destOrd="0" parTransId="{4F7FC1DE-EF9B-4E64-BF72-9AFF4AB5C14D}" sibTransId="{5B813AE4-896D-45B4-B492-E1EC6C612C70}"/>
    <dgm:cxn modelId="{18F4B3CC-8FED-4455-A6F2-16315FB6E541}" type="presOf" srcId="{63341101-7835-45F9-80F8-54DAB893667C}" destId="{B7D0883E-3C71-406B-AC16-4F85E5D342F9}" srcOrd="0" destOrd="0" presId="urn:microsoft.com/office/officeart/2008/layout/TitlePictureLineup"/>
    <dgm:cxn modelId="{16E51BD9-474E-4618-9856-77B229C38412}" srcId="{CD73353B-2B19-4F2B-897E-7B1C293105BD}" destId="{810F5C86-BF4A-4338-8561-0A8F5CCAF120}" srcOrd="4" destOrd="0" parTransId="{875E1879-CBC5-4334-A609-F4A02609E4F9}" sibTransId="{41CCA4E8-7EA4-4D6D-A702-782465151014}"/>
    <dgm:cxn modelId="{26A2C1E1-B91A-4929-A353-43BE8896EBDF}" srcId="{CD73353B-2B19-4F2B-897E-7B1C293105BD}" destId="{AFDD8B7E-A9E3-45C9-82A2-ACFD73CD9926}" srcOrd="2" destOrd="0" parTransId="{9E05E2E8-5014-4CF5-9DFD-CAFAD9777A53}" sibTransId="{6D55F05C-39BF-4D48-AB14-B728CD5C49DD}"/>
    <dgm:cxn modelId="{21D7C0E4-C918-45FB-9D99-14CDF8D53EF9}" type="presOf" srcId="{AFDD8B7E-A9E3-45C9-82A2-ACFD73CD9926}" destId="{145B6CA2-6D3D-422F-8269-9DE63EB691F3}" srcOrd="0" destOrd="0" presId="urn:microsoft.com/office/officeart/2008/layout/TitlePictureLineup"/>
    <dgm:cxn modelId="{7362AAE6-8DBD-496B-9EE5-87B05D5DDADF}" type="presOf" srcId="{921160E4-0645-40CE-A6AD-0661DC8AB4D9}" destId="{2D2431A6-FBB1-40AC-BB96-7EEDDC8971D2}" srcOrd="0" destOrd="0" presId="urn:microsoft.com/office/officeart/2008/layout/TitlePictureLineup"/>
    <dgm:cxn modelId="{C4C366E7-861E-4E29-9939-29389F1A88B3}" srcId="{AFDD8B7E-A9E3-45C9-82A2-ACFD73CD9926}" destId="{92FC5254-CF15-4277-B1C1-FD3D4E33DADB}" srcOrd="0" destOrd="0" parTransId="{42475DB1-047B-4F1B-A38E-05DDF959F7F8}" sibTransId="{A6D40E16-C7B3-44C9-AFA6-821EC497AEC5}"/>
    <dgm:cxn modelId="{3AE720EE-9135-42D1-8191-349390824382}" srcId="{CD73353B-2B19-4F2B-897E-7B1C293105BD}" destId="{20455A1D-588F-46BA-A5FB-83A5B476A1EC}" srcOrd="0" destOrd="0" parTransId="{DB1AFAA5-C5AD-4DB1-9CD9-24F68240623C}" sibTransId="{2885674D-2DFC-4950-A174-01D5CC2C335E}"/>
    <dgm:cxn modelId="{B6F68FFA-ADBA-4EFC-A02B-C4294AA7E820}" type="presOf" srcId="{CD73353B-2B19-4F2B-897E-7B1C293105BD}" destId="{A51E51F6-1252-4999-98FD-BB33613E13C4}" srcOrd="0" destOrd="0" presId="urn:microsoft.com/office/officeart/2008/layout/TitlePictureLineup"/>
    <dgm:cxn modelId="{609C5789-9F23-4E80-A023-4046B33A8259}" type="presParOf" srcId="{A51E51F6-1252-4999-98FD-BB33613E13C4}" destId="{B747BC78-DAC0-410B-8036-5D62BF253892}" srcOrd="0" destOrd="0" presId="urn:microsoft.com/office/officeart/2008/layout/TitlePictureLineup"/>
    <dgm:cxn modelId="{C05BDA48-C4C7-44AA-8E82-7D53755AFDF6}" type="presParOf" srcId="{B747BC78-DAC0-410B-8036-5D62BF253892}" destId="{F278B6E4-296F-45F8-8645-11F9E431E2F9}" srcOrd="0" destOrd="0" presId="urn:microsoft.com/office/officeart/2008/layout/TitlePictureLineup"/>
    <dgm:cxn modelId="{2C1CAD55-CA3E-4857-8AD7-133C1AA8C395}" type="presParOf" srcId="{B747BC78-DAC0-410B-8036-5D62BF253892}" destId="{C0117193-4D27-4B29-9E24-1C9D8FB14DCB}" srcOrd="1" destOrd="0" presId="urn:microsoft.com/office/officeart/2008/layout/TitlePictureLineup"/>
    <dgm:cxn modelId="{53DBB4A2-27D2-4BC0-ABB1-C013527BCED5}" type="presParOf" srcId="{B747BC78-DAC0-410B-8036-5D62BF253892}" destId="{B7D0883E-3C71-406B-AC16-4F85E5D342F9}" srcOrd="2" destOrd="0" presId="urn:microsoft.com/office/officeart/2008/layout/TitlePictureLineup"/>
    <dgm:cxn modelId="{7F9FC539-D2CD-4B88-9D01-97CA1244B9C1}" type="presParOf" srcId="{B747BC78-DAC0-410B-8036-5D62BF253892}" destId="{34B5E778-1223-4025-8319-7C94238CF7E7}" srcOrd="3" destOrd="0" presId="urn:microsoft.com/office/officeart/2008/layout/TitlePictureLineup"/>
    <dgm:cxn modelId="{77FA4196-6572-48FE-93DE-899C7369B0FF}" type="presParOf" srcId="{A51E51F6-1252-4999-98FD-BB33613E13C4}" destId="{1EB34D71-92FB-4B46-A64F-6A8608687CB4}" srcOrd="1" destOrd="0" presId="urn:microsoft.com/office/officeart/2008/layout/TitlePictureLineup"/>
    <dgm:cxn modelId="{73A8E614-1B95-4C7C-8049-38CE91FF3DEC}" type="presParOf" srcId="{A51E51F6-1252-4999-98FD-BB33613E13C4}" destId="{4B6585F4-1816-4509-AFD4-17FAB3EF5718}" srcOrd="2" destOrd="0" presId="urn:microsoft.com/office/officeart/2008/layout/TitlePictureLineup"/>
    <dgm:cxn modelId="{74F8A0F1-CEB6-404E-BC2C-190C37B5D80F}" type="presParOf" srcId="{4B6585F4-1816-4509-AFD4-17FAB3EF5718}" destId="{86E485E8-4D46-49BC-894D-8CF2C8273301}" srcOrd="0" destOrd="0" presId="urn:microsoft.com/office/officeart/2008/layout/TitlePictureLineup"/>
    <dgm:cxn modelId="{F48B215A-7D5A-4B60-8774-97639EA37DF2}" type="presParOf" srcId="{4B6585F4-1816-4509-AFD4-17FAB3EF5718}" destId="{B1D772C3-6556-48C9-82B1-DD6E9C48F4DB}" srcOrd="1" destOrd="0" presId="urn:microsoft.com/office/officeart/2008/layout/TitlePictureLineup"/>
    <dgm:cxn modelId="{FE3E0CD2-7DB1-4266-854A-C0C9C1F95439}" type="presParOf" srcId="{4B6585F4-1816-4509-AFD4-17FAB3EF5718}" destId="{4DB0ED56-1F06-44C6-8B99-6BD464113F7E}" srcOrd="2" destOrd="0" presId="urn:microsoft.com/office/officeart/2008/layout/TitlePictureLineup"/>
    <dgm:cxn modelId="{0B3F8F72-CE2A-4260-957E-9D8EC4F16F8D}" type="presParOf" srcId="{4B6585F4-1816-4509-AFD4-17FAB3EF5718}" destId="{AAD0BDE1-2907-4B58-A6CD-EAA170614EB1}" srcOrd="3" destOrd="0" presId="urn:microsoft.com/office/officeart/2008/layout/TitlePictureLineup"/>
    <dgm:cxn modelId="{E4832022-37DE-4505-86A6-B21CE5FBBE69}" type="presParOf" srcId="{A51E51F6-1252-4999-98FD-BB33613E13C4}" destId="{F0139D96-973B-4021-AC2E-1F1017FCA8F6}" srcOrd="3" destOrd="0" presId="urn:microsoft.com/office/officeart/2008/layout/TitlePictureLineup"/>
    <dgm:cxn modelId="{E51A7E14-AD63-412F-8AFE-F7BFA7E0F670}" type="presParOf" srcId="{A51E51F6-1252-4999-98FD-BB33613E13C4}" destId="{42B6ED25-BF36-46A5-897F-6B0A5D60D634}" srcOrd="4" destOrd="0" presId="urn:microsoft.com/office/officeart/2008/layout/TitlePictureLineup"/>
    <dgm:cxn modelId="{55C80AE7-9A23-4107-BB93-56674F33E3EE}" type="presParOf" srcId="{42B6ED25-BF36-46A5-897F-6B0A5D60D634}" destId="{E6E9EA18-CB9F-43F7-BFAE-BB3316714634}" srcOrd="0" destOrd="0" presId="urn:microsoft.com/office/officeart/2008/layout/TitlePictureLineup"/>
    <dgm:cxn modelId="{D9FCAD6E-E691-498D-9496-B02D5623B89F}" type="presParOf" srcId="{42B6ED25-BF36-46A5-897F-6B0A5D60D634}" destId="{24CDD92E-FD84-499F-97D9-7E5401781AD7}" srcOrd="1" destOrd="0" presId="urn:microsoft.com/office/officeart/2008/layout/TitlePictureLineup"/>
    <dgm:cxn modelId="{D4C62BC2-EF6C-43D6-B2B2-A5B9B0F3C374}" type="presParOf" srcId="{42B6ED25-BF36-46A5-897F-6B0A5D60D634}" destId="{07ECFA60-C780-49CC-A855-BAD0DBFE1553}" srcOrd="2" destOrd="0" presId="urn:microsoft.com/office/officeart/2008/layout/TitlePictureLineup"/>
    <dgm:cxn modelId="{2154F704-3B9F-4B3E-A646-2752F5B95165}" type="presParOf" srcId="{42B6ED25-BF36-46A5-897F-6B0A5D60D634}" destId="{145B6CA2-6D3D-422F-8269-9DE63EB691F3}" srcOrd="3" destOrd="0" presId="urn:microsoft.com/office/officeart/2008/layout/TitlePictureLineup"/>
    <dgm:cxn modelId="{2CF1561D-916A-4C7E-9EA5-0F9845DFC59B}" type="presParOf" srcId="{A51E51F6-1252-4999-98FD-BB33613E13C4}" destId="{ECD1FA42-A21B-4814-9CD1-DE6732FBFBCB}" srcOrd="5" destOrd="0" presId="urn:microsoft.com/office/officeart/2008/layout/TitlePictureLineup"/>
    <dgm:cxn modelId="{A8F048E6-BC88-43F1-860D-AA36A0AD9EF1}" type="presParOf" srcId="{A51E51F6-1252-4999-98FD-BB33613E13C4}" destId="{58CC6430-557D-4BF3-BE08-56D780F993A5}" srcOrd="6" destOrd="0" presId="urn:microsoft.com/office/officeart/2008/layout/TitlePictureLineup"/>
    <dgm:cxn modelId="{604804A0-240F-4B94-878C-46C52710FC04}" type="presParOf" srcId="{58CC6430-557D-4BF3-BE08-56D780F993A5}" destId="{869F2064-9484-469F-8764-A0BC61680CED}" srcOrd="0" destOrd="0" presId="urn:microsoft.com/office/officeart/2008/layout/TitlePictureLineup"/>
    <dgm:cxn modelId="{5F225245-E6EC-4BBE-A261-69C78E108F6F}" type="presParOf" srcId="{58CC6430-557D-4BF3-BE08-56D780F993A5}" destId="{8B3EE307-871C-4831-9327-C1C822748E8D}" srcOrd="1" destOrd="0" presId="urn:microsoft.com/office/officeart/2008/layout/TitlePictureLineup"/>
    <dgm:cxn modelId="{E5BCEB8E-196A-43F7-AA96-520261D084A8}" type="presParOf" srcId="{58CC6430-557D-4BF3-BE08-56D780F993A5}" destId="{2D2431A6-FBB1-40AC-BB96-7EEDDC8971D2}" srcOrd="2" destOrd="0" presId="urn:microsoft.com/office/officeart/2008/layout/TitlePictureLineup"/>
    <dgm:cxn modelId="{FBC5FEDF-373B-405A-84FC-8D42A5DD060B}" type="presParOf" srcId="{58CC6430-557D-4BF3-BE08-56D780F993A5}" destId="{05F3FCE3-5896-443D-82B3-6EDB16C98275}" srcOrd="3" destOrd="0" presId="urn:microsoft.com/office/officeart/2008/layout/TitlePictureLineup"/>
    <dgm:cxn modelId="{B07C7C56-713E-47CE-9ADE-FDE2CD3D09D3}" type="presParOf" srcId="{A51E51F6-1252-4999-98FD-BB33613E13C4}" destId="{73588075-B724-4FD4-9FB1-9FE376CBDA3F}" srcOrd="7" destOrd="0" presId="urn:microsoft.com/office/officeart/2008/layout/TitlePictureLineup"/>
    <dgm:cxn modelId="{59B5EF2A-7858-434A-AD69-3821B4AC0853}" type="presParOf" srcId="{A51E51F6-1252-4999-98FD-BB33613E13C4}" destId="{1E1900CF-8DFF-4646-9734-B6C1DC663D23}" srcOrd="8" destOrd="0" presId="urn:microsoft.com/office/officeart/2008/layout/TitlePictureLineup"/>
    <dgm:cxn modelId="{B10BAFF6-BD76-4158-B9CA-780D5F901F96}" type="presParOf" srcId="{1E1900CF-8DFF-4646-9734-B6C1DC663D23}" destId="{2739151D-B208-4D17-9898-57D8119ED74D}" srcOrd="0" destOrd="0" presId="urn:microsoft.com/office/officeart/2008/layout/TitlePictureLineup"/>
    <dgm:cxn modelId="{158D0857-F014-4855-BAF5-2748A029C1FA}" type="presParOf" srcId="{1E1900CF-8DFF-4646-9734-B6C1DC663D23}" destId="{E49F9431-6924-4703-A318-60657817057B}" srcOrd="1" destOrd="0" presId="urn:microsoft.com/office/officeart/2008/layout/TitlePictureLineup"/>
    <dgm:cxn modelId="{02A80669-5110-40B6-9359-75E06583AC07}" type="presParOf" srcId="{1E1900CF-8DFF-4646-9734-B6C1DC663D23}" destId="{40C60E7C-2206-4725-BF1B-E4AA9F30DA57}" srcOrd="2" destOrd="0" presId="urn:microsoft.com/office/officeart/2008/layout/TitlePictureLineup"/>
    <dgm:cxn modelId="{774AA59D-F031-4E6F-BD56-482BD8EF8484}" type="presParOf" srcId="{1E1900CF-8DFF-4646-9734-B6C1DC663D23}" destId="{DE6BC158-2C0D-4477-A214-AF4D546B282E}"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918CCA-208C-428D-8E09-08293DC833B7}"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F9C2A7E8-0263-4331-9AAC-EDD903F53866}">
      <dgm:prSet/>
      <dgm:spPr/>
      <dgm:t>
        <a:bodyPr/>
        <a:lstStyle/>
        <a:p>
          <a:r>
            <a:rPr lang="en-US"/>
            <a:t>Aligns with </a:t>
          </a:r>
          <a:r>
            <a:rPr lang="en-US" i="1"/>
            <a:t>Mt. SAC 2035</a:t>
          </a:r>
          <a:r>
            <a:rPr lang="en-US"/>
            <a:t>, current ACCJC Accreditation Standards, and other requirements for institutional effectiveness.</a:t>
          </a:r>
        </a:p>
      </dgm:t>
    </dgm:pt>
    <dgm:pt modelId="{E376E35C-F709-411A-93D9-64C36AE19143}" type="parTrans" cxnId="{08DF56CF-14F1-45C1-BA6B-55A4D6FAAC9D}">
      <dgm:prSet/>
      <dgm:spPr/>
      <dgm:t>
        <a:bodyPr/>
        <a:lstStyle/>
        <a:p>
          <a:endParaRPr lang="en-US"/>
        </a:p>
      </dgm:t>
    </dgm:pt>
    <dgm:pt modelId="{F7AEE0BC-E44F-493D-B86C-DFCE20937DBA}" type="sibTrans" cxnId="{08DF56CF-14F1-45C1-BA6B-55A4D6FAAC9D}">
      <dgm:prSet/>
      <dgm:spPr/>
      <dgm:t>
        <a:bodyPr/>
        <a:lstStyle/>
        <a:p>
          <a:endParaRPr lang="en-US"/>
        </a:p>
      </dgm:t>
    </dgm:pt>
    <dgm:pt modelId="{79C66F08-9B31-419D-B573-47B17B4A18AC}">
      <dgm:prSet/>
      <dgm:spPr/>
      <dgm:t>
        <a:bodyPr/>
        <a:lstStyle/>
        <a:p>
          <a:r>
            <a:rPr lang="en-US"/>
            <a:t>Emphasizes data analysis and provides data dashboards</a:t>
          </a:r>
        </a:p>
      </dgm:t>
    </dgm:pt>
    <dgm:pt modelId="{C6334A20-8535-453F-8CD4-AE70B19C2A5B}" type="parTrans" cxnId="{1F022319-4CB8-4343-BEB9-377F744013F8}">
      <dgm:prSet/>
      <dgm:spPr/>
      <dgm:t>
        <a:bodyPr/>
        <a:lstStyle/>
        <a:p>
          <a:endParaRPr lang="en-US"/>
        </a:p>
      </dgm:t>
    </dgm:pt>
    <dgm:pt modelId="{DC74FFA9-028A-43B1-9088-CDACE7FDEA0A}" type="sibTrans" cxnId="{1F022319-4CB8-4343-BEB9-377F744013F8}">
      <dgm:prSet/>
      <dgm:spPr/>
      <dgm:t>
        <a:bodyPr/>
        <a:lstStyle/>
        <a:p>
          <a:endParaRPr lang="en-US"/>
        </a:p>
      </dgm:t>
    </dgm:pt>
    <dgm:pt modelId="{E980BF41-46E9-4C31-B629-C4F8A67537B3}">
      <dgm:prSet/>
      <dgm:spPr/>
      <dgm:t>
        <a:bodyPr/>
        <a:lstStyle/>
        <a:p>
          <a:r>
            <a:rPr lang="en-US"/>
            <a:t>Provides opportunities for units to choose which </a:t>
          </a:r>
          <a:r>
            <a:rPr lang="en-US" i="1"/>
            <a:t>Mt. SAC 2035</a:t>
          </a:r>
          <a:r>
            <a:rPr lang="en-US"/>
            <a:t> Commitments to prioritize.</a:t>
          </a:r>
        </a:p>
      </dgm:t>
    </dgm:pt>
    <dgm:pt modelId="{BDAA89DC-EAD4-4AF6-96F3-D1D2D4CB518B}" type="parTrans" cxnId="{ED2372BF-3ACA-4661-ACB0-AE38D66345A3}">
      <dgm:prSet/>
      <dgm:spPr/>
      <dgm:t>
        <a:bodyPr/>
        <a:lstStyle/>
        <a:p>
          <a:endParaRPr lang="en-US"/>
        </a:p>
      </dgm:t>
    </dgm:pt>
    <dgm:pt modelId="{5164F3FB-A45B-41E4-AFD4-7535E6ACE155}" type="sibTrans" cxnId="{ED2372BF-3ACA-4661-ACB0-AE38D66345A3}">
      <dgm:prSet/>
      <dgm:spPr/>
      <dgm:t>
        <a:bodyPr/>
        <a:lstStyle/>
        <a:p>
          <a:endParaRPr lang="en-US"/>
        </a:p>
      </dgm:t>
    </dgm:pt>
    <dgm:pt modelId="{601C745B-CC67-4E5F-85E7-626AFC3B5CBE}">
      <dgm:prSet/>
      <dgm:spPr/>
      <dgm:t>
        <a:bodyPr/>
        <a:lstStyle/>
        <a:p>
          <a:r>
            <a:rPr lang="en-US"/>
            <a:t>Our hope is that it will make the </a:t>
          </a:r>
          <a:r>
            <a:rPr lang="en-US">
              <a:latin typeface="Calibri Light" panose="020F0302020204030204"/>
            </a:rPr>
            <a:t>Program</a:t>
          </a:r>
          <a:r>
            <a:rPr lang="en-US"/>
            <a:t> </a:t>
          </a:r>
          <a:r>
            <a:rPr lang="en-US">
              <a:latin typeface="Calibri Light" panose="020F0302020204030204"/>
            </a:rPr>
            <a:t>Review</a:t>
          </a:r>
          <a:r>
            <a:rPr lang="en-US"/>
            <a:t> process easier to understand and more meaningful!</a:t>
          </a:r>
        </a:p>
      </dgm:t>
    </dgm:pt>
    <dgm:pt modelId="{319963C5-F603-4B20-884D-E8342F79FDED}" type="parTrans" cxnId="{E9EF3131-C833-46AA-B8BF-CE57F8F465C3}">
      <dgm:prSet/>
      <dgm:spPr/>
      <dgm:t>
        <a:bodyPr/>
        <a:lstStyle/>
        <a:p>
          <a:endParaRPr lang="en-US"/>
        </a:p>
      </dgm:t>
    </dgm:pt>
    <dgm:pt modelId="{F5D45E86-9843-4379-91EE-DDA27CD78312}" type="sibTrans" cxnId="{E9EF3131-C833-46AA-B8BF-CE57F8F465C3}">
      <dgm:prSet/>
      <dgm:spPr/>
      <dgm:t>
        <a:bodyPr/>
        <a:lstStyle/>
        <a:p>
          <a:endParaRPr lang="en-US"/>
        </a:p>
      </dgm:t>
    </dgm:pt>
    <dgm:pt modelId="{74559291-DB78-4AC3-9BA9-54AAD910C282}" type="pres">
      <dgm:prSet presAssocID="{1F918CCA-208C-428D-8E09-08293DC833B7}" presName="matrix" presStyleCnt="0">
        <dgm:presLayoutVars>
          <dgm:chMax val="1"/>
          <dgm:dir/>
          <dgm:resizeHandles val="exact"/>
        </dgm:presLayoutVars>
      </dgm:prSet>
      <dgm:spPr/>
    </dgm:pt>
    <dgm:pt modelId="{5813B829-E193-4161-9B30-0CDE2B12B715}" type="pres">
      <dgm:prSet presAssocID="{1F918CCA-208C-428D-8E09-08293DC833B7}" presName="diamond" presStyleLbl="bgShp" presStyleIdx="0" presStyleCnt="1"/>
      <dgm:spPr/>
    </dgm:pt>
    <dgm:pt modelId="{908B157F-01A8-41D7-A25A-7D5426C8A180}" type="pres">
      <dgm:prSet presAssocID="{1F918CCA-208C-428D-8E09-08293DC833B7}" presName="quad1" presStyleLbl="node1" presStyleIdx="0" presStyleCnt="4">
        <dgm:presLayoutVars>
          <dgm:chMax val="0"/>
          <dgm:chPref val="0"/>
          <dgm:bulletEnabled val="1"/>
        </dgm:presLayoutVars>
      </dgm:prSet>
      <dgm:spPr/>
    </dgm:pt>
    <dgm:pt modelId="{1772E609-C18E-4A90-BFE4-1B094A683176}" type="pres">
      <dgm:prSet presAssocID="{1F918CCA-208C-428D-8E09-08293DC833B7}" presName="quad2" presStyleLbl="node1" presStyleIdx="1" presStyleCnt="4">
        <dgm:presLayoutVars>
          <dgm:chMax val="0"/>
          <dgm:chPref val="0"/>
          <dgm:bulletEnabled val="1"/>
        </dgm:presLayoutVars>
      </dgm:prSet>
      <dgm:spPr/>
    </dgm:pt>
    <dgm:pt modelId="{5A136F34-506A-4BBD-9DEF-FE2F36E0708D}" type="pres">
      <dgm:prSet presAssocID="{1F918CCA-208C-428D-8E09-08293DC833B7}" presName="quad3" presStyleLbl="node1" presStyleIdx="2" presStyleCnt="4">
        <dgm:presLayoutVars>
          <dgm:chMax val="0"/>
          <dgm:chPref val="0"/>
          <dgm:bulletEnabled val="1"/>
        </dgm:presLayoutVars>
      </dgm:prSet>
      <dgm:spPr/>
    </dgm:pt>
    <dgm:pt modelId="{A423C99A-EA77-4DAA-920C-F156EE4D0905}" type="pres">
      <dgm:prSet presAssocID="{1F918CCA-208C-428D-8E09-08293DC833B7}" presName="quad4" presStyleLbl="node1" presStyleIdx="3" presStyleCnt="4">
        <dgm:presLayoutVars>
          <dgm:chMax val="0"/>
          <dgm:chPref val="0"/>
          <dgm:bulletEnabled val="1"/>
        </dgm:presLayoutVars>
      </dgm:prSet>
      <dgm:spPr/>
    </dgm:pt>
  </dgm:ptLst>
  <dgm:cxnLst>
    <dgm:cxn modelId="{1F022319-4CB8-4343-BEB9-377F744013F8}" srcId="{1F918CCA-208C-428D-8E09-08293DC833B7}" destId="{79C66F08-9B31-419D-B573-47B17B4A18AC}" srcOrd="1" destOrd="0" parTransId="{C6334A20-8535-453F-8CD4-AE70B19C2A5B}" sibTransId="{DC74FFA9-028A-43B1-9088-CDACE7FDEA0A}"/>
    <dgm:cxn modelId="{C2312424-BC9B-4089-9422-6BFC40F9F3E4}" type="presOf" srcId="{1F918CCA-208C-428D-8E09-08293DC833B7}" destId="{74559291-DB78-4AC3-9BA9-54AAD910C282}" srcOrd="0" destOrd="0" presId="urn:microsoft.com/office/officeart/2005/8/layout/matrix3"/>
    <dgm:cxn modelId="{E9EF3131-C833-46AA-B8BF-CE57F8F465C3}" srcId="{1F918CCA-208C-428D-8E09-08293DC833B7}" destId="{601C745B-CC67-4E5F-85E7-626AFC3B5CBE}" srcOrd="3" destOrd="0" parTransId="{319963C5-F603-4B20-884D-E8342F79FDED}" sibTransId="{F5D45E86-9843-4379-91EE-DDA27CD78312}"/>
    <dgm:cxn modelId="{A1F79FBD-CA26-4A68-A440-B0DA388AA18F}" type="presOf" srcId="{601C745B-CC67-4E5F-85E7-626AFC3B5CBE}" destId="{A423C99A-EA77-4DAA-920C-F156EE4D0905}" srcOrd="0" destOrd="0" presId="urn:microsoft.com/office/officeart/2005/8/layout/matrix3"/>
    <dgm:cxn modelId="{ED2372BF-3ACA-4661-ACB0-AE38D66345A3}" srcId="{1F918CCA-208C-428D-8E09-08293DC833B7}" destId="{E980BF41-46E9-4C31-B629-C4F8A67537B3}" srcOrd="2" destOrd="0" parTransId="{BDAA89DC-EAD4-4AF6-96F3-D1D2D4CB518B}" sibTransId="{5164F3FB-A45B-41E4-AFD4-7535E6ACE155}"/>
    <dgm:cxn modelId="{99B8FCC1-9A7D-42FF-9BCB-4A8594F331E5}" type="presOf" srcId="{E980BF41-46E9-4C31-B629-C4F8A67537B3}" destId="{5A136F34-506A-4BBD-9DEF-FE2F36E0708D}" srcOrd="0" destOrd="0" presId="urn:microsoft.com/office/officeart/2005/8/layout/matrix3"/>
    <dgm:cxn modelId="{AC3D96C5-7BDA-4FB8-905E-20AD9F7AC76E}" type="presOf" srcId="{F9C2A7E8-0263-4331-9AAC-EDD903F53866}" destId="{908B157F-01A8-41D7-A25A-7D5426C8A180}" srcOrd="0" destOrd="0" presId="urn:microsoft.com/office/officeart/2005/8/layout/matrix3"/>
    <dgm:cxn modelId="{08DF56CF-14F1-45C1-BA6B-55A4D6FAAC9D}" srcId="{1F918CCA-208C-428D-8E09-08293DC833B7}" destId="{F9C2A7E8-0263-4331-9AAC-EDD903F53866}" srcOrd="0" destOrd="0" parTransId="{E376E35C-F709-411A-93D9-64C36AE19143}" sibTransId="{F7AEE0BC-E44F-493D-B86C-DFCE20937DBA}"/>
    <dgm:cxn modelId="{1C8B22F2-247A-4FC4-BB57-9B14CE74F61C}" type="presOf" srcId="{79C66F08-9B31-419D-B573-47B17B4A18AC}" destId="{1772E609-C18E-4A90-BFE4-1B094A683176}" srcOrd="0" destOrd="0" presId="urn:microsoft.com/office/officeart/2005/8/layout/matrix3"/>
    <dgm:cxn modelId="{5CA266F8-6FEE-4EE9-8895-A38ECF256BA1}" type="presParOf" srcId="{74559291-DB78-4AC3-9BA9-54AAD910C282}" destId="{5813B829-E193-4161-9B30-0CDE2B12B715}" srcOrd="0" destOrd="0" presId="urn:microsoft.com/office/officeart/2005/8/layout/matrix3"/>
    <dgm:cxn modelId="{288E08D4-3ECE-4CD1-9C5B-EF4379526383}" type="presParOf" srcId="{74559291-DB78-4AC3-9BA9-54AAD910C282}" destId="{908B157F-01A8-41D7-A25A-7D5426C8A180}" srcOrd="1" destOrd="0" presId="urn:microsoft.com/office/officeart/2005/8/layout/matrix3"/>
    <dgm:cxn modelId="{10059337-C835-4468-A288-11B9472A86CD}" type="presParOf" srcId="{74559291-DB78-4AC3-9BA9-54AAD910C282}" destId="{1772E609-C18E-4A90-BFE4-1B094A683176}" srcOrd="2" destOrd="0" presId="urn:microsoft.com/office/officeart/2005/8/layout/matrix3"/>
    <dgm:cxn modelId="{2E05D9FB-A86A-4B45-9ED0-BAF9E88CF301}" type="presParOf" srcId="{74559291-DB78-4AC3-9BA9-54AAD910C282}" destId="{5A136F34-506A-4BBD-9DEF-FE2F36E0708D}" srcOrd="3" destOrd="0" presId="urn:microsoft.com/office/officeart/2005/8/layout/matrix3"/>
    <dgm:cxn modelId="{59A6BD97-336F-4C64-8D51-D99551E91889}" type="presParOf" srcId="{74559291-DB78-4AC3-9BA9-54AAD910C282}" destId="{A423C99A-EA77-4DAA-920C-F156EE4D090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F22DBB-8425-4440-AEF0-7B30799B0080}" type="doc">
      <dgm:prSet loTypeId="urn:microsoft.com/office/officeart/2018/2/layout/IconVerticalSolidList" loCatId="icon" qsTypeId="urn:microsoft.com/office/officeart/2005/8/quickstyle/3d3" qsCatId="3D" csTypeId="urn:microsoft.com/office/officeart/2005/8/colors/colorful1" csCatId="colorful" phldr="1"/>
      <dgm:spPr/>
      <dgm:t>
        <a:bodyPr/>
        <a:lstStyle/>
        <a:p>
          <a:endParaRPr lang="en-US"/>
        </a:p>
      </dgm:t>
    </dgm:pt>
    <dgm:pt modelId="{8BDA0532-70A7-47A6-8A59-2A01EB0AC87E}">
      <dgm:prSet/>
      <dgm:spPr/>
      <dgm:t>
        <a:bodyPr/>
        <a:lstStyle/>
        <a:p>
          <a:pPr>
            <a:lnSpc>
              <a:spcPct val="100000"/>
            </a:lnSpc>
          </a:pPr>
          <a:r>
            <a:rPr lang="en-US" b="1"/>
            <a:t>Program Review </a:t>
          </a:r>
          <a:r>
            <a:rPr lang="en-US"/>
            <a:t>is a systematic and cyclical process that institutions use to evaluate its institutional effectiveness, use of resources, and progress toward fulfilling the college’s mission and goals.  </a:t>
          </a:r>
        </a:p>
      </dgm:t>
    </dgm:pt>
    <dgm:pt modelId="{4DD81C29-CACA-4AB6-8B6B-027FAF5419C5}" type="parTrans" cxnId="{F85B94F5-395F-4F13-A64E-0CE949B3273E}">
      <dgm:prSet/>
      <dgm:spPr/>
      <dgm:t>
        <a:bodyPr/>
        <a:lstStyle/>
        <a:p>
          <a:endParaRPr lang="en-US"/>
        </a:p>
      </dgm:t>
    </dgm:pt>
    <dgm:pt modelId="{5CD23013-40D0-4BAD-9E44-9DA3B03C4B41}" type="sibTrans" cxnId="{F85B94F5-395F-4F13-A64E-0CE949B3273E}">
      <dgm:prSet/>
      <dgm:spPr/>
      <dgm:t>
        <a:bodyPr/>
        <a:lstStyle/>
        <a:p>
          <a:endParaRPr lang="en-US"/>
        </a:p>
      </dgm:t>
    </dgm:pt>
    <dgm:pt modelId="{033C5919-0A76-4B7A-8653-F7516DC4E126}">
      <dgm:prSet/>
      <dgm:spPr/>
      <dgm:t>
        <a:bodyPr/>
        <a:lstStyle/>
        <a:p>
          <a:pPr>
            <a:lnSpc>
              <a:spcPct val="100000"/>
            </a:lnSpc>
          </a:pPr>
          <a:r>
            <a:rPr lang="en-US" b="1"/>
            <a:t>Purpose</a:t>
          </a:r>
          <a:r>
            <a:rPr lang="en-US"/>
            <a:t>: to assess how well a unit is achieving its stated goals, whether it’s meeting the needs of the population it serves, and how it aligns with the institution’s overall mission.</a:t>
          </a:r>
        </a:p>
      </dgm:t>
    </dgm:pt>
    <dgm:pt modelId="{4FCA25FA-5613-42DD-9803-2FECB134DFD0}" type="parTrans" cxnId="{DB63755D-776F-4CEB-AE18-9ED39CC0F7C9}">
      <dgm:prSet/>
      <dgm:spPr/>
      <dgm:t>
        <a:bodyPr/>
        <a:lstStyle/>
        <a:p>
          <a:endParaRPr lang="en-US"/>
        </a:p>
      </dgm:t>
    </dgm:pt>
    <dgm:pt modelId="{3D5C34B5-A389-4BC2-A538-929F7F37D602}" type="sibTrans" cxnId="{DB63755D-776F-4CEB-AE18-9ED39CC0F7C9}">
      <dgm:prSet/>
      <dgm:spPr/>
      <dgm:t>
        <a:bodyPr/>
        <a:lstStyle/>
        <a:p>
          <a:endParaRPr lang="en-US"/>
        </a:p>
      </dgm:t>
    </dgm:pt>
    <dgm:pt modelId="{198756FA-1445-436F-B391-8A4FC51748DB}">
      <dgm:prSet/>
      <dgm:spPr/>
      <dgm:t>
        <a:bodyPr/>
        <a:lstStyle/>
        <a:p>
          <a:pPr>
            <a:lnSpc>
              <a:spcPct val="100000"/>
            </a:lnSpc>
          </a:pPr>
          <a:r>
            <a:rPr lang="en-US" b="1"/>
            <a:t>Powerful impact</a:t>
          </a:r>
          <a:r>
            <a:rPr lang="en-US"/>
            <a:t>:  All units of the </a:t>
          </a:r>
          <a:r>
            <a:rPr lang="en-US">
              <a:latin typeface="Aptos Display" panose="02110004020202020204"/>
            </a:rPr>
            <a:t>College</a:t>
          </a:r>
          <a:r>
            <a:rPr lang="en-US"/>
            <a:t> are working together toward the same goals, integration of institutional planning and resource allocation to foster conditions and actions that lead to measurable program improvement and student success.</a:t>
          </a:r>
        </a:p>
      </dgm:t>
    </dgm:pt>
    <dgm:pt modelId="{AD5D4793-5548-4B66-AAEC-9DEB90C9A0C6}" type="parTrans" cxnId="{811D80F8-5271-4657-B093-7E8A5F49D016}">
      <dgm:prSet/>
      <dgm:spPr/>
      <dgm:t>
        <a:bodyPr/>
        <a:lstStyle/>
        <a:p>
          <a:endParaRPr lang="en-US"/>
        </a:p>
      </dgm:t>
    </dgm:pt>
    <dgm:pt modelId="{14D198EA-FC25-444B-B3AA-4A5F51589C4E}" type="sibTrans" cxnId="{811D80F8-5271-4657-B093-7E8A5F49D016}">
      <dgm:prSet/>
      <dgm:spPr/>
      <dgm:t>
        <a:bodyPr/>
        <a:lstStyle/>
        <a:p>
          <a:endParaRPr lang="en-US"/>
        </a:p>
      </dgm:t>
    </dgm:pt>
    <dgm:pt modelId="{3968EFD4-37A5-40CE-B858-72614B103E17}">
      <dgm:prSet/>
      <dgm:spPr/>
      <dgm:t>
        <a:bodyPr/>
        <a:lstStyle/>
        <a:p>
          <a:pPr>
            <a:lnSpc>
              <a:spcPct val="100000"/>
            </a:lnSpc>
          </a:pPr>
          <a:r>
            <a:rPr lang="en-US" b="1"/>
            <a:t>Participants: </a:t>
          </a:r>
          <a:r>
            <a:rPr lang="en-US" b="0"/>
            <a:t>All employees at Mt. SAC.  Each </a:t>
          </a:r>
          <a:r>
            <a:rPr lang="en-US" b="0">
              <a:latin typeface="Aptos Display" panose="02110004020202020204"/>
            </a:rPr>
            <a:t>College</a:t>
          </a:r>
          <a:r>
            <a:rPr lang="en-US" b="0"/>
            <a:t> unit will complete a unit level program review.</a:t>
          </a:r>
          <a:endParaRPr lang="en-US" b="1"/>
        </a:p>
      </dgm:t>
    </dgm:pt>
    <dgm:pt modelId="{1CFC4AE8-221F-403D-A2F6-783984FC11D8}" type="parTrans" cxnId="{C36454F7-DF38-4125-945F-4362C8684767}">
      <dgm:prSet/>
      <dgm:spPr/>
      <dgm:t>
        <a:bodyPr/>
        <a:lstStyle/>
        <a:p>
          <a:endParaRPr lang="en-US"/>
        </a:p>
      </dgm:t>
    </dgm:pt>
    <dgm:pt modelId="{7BD44D80-CC07-49C6-B3FB-15FB510A2AA9}" type="sibTrans" cxnId="{C36454F7-DF38-4125-945F-4362C8684767}">
      <dgm:prSet/>
      <dgm:spPr/>
      <dgm:t>
        <a:bodyPr/>
        <a:lstStyle/>
        <a:p>
          <a:endParaRPr lang="en-US"/>
        </a:p>
      </dgm:t>
    </dgm:pt>
    <dgm:pt modelId="{A369D858-0AD6-4FB6-8EC8-4812AA4516D7}" type="pres">
      <dgm:prSet presAssocID="{11F22DBB-8425-4440-AEF0-7B30799B0080}" presName="root" presStyleCnt="0">
        <dgm:presLayoutVars>
          <dgm:dir/>
          <dgm:resizeHandles val="exact"/>
        </dgm:presLayoutVars>
      </dgm:prSet>
      <dgm:spPr/>
    </dgm:pt>
    <dgm:pt modelId="{2F688065-E606-4C70-ABB7-904EA1018856}" type="pres">
      <dgm:prSet presAssocID="{8BDA0532-70A7-47A6-8A59-2A01EB0AC87E}" presName="compNode" presStyleCnt="0"/>
      <dgm:spPr/>
    </dgm:pt>
    <dgm:pt modelId="{09B9802F-0343-48D2-8E59-ECF0CAF29B1B}" type="pres">
      <dgm:prSet presAssocID="{8BDA0532-70A7-47A6-8A59-2A01EB0AC87E}" presName="bgRect" presStyleLbl="bgShp" presStyleIdx="0" presStyleCnt="4" custLinFactNeighborX="748" custLinFactNeighborY="-2373"/>
      <dgm:spPr/>
    </dgm:pt>
    <dgm:pt modelId="{3258FC3B-35F5-4460-B923-64964FF89009}" type="pres">
      <dgm:prSet presAssocID="{8BDA0532-70A7-47A6-8A59-2A01EB0AC87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rrow Circle"/>
        </a:ext>
      </dgm:extLst>
    </dgm:pt>
    <dgm:pt modelId="{DFDC807E-3635-41F3-984A-F4E8ECF0E067}" type="pres">
      <dgm:prSet presAssocID="{8BDA0532-70A7-47A6-8A59-2A01EB0AC87E}" presName="spaceRect" presStyleCnt="0"/>
      <dgm:spPr/>
    </dgm:pt>
    <dgm:pt modelId="{0C4C8F01-EF67-4636-9614-0E318C5A7F9A}" type="pres">
      <dgm:prSet presAssocID="{8BDA0532-70A7-47A6-8A59-2A01EB0AC87E}" presName="parTx" presStyleLbl="revTx" presStyleIdx="0" presStyleCnt="4">
        <dgm:presLayoutVars>
          <dgm:chMax val="0"/>
          <dgm:chPref val="0"/>
        </dgm:presLayoutVars>
      </dgm:prSet>
      <dgm:spPr/>
    </dgm:pt>
    <dgm:pt modelId="{BDC2FAC8-344B-4FFF-9385-8BD7677A4C26}" type="pres">
      <dgm:prSet presAssocID="{5CD23013-40D0-4BAD-9E44-9DA3B03C4B41}" presName="sibTrans" presStyleCnt="0"/>
      <dgm:spPr/>
    </dgm:pt>
    <dgm:pt modelId="{B8985FA8-557D-49A3-95F4-D3DBE5FF1D18}" type="pres">
      <dgm:prSet presAssocID="{033C5919-0A76-4B7A-8653-F7516DC4E126}" presName="compNode" presStyleCnt="0"/>
      <dgm:spPr/>
    </dgm:pt>
    <dgm:pt modelId="{AF2CBD2F-D5A3-48E3-9BC3-28AD327A248C}" type="pres">
      <dgm:prSet presAssocID="{033C5919-0A76-4B7A-8653-F7516DC4E126}" presName="bgRect" presStyleLbl="bgShp" presStyleIdx="1" presStyleCnt="4"/>
      <dgm:spPr/>
    </dgm:pt>
    <dgm:pt modelId="{97A9ADB1-A662-4A62-9662-47434CB4B693}" type="pres">
      <dgm:prSet presAssocID="{033C5919-0A76-4B7A-8653-F7516DC4E12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6D153D01-A46C-440A-BFAF-25DE0EB1A96B}" type="pres">
      <dgm:prSet presAssocID="{033C5919-0A76-4B7A-8653-F7516DC4E126}" presName="spaceRect" presStyleCnt="0"/>
      <dgm:spPr/>
    </dgm:pt>
    <dgm:pt modelId="{944A2A50-D4B9-44F1-9F61-B0EB80DD5DFC}" type="pres">
      <dgm:prSet presAssocID="{033C5919-0A76-4B7A-8653-F7516DC4E126}" presName="parTx" presStyleLbl="revTx" presStyleIdx="1" presStyleCnt="4">
        <dgm:presLayoutVars>
          <dgm:chMax val="0"/>
          <dgm:chPref val="0"/>
        </dgm:presLayoutVars>
      </dgm:prSet>
      <dgm:spPr/>
    </dgm:pt>
    <dgm:pt modelId="{F6D11DDC-61BE-4C59-8083-56DF25454BCC}" type="pres">
      <dgm:prSet presAssocID="{3D5C34B5-A389-4BC2-A538-929F7F37D602}" presName="sibTrans" presStyleCnt="0"/>
      <dgm:spPr/>
    </dgm:pt>
    <dgm:pt modelId="{95C5B903-D9CD-42F9-856B-87D92E52EAB2}" type="pres">
      <dgm:prSet presAssocID="{3968EFD4-37A5-40CE-B858-72614B103E17}" presName="compNode" presStyleCnt="0"/>
      <dgm:spPr/>
    </dgm:pt>
    <dgm:pt modelId="{B7A8AB25-A25A-4760-A090-41C480C6DD09}" type="pres">
      <dgm:prSet presAssocID="{3968EFD4-37A5-40CE-B858-72614B103E17}" presName="bgRect" presStyleLbl="bgShp" presStyleIdx="2" presStyleCnt="4" custLinFactNeighborX="-935" custLinFactNeighborY="1074"/>
      <dgm:spPr/>
    </dgm:pt>
    <dgm:pt modelId="{117746CA-8D60-49F6-AE31-FB7B059C2D77}" type="pres">
      <dgm:prSet presAssocID="{3968EFD4-37A5-40CE-B858-72614B103E17}"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oup success with solid fill"/>
        </a:ext>
      </dgm:extLst>
    </dgm:pt>
    <dgm:pt modelId="{4FBBC238-DF81-41EC-A779-706BC9D4E5E7}" type="pres">
      <dgm:prSet presAssocID="{3968EFD4-37A5-40CE-B858-72614B103E17}" presName="spaceRect" presStyleCnt="0"/>
      <dgm:spPr/>
    </dgm:pt>
    <dgm:pt modelId="{8636B821-8898-41EB-9BC4-CDF5620AFB7E}" type="pres">
      <dgm:prSet presAssocID="{3968EFD4-37A5-40CE-B858-72614B103E17}" presName="parTx" presStyleLbl="revTx" presStyleIdx="2" presStyleCnt="4">
        <dgm:presLayoutVars>
          <dgm:chMax val="0"/>
          <dgm:chPref val="0"/>
        </dgm:presLayoutVars>
      </dgm:prSet>
      <dgm:spPr/>
    </dgm:pt>
    <dgm:pt modelId="{CC016ABD-54DA-40D7-B448-8AEE82B27CC7}" type="pres">
      <dgm:prSet presAssocID="{7BD44D80-CC07-49C6-B3FB-15FB510A2AA9}" presName="sibTrans" presStyleCnt="0"/>
      <dgm:spPr/>
    </dgm:pt>
    <dgm:pt modelId="{3F4864EF-0907-4313-8B44-71901AB473BA}" type="pres">
      <dgm:prSet presAssocID="{198756FA-1445-436F-B391-8A4FC51748DB}" presName="compNode" presStyleCnt="0"/>
      <dgm:spPr/>
    </dgm:pt>
    <dgm:pt modelId="{92F7D665-5075-4531-932E-1B48E30F9435}" type="pres">
      <dgm:prSet presAssocID="{198756FA-1445-436F-B391-8A4FC51748DB}" presName="bgRect" presStyleLbl="bgShp" presStyleIdx="3" presStyleCnt="4"/>
      <dgm:spPr/>
    </dgm:pt>
    <dgm:pt modelId="{C581AACA-85EE-4D7B-B48B-B322E7DE26DC}" type="pres">
      <dgm:prSet presAssocID="{198756FA-1445-436F-B391-8A4FC51748D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0F8899E8-EF83-466D-81E5-98CD40580C13}" type="pres">
      <dgm:prSet presAssocID="{198756FA-1445-436F-B391-8A4FC51748DB}" presName="spaceRect" presStyleCnt="0"/>
      <dgm:spPr/>
    </dgm:pt>
    <dgm:pt modelId="{1D2BD0C9-A078-4871-92EB-DC6FD92C6708}" type="pres">
      <dgm:prSet presAssocID="{198756FA-1445-436F-B391-8A4FC51748DB}" presName="parTx" presStyleLbl="revTx" presStyleIdx="3" presStyleCnt="4">
        <dgm:presLayoutVars>
          <dgm:chMax val="0"/>
          <dgm:chPref val="0"/>
        </dgm:presLayoutVars>
      </dgm:prSet>
      <dgm:spPr/>
    </dgm:pt>
  </dgm:ptLst>
  <dgm:cxnLst>
    <dgm:cxn modelId="{950E161B-1872-48A6-9867-031643B921D4}" type="presOf" srcId="{3968EFD4-37A5-40CE-B858-72614B103E17}" destId="{8636B821-8898-41EB-9BC4-CDF5620AFB7E}" srcOrd="0" destOrd="0" presId="urn:microsoft.com/office/officeart/2018/2/layout/IconVerticalSolidList"/>
    <dgm:cxn modelId="{DB63755D-776F-4CEB-AE18-9ED39CC0F7C9}" srcId="{11F22DBB-8425-4440-AEF0-7B30799B0080}" destId="{033C5919-0A76-4B7A-8653-F7516DC4E126}" srcOrd="1" destOrd="0" parTransId="{4FCA25FA-5613-42DD-9803-2FECB134DFD0}" sibTransId="{3D5C34B5-A389-4BC2-A538-929F7F37D602}"/>
    <dgm:cxn modelId="{C2138C48-238C-46FC-BA94-1B633B4D7F28}" type="presOf" srcId="{198756FA-1445-436F-B391-8A4FC51748DB}" destId="{1D2BD0C9-A078-4871-92EB-DC6FD92C6708}" srcOrd="0" destOrd="0" presId="urn:microsoft.com/office/officeart/2018/2/layout/IconVerticalSolidList"/>
    <dgm:cxn modelId="{5B9CA54F-4FED-40D9-AB8D-25BF49A28AAA}" type="presOf" srcId="{033C5919-0A76-4B7A-8653-F7516DC4E126}" destId="{944A2A50-D4B9-44F1-9F61-B0EB80DD5DFC}" srcOrd="0" destOrd="0" presId="urn:microsoft.com/office/officeart/2018/2/layout/IconVerticalSolidList"/>
    <dgm:cxn modelId="{53517BA4-5DE6-409D-A2B5-ACF5BA13D713}" type="presOf" srcId="{8BDA0532-70A7-47A6-8A59-2A01EB0AC87E}" destId="{0C4C8F01-EF67-4636-9614-0E318C5A7F9A}" srcOrd="0" destOrd="0" presId="urn:microsoft.com/office/officeart/2018/2/layout/IconVerticalSolidList"/>
    <dgm:cxn modelId="{38B40DA7-4275-4F82-A322-51F709AFCA84}" type="presOf" srcId="{11F22DBB-8425-4440-AEF0-7B30799B0080}" destId="{A369D858-0AD6-4FB6-8EC8-4812AA4516D7}" srcOrd="0" destOrd="0" presId="urn:microsoft.com/office/officeart/2018/2/layout/IconVerticalSolidList"/>
    <dgm:cxn modelId="{F85B94F5-395F-4F13-A64E-0CE949B3273E}" srcId="{11F22DBB-8425-4440-AEF0-7B30799B0080}" destId="{8BDA0532-70A7-47A6-8A59-2A01EB0AC87E}" srcOrd="0" destOrd="0" parTransId="{4DD81C29-CACA-4AB6-8B6B-027FAF5419C5}" sibTransId="{5CD23013-40D0-4BAD-9E44-9DA3B03C4B41}"/>
    <dgm:cxn modelId="{C36454F7-DF38-4125-945F-4362C8684767}" srcId="{11F22DBB-8425-4440-AEF0-7B30799B0080}" destId="{3968EFD4-37A5-40CE-B858-72614B103E17}" srcOrd="2" destOrd="0" parTransId="{1CFC4AE8-221F-403D-A2F6-783984FC11D8}" sibTransId="{7BD44D80-CC07-49C6-B3FB-15FB510A2AA9}"/>
    <dgm:cxn modelId="{811D80F8-5271-4657-B093-7E8A5F49D016}" srcId="{11F22DBB-8425-4440-AEF0-7B30799B0080}" destId="{198756FA-1445-436F-B391-8A4FC51748DB}" srcOrd="3" destOrd="0" parTransId="{AD5D4793-5548-4B66-AAEC-9DEB90C9A0C6}" sibTransId="{14D198EA-FC25-444B-B3AA-4A5F51589C4E}"/>
    <dgm:cxn modelId="{6E1CC9CF-C405-4E67-8427-8224B663C4C0}" type="presParOf" srcId="{A369D858-0AD6-4FB6-8EC8-4812AA4516D7}" destId="{2F688065-E606-4C70-ABB7-904EA1018856}" srcOrd="0" destOrd="0" presId="urn:microsoft.com/office/officeart/2018/2/layout/IconVerticalSolidList"/>
    <dgm:cxn modelId="{FBE71FF6-83F5-406F-A9F0-0A844F65FBF2}" type="presParOf" srcId="{2F688065-E606-4C70-ABB7-904EA1018856}" destId="{09B9802F-0343-48D2-8E59-ECF0CAF29B1B}" srcOrd="0" destOrd="0" presId="urn:microsoft.com/office/officeart/2018/2/layout/IconVerticalSolidList"/>
    <dgm:cxn modelId="{A534144A-4797-4472-8702-8030F33605CB}" type="presParOf" srcId="{2F688065-E606-4C70-ABB7-904EA1018856}" destId="{3258FC3B-35F5-4460-B923-64964FF89009}" srcOrd="1" destOrd="0" presId="urn:microsoft.com/office/officeart/2018/2/layout/IconVerticalSolidList"/>
    <dgm:cxn modelId="{B68026F3-D2B0-4BD5-9405-303C4D878BBA}" type="presParOf" srcId="{2F688065-E606-4C70-ABB7-904EA1018856}" destId="{DFDC807E-3635-41F3-984A-F4E8ECF0E067}" srcOrd="2" destOrd="0" presId="urn:microsoft.com/office/officeart/2018/2/layout/IconVerticalSolidList"/>
    <dgm:cxn modelId="{90B98B2E-379F-40DC-BE20-4EEC100107A2}" type="presParOf" srcId="{2F688065-E606-4C70-ABB7-904EA1018856}" destId="{0C4C8F01-EF67-4636-9614-0E318C5A7F9A}" srcOrd="3" destOrd="0" presId="urn:microsoft.com/office/officeart/2018/2/layout/IconVerticalSolidList"/>
    <dgm:cxn modelId="{0E06E2BF-CA43-439F-8A8B-87F1CEACFF30}" type="presParOf" srcId="{A369D858-0AD6-4FB6-8EC8-4812AA4516D7}" destId="{BDC2FAC8-344B-4FFF-9385-8BD7677A4C26}" srcOrd="1" destOrd="0" presId="urn:microsoft.com/office/officeart/2018/2/layout/IconVerticalSolidList"/>
    <dgm:cxn modelId="{B5712C42-42BC-43B0-A963-D5764D48203D}" type="presParOf" srcId="{A369D858-0AD6-4FB6-8EC8-4812AA4516D7}" destId="{B8985FA8-557D-49A3-95F4-D3DBE5FF1D18}" srcOrd="2" destOrd="0" presId="urn:microsoft.com/office/officeart/2018/2/layout/IconVerticalSolidList"/>
    <dgm:cxn modelId="{4A16834F-61E6-4835-9317-C153D9CC42F1}" type="presParOf" srcId="{B8985FA8-557D-49A3-95F4-D3DBE5FF1D18}" destId="{AF2CBD2F-D5A3-48E3-9BC3-28AD327A248C}" srcOrd="0" destOrd="0" presId="urn:microsoft.com/office/officeart/2018/2/layout/IconVerticalSolidList"/>
    <dgm:cxn modelId="{31FB2858-689D-4395-953F-D9ED18215581}" type="presParOf" srcId="{B8985FA8-557D-49A3-95F4-D3DBE5FF1D18}" destId="{97A9ADB1-A662-4A62-9662-47434CB4B693}" srcOrd="1" destOrd="0" presId="urn:microsoft.com/office/officeart/2018/2/layout/IconVerticalSolidList"/>
    <dgm:cxn modelId="{6C6E2B5F-4F8A-4742-8C97-1F46C401F3D7}" type="presParOf" srcId="{B8985FA8-557D-49A3-95F4-D3DBE5FF1D18}" destId="{6D153D01-A46C-440A-BFAF-25DE0EB1A96B}" srcOrd="2" destOrd="0" presId="urn:microsoft.com/office/officeart/2018/2/layout/IconVerticalSolidList"/>
    <dgm:cxn modelId="{690A6016-6547-489A-8B48-393FA1F27F3A}" type="presParOf" srcId="{B8985FA8-557D-49A3-95F4-D3DBE5FF1D18}" destId="{944A2A50-D4B9-44F1-9F61-B0EB80DD5DFC}" srcOrd="3" destOrd="0" presId="urn:microsoft.com/office/officeart/2018/2/layout/IconVerticalSolidList"/>
    <dgm:cxn modelId="{201F4879-FAC1-422F-8B7F-273864749EE4}" type="presParOf" srcId="{A369D858-0AD6-4FB6-8EC8-4812AA4516D7}" destId="{F6D11DDC-61BE-4C59-8083-56DF25454BCC}" srcOrd="3" destOrd="0" presId="urn:microsoft.com/office/officeart/2018/2/layout/IconVerticalSolidList"/>
    <dgm:cxn modelId="{A8434F5B-9A38-4756-AF34-B78E108B441F}" type="presParOf" srcId="{A369D858-0AD6-4FB6-8EC8-4812AA4516D7}" destId="{95C5B903-D9CD-42F9-856B-87D92E52EAB2}" srcOrd="4" destOrd="0" presId="urn:microsoft.com/office/officeart/2018/2/layout/IconVerticalSolidList"/>
    <dgm:cxn modelId="{43D3D6F9-368F-425F-88FD-2CA557F71F73}" type="presParOf" srcId="{95C5B903-D9CD-42F9-856B-87D92E52EAB2}" destId="{B7A8AB25-A25A-4760-A090-41C480C6DD09}" srcOrd="0" destOrd="0" presId="urn:microsoft.com/office/officeart/2018/2/layout/IconVerticalSolidList"/>
    <dgm:cxn modelId="{4F12E5C8-71E2-45F8-8424-FEAB4B260E1C}" type="presParOf" srcId="{95C5B903-D9CD-42F9-856B-87D92E52EAB2}" destId="{117746CA-8D60-49F6-AE31-FB7B059C2D77}" srcOrd="1" destOrd="0" presId="urn:microsoft.com/office/officeart/2018/2/layout/IconVerticalSolidList"/>
    <dgm:cxn modelId="{CE0A6F1C-8036-47FD-A4DA-70E00730BDF1}" type="presParOf" srcId="{95C5B903-D9CD-42F9-856B-87D92E52EAB2}" destId="{4FBBC238-DF81-41EC-A779-706BC9D4E5E7}" srcOrd="2" destOrd="0" presId="urn:microsoft.com/office/officeart/2018/2/layout/IconVerticalSolidList"/>
    <dgm:cxn modelId="{0CC616F6-C06F-49BC-BC1F-5BFA4B388CF8}" type="presParOf" srcId="{95C5B903-D9CD-42F9-856B-87D92E52EAB2}" destId="{8636B821-8898-41EB-9BC4-CDF5620AFB7E}" srcOrd="3" destOrd="0" presId="urn:microsoft.com/office/officeart/2018/2/layout/IconVerticalSolidList"/>
    <dgm:cxn modelId="{B33563BC-03AE-49CE-AFEB-15A6F4CB67AB}" type="presParOf" srcId="{A369D858-0AD6-4FB6-8EC8-4812AA4516D7}" destId="{CC016ABD-54DA-40D7-B448-8AEE82B27CC7}" srcOrd="5" destOrd="0" presId="urn:microsoft.com/office/officeart/2018/2/layout/IconVerticalSolidList"/>
    <dgm:cxn modelId="{4BC7AE6A-9032-4B1C-A0EA-EF59B4A314D6}" type="presParOf" srcId="{A369D858-0AD6-4FB6-8EC8-4812AA4516D7}" destId="{3F4864EF-0907-4313-8B44-71901AB473BA}" srcOrd="6" destOrd="0" presId="urn:microsoft.com/office/officeart/2018/2/layout/IconVerticalSolidList"/>
    <dgm:cxn modelId="{409BE901-898B-4683-A781-184A4E7BD117}" type="presParOf" srcId="{3F4864EF-0907-4313-8B44-71901AB473BA}" destId="{92F7D665-5075-4531-932E-1B48E30F9435}" srcOrd="0" destOrd="0" presId="urn:microsoft.com/office/officeart/2018/2/layout/IconVerticalSolidList"/>
    <dgm:cxn modelId="{009D4A0D-7A09-405C-9AAA-A4F6E145B409}" type="presParOf" srcId="{3F4864EF-0907-4313-8B44-71901AB473BA}" destId="{C581AACA-85EE-4D7B-B48B-B322E7DE26DC}" srcOrd="1" destOrd="0" presId="urn:microsoft.com/office/officeart/2018/2/layout/IconVerticalSolidList"/>
    <dgm:cxn modelId="{1DA48DBD-2FB6-488F-B169-A02F52DDB226}" type="presParOf" srcId="{3F4864EF-0907-4313-8B44-71901AB473BA}" destId="{0F8899E8-EF83-466D-81E5-98CD40580C13}" srcOrd="2" destOrd="0" presId="urn:microsoft.com/office/officeart/2018/2/layout/IconVerticalSolidList"/>
    <dgm:cxn modelId="{F36B66F6-31E0-4922-B5BC-342630DCC42F}" type="presParOf" srcId="{3F4864EF-0907-4313-8B44-71901AB473BA}" destId="{1D2BD0C9-A078-4871-92EB-DC6FD92C670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9B6480-BC85-48D6-9CD9-4E9684AB6186}" type="doc">
      <dgm:prSet loTypeId="urn:microsoft.com/office/officeart/2018/2/layout/IconVerticalSolidList" loCatId="icon" qsTypeId="urn:microsoft.com/office/officeart/2005/8/quickstyle/3d3" qsCatId="3D" csTypeId="urn:microsoft.com/office/officeart/2005/8/colors/colorful3" csCatId="colorful" phldr="1"/>
      <dgm:spPr/>
      <dgm:t>
        <a:bodyPr/>
        <a:lstStyle/>
        <a:p>
          <a:endParaRPr lang="en-US"/>
        </a:p>
      </dgm:t>
    </dgm:pt>
    <dgm:pt modelId="{2EFF62F9-1696-41C5-B123-E9B1D971E2C1}">
      <dgm:prSet/>
      <dgm:spPr/>
      <dgm:t>
        <a:bodyPr/>
        <a:lstStyle/>
        <a:p>
          <a:pPr>
            <a:lnSpc>
              <a:spcPct val="100000"/>
            </a:lnSpc>
          </a:pPr>
          <a:r>
            <a:rPr lang="en-US" b="1" dirty="0"/>
            <a:t>Data </a:t>
          </a:r>
          <a:r>
            <a:rPr lang="en-US" b="1" dirty="0">
              <a:latin typeface="Aptos Display" panose="02110004020202020204"/>
            </a:rPr>
            <a:t>Review</a:t>
          </a:r>
          <a:r>
            <a:rPr lang="en-US" dirty="0"/>
            <a:t>– Gathering both quantitative and qualitative data related to student learning, program outcomes, resources, and other relevant factors.</a:t>
          </a:r>
        </a:p>
      </dgm:t>
    </dgm:pt>
    <dgm:pt modelId="{631D2295-8C4C-48A4-90D6-8D67D624CB0C}" type="parTrans" cxnId="{2C763CD4-A67D-405C-820A-646D6B5DE857}">
      <dgm:prSet/>
      <dgm:spPr/>
      <dgm:t>
        <a:bodyPr/>
        <a:lstStyle/>
        <a:p>
          <a:endParaRPr lang="en-US"/>
        </a:p>
      </dgm:t>
    </dgm:pt>
    <dgm:pt modelId="{C748CA7B-4C04-49F7-8C1B-0C4475DB829C}" type="sibTrans" cxnId="{2C763CD4-A67D-405C-820A-646D6B5DE857}">
      <dgm:prSet/>
      <dgm:spPr/>
      <dgm:t>
        <a:bodyPr/>
        <a:lstStyle/>
        <a:p>
          <a:endParaRPr lang="en-US"/>
        </a:p>
      </dgm:t>
    </dgm:pt>
    <dgm:pt modelId="{92AB0261-6831-4078-8409-1C7D3FAD570C}">
      <dgm:prSet/>
      <dgm:spPr/>
      <dgm:t>
        <a:bodyPr/>
        <a:lstStyle/>
        <a:p>
          <a:pPr>
            <a:lnSpc>
              <a:spcPct val="100000"/>
            </a:lnSpc>
          </a:pPr>
          <a:r>
            <a:rPr lang="en-US" b="1" dirty="0"/>
            <a:t>Data Analysis and Reflection </a:t>
          </a:r>
          <a:r>
            <a:rPr lang="en-US" dirty="0"/>
            <a:t>– Analyzing the collected data to identify strengths, weaknesses, and areas needing improvement</a:t>
          </a:r>
        </a:p>
      </dgm:t>
    </dgm:pt>
    <dgm:pt modelId="{B4E6D048-43F7-4A33-8708-2F0E6E8AE27C}" type="parTrans" cxnId="{ACEE6842-03B1-4FC5-ABF0-905EEAF20C71}">
      <dgm:prSet/>
      <dgm:spPr/>
      <dgm:t>
        <a:bodyPr/>
        <a:lstStyle/>
        <a:p>
          <a:endParaRPr lang="en-US"/>
        </a:p>
      </dgm:t>
    </dgm:pt>
    <dgm:pt modelId="{8A08E497-55A0-45C2-909B-C8D514562AAB}" type="sibTrans" cxnId="{ACEE6842-03B1-4FC5-ABF0-905EEAF20C71}">
      <dgm:prSet/>
      <dgm:spPr/>
      <dgm:t>
        <a:bodyPr/>
        <a:lstStyle/>
        <a:p>
          <a:endParaRPr lang="en-US"/>
        </a:p>
      </dgm:t>
    </dgm:pt>
    <dgm:pt modelId="{2FFB130C-5288-44DE-B1EB-911F57822EC5}">
      <dgm:prSet/>
      <dgm:spPr/>
      <dgm:t>
        <a:bodyPr/>
        <a:lstStyle/>
        <a:p>
          <a:pPr rtl="0">
            <a:lnSpc>
              <a:spcPct val="100000"/>
            </a:lnSpc>
          </a:pPr>
          <a:r>
            <a:rPr lang="en-US" b="1" dirty="0"/>
            <a:t>Unit Planned Actions </a:t>
          </a:r>
          <a:r>
            <a:rPr lang="en-US" dirty="0"/>
            <a:t>– Developing and implementing strategies to </a:t>
          </a:r>
          <a:r>
            <a:rPr lang="en-US" i="0" dirty="0">
              <a:latin typeface="Aptos Display" panose="02110004020202020204"/>
            </a:rPr>
            <a:t>support </a:t>
          </a:r>
          <a:r>
            <a:rPr lang="en-US" i="1" dirty="0">
              <a:latin typeface="Aptos Display" panose="02110004020202020204"/>
            </a:rPr>
            <a:t>Mt</a:t>
          </a:r>
          <a:r>
            <a:rPr lang="en-US" i="1" dirty="0"/>
            <a:t>. SAC 2035</a:t>
          </a:r>
          <a:r>
            <a:rPr lang="en-US" dirty="0"/>
            <a:t> Commitments and identified areas for improvement.</a:t>
          </a:r>
        </a:p>
      </dgm:t>
    </dgm:pt>
    <dgm:pt modelId="{C74C71DB-2516-4C07-A76D-C5D919659D91}" type="parTrans" cxnId="{33099160-40EF-4AC5-B4B6-F79ED87BCBF9}">
      <dgm:prSet/>
      <dgm:spPr/>
      <dgm:t>
        <a:bodyPr/>
        <a:lstStyle/>
        <a:p>
          <a:endParaRPr lang="en-US"/>
        </a:p>
      </dgm:t>
    </dgm:pt>
    <dgm:pt modelId="{5D7F3FBB-82E5-4F80-AF25-0E114254DCFD}" type="sibTrans" cxnId="{33099160-40EF-4AC5-B4B6-F79ED87BCBF9}">
      <dgm:prSet/>
      <dgm:spPr/>
      <dgm:t>
        <a:bodyPr/>
        <a:lstStyle/>
        <a:p>
          <a:endParaRPr lang="en-US"/>
        </a:p>
      </dgm:t>
    </dgm:pt>
    <dgm:pt modelId="{164B4F71-4F63-4C4F-BC12-9AF3EF0BC2FF}">
      <dgm:prSet/>
      <dgm:spPr/>
      <dgm:t>
        <a:bodyPr/>
        <a:lstStyle/>
        <a:p>
          <a:pPr>
            <a:lnSpc>
              <a:spcPct val="100000"/>
            </a:lnSpc>
          </a:pPr>
          <a:r>
            <a:rPr lang="en-US" b="1" i="1" dirty="0"/>
            <a:t>Mt. SAC 2035</a:t>
          </a:r>
          <a:r>
            <a:rPr lang="en-US" b="0" i="1" dirty="0"/>
            <a:t> </a:t>
          </a:r>
          <a:r>
            <a:rPr lang="en-US" b="0" dirty="0"/>
            <a:t>- C</a:t>
          </a:r>
          <a:r>
            <a:rPr lang="en-US" dirty="0"/>
            <a:t>ollege goals and commitments (strategies) which include 5- year and 10-year outcomes and metrics</a:t>
          </a:r>
        </a:p>
      </dgm:t>
    </dgm:pt>
    <dgm:pt modelId="{B4076E9B-199D-4D1A-BAE7-369B022FBCF7}" type="parTrans" cxnId="{99A7399B-3810-4385-BAA1-0D0496852A49}">
      <dgm:prSet/>
      <dgm:spPr/>
      <dgm:t>
        <a:bodyPr/>
        <a:lstStyle/>
        <a:p>
          <a:endParaRPr lang="en-US"/>
        </a:p>
      </dgm:t>
    </dgm:pt>
    <dgm:pt modelId="{CB9EC947-13F4-4ECF-8903-DEF3D15C14DE}" type="sibTrans" cxnId="{99A7399B-3810-4385-BAA1-0D0496852A49}">
      <dgm:prSet/>
      <dgm:spPr/>
      <dgm:t>
        <a:bodyPr/>
        <a:lstStyle/>
        <a:p>
          <a:endParaRPr lang="en-US"/>
        </a:p>
      </dgm:t>
    </dgm:pt>
    <dgm:pt modelId="{0BB156F6-BFB9-443D-85A0-37C018CCC7F4}" type="pres">
      <dgm:prSet presAssocID="{C99B6480-BC85-48D6-9CD9-4E9684AB6186}" presName="root" presStyleCnt="0">
        <dgm:presLayoutVars>
          <dgm:dir/>
          <dgm:resizeHandles val="exact"/>
        </dgm:presLayoutVars>
      </dgm:prSet>
      <dgm:spPr/>
    </dgm:pt>
    <dgm:pt modelId="{C67A9C92-E538-4264-B59D-60CA58CD10BF}" type="pres">
      <dgm:prSet presAssocID="{164B4F71-4F63-4C4F-BC12-9AF3EF0BC2FF}" presName="compNode" presStyleCnt="0"/>
      <dgm:spPr/>
    </dgm:pt>
    <dgm:pt modelId="{1F05E484-6E26-4ADB-BC0D-ED7620C2C14A}" type="pres">
      <dgm:prSet presAssocID="{164B4F71-4F63-4C4F-BC12-9AF3EF0BC2FF}" presName="bgRect" presStyleLbl="bgShp" presStyleIdx="0" presStyleCnt="4"/>
      <dgm:spPr/>
    </dgm:pt>
    <dgm:pt modelId="{B4B9AD01-1F2E-4938-8FBC-B63DF6322FAF}" type="pres">
      <dgm:prSet presAssocID="{164B4F71-4F63-4C4F-BC12-9AF3EF0BC2F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pt>
    <dgm:pt modelId="{04882CEA-8659-4203-99B5-757A8F085FA0}" type="pres">
      <dgm:prSet presAssocID="{164B4F71-4F63-4C4F-BC12-9AF3EF0BC2FF}" presName="spaceRect" presStyleCnt="0"/>
      <dgm:spPr/>
    </dgm:pt>
    <dgm:pt modelId="{026FDBA5-2897-49B0-AF0F-539096CED73E}" type="pres">
      <dgm:prSet presAssocID="{164B4F71-4F63-4C4F-BC12-9AF3EF0BC2FF}" presName="parTx" presStyleLbl="revTx" presStyleIdx="0" presStyleCnt="4">
        <dgm:presLayoutVars>
          <dgm:chMax val="0"/>
          <dgm:chPref val="0"/>
        </dgm:presLayoutVars>
      </dgm:prSet>
      <dgm:spPr/>
    </dgm:pt>
    <dgm:pt modelId="{C2D46B16-FE6D-4B62-8823-CA9CA5E0C886}" type="pres">
      <dgm:prSet presAssocID="{CB9EC947-13F4-4ECF-8903-DEF3D15C14DE}" presName="sibTrans" presStyleCnt="0"/>
      <dgm:spPr/>
    </dgm:pt>
    <dgm:pt modelId="{B70BCD66-F168-424D-ADC4-89129E3599BE}" type="pres">
      <dgm:prSet presAssocID="{2EFF62F9-1696-41C5-B123-E9B1D971E2C1}" presName="compNode" presStyleCnt="0"/>
      <dgm:spPr/>
    </dgm:pt>
    <dgm:pt modelId="{3318EDE7-1D6B-42B7-A1ED-E56B547CBDC2}" type="pres">
      <dgm:prSet presAssocID="{2EFF62F9-1696-41C5-B123-E9B1D971E2C1}" presName="bgRect" presStyleLbl="bgShp" presStyleIdx="1" presStyleCnt="4"/>
      <dgm:spPr/>
    </dgm:pt>
    <dgm:pt modelId="{56C8CE4B-A273-4633-A47A-B117C9EC84A0}" type="pres">
      <dgm:prSet presAssocID="{2EFF62F9-1696-41C5-B123-E9B1D971E2C1}"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tatistics"/>
        </a:ext>
      </dgm:extLst>
    </dgm:pt>
    <dgm:pt modelId="{3F857BE4-0191-45B3-95B0-97EAAE2485F6}" type="pres">
      <dgm:prSet presAssocID="{2EFF62F9-1696-41C5-B123-E9B1D971E2C1}" presName="spaceRect" presStyleCnt="0"/>
      <dgm:spPr/>
    </dgm:pt>
    <dgm:pt modelId="{5B6F68B7-A1C1-443C-B926-AED7D4929EA1}" type="pres">
      <dgm:prSet presAssocID="{2EFF62F9-1696-41C5-B123-E9B1D971E2C1}" presName="parTx" presStyleLbl="revTx" presStyleIdx="1" presStyleCnt="4">
        <dgm:presLayoutVars>
          <dgm:chMax val="0"/>
          <dgm:chPref val="0"/>
        </dgm:presLayoutVars>
      </dgm:prSet>
      <dgm:spPr/>
    </dgm:pt>
    <dgm:pt modelId="{DDF83BED-9D66-4B87-9FF0-DF36F0F18509}" type="pres">
      <dgm:prSet presAssocID="{C748CA7B-4C04-49F7-8C1B-0C4475DB829C}" presName="sibTrans" presStyleCnt="0"/>
      <dgm:spPr/>
    </dgm:pt>
    <dgm:pt modelId="{8F1F3E65-F38B-439E-A989-366B155EBDC7}" type="pres">
      <dgm:prSet presAssocID="{92AB0261-6831-4078-8409-1C7D3FAD570C}" presName="compNode" presStyleCnt="0"/>
      <dgm:spPr/>
    </dgm:pt>
    <dgm:pt modelId="{8ED70D21-D19B-4B40-A0AA-0BC3D6F6701D}" type="pres">
      <dgm:prSet presAssocID="{92AB0261-6831-4078-8409-1C7D3FAD570C}" presName="bgRect" presStyleLbl="bgShp" presStyleIdx="2" presStyleCnt="4"/>
      <dgm:spPr/>
    </dgm:pt>
    <dgm:pt modelId="{275D1691-60C9-490E-AD71-7E743F476C91}" type="pres">
      <dgm:prSet presAssocID="{92AB0261-6831-4078-8409-1C7D3FAD570C}"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Research"/>
        </a:ext>
      </dgm:extLst>
    </dgm:pt>
    <dgm:pt modelId="{7C942283-67BC-4292-A6C0-D1F4AFDBC8C8}" type="pres">
      <dgm:prSet presAssocID="{92AB0261-6831-4078-8409-1C7D3FAD570C}" presName="spaceRect" presStyleCnt="0"/>
      <dgm:spPr/>
    </dgm:pt>
    <dgm:pt modelId="{720385E9-2A94-475F-A5B3-4732EDA3F6F2}" type="pres">
      <dgm:prSet presAssocID="{92AB0261-6831-4078-8409-1C7D3FAD570C}" presName="parTx" presStyleLbl="revTx" presStyleIdx="2" presStyleCnt="4">
        <dgm:presLayoutVars>
          <dgm:chMax val="0"/>
          <dgm:chPref val="0"/>
        </dgm:presLayoutVars>
      </dgm:prSet>
      <dgm:spPr/>
    </dgm:pt>
    <dgm:pt modelId="{24ED52AC-8489-4AB9-B8BC-D0ADE932D033}" type="pres">
      <dgm:prSet presAssocID="{8A08E497-55A0-45C2-909B-C8D514562AAB}" presName="sibTrans" presStyleCnt="0"/>
      <dgm:spPr/>
    </dgm:pt>
    <dgm:pt modelId="{23B4E84C-19FA-4D11-8657-7FDC1EB3A53B}" type="pres">
      <dgm:prSet presAssocID="{2FFB130C-5288-44DE-B1EB-911F57822EC5}" presName="compNode" presStyleCnt="0"/>
      <dgm:spPr/>
    </dgm:pt>
    <dgm:pt modelId="{01A29B7E-E1BB-45FC-AACB-6952025143F2}" type="pres">
      <dgm:prSet presAssocID="{2FFB130C-5288-44DE-B1EB-911F57822EC5}" presName="bgRect" presStyleLbl="bgShp" presStyleIdx="3" presStyleCnt="4"/>
      <dgm:spPr/>
    </dgm:pt>
    <dgm:pt modelId="{701EAF53-ED07-4703-9C33-C0A69DE8918D}" type="pres">
      <dgm:prSet presAssocID="{2FFB130C-5288-44DE-B1EB-911F57822EC5}"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Bullseye"/>
        </a:ext>
      </dgm:extLst>
    </dgm:pt>
    <dgm:pt modelId="{5C439EFB-FD58-407B-BC0A-D489528F196D}" type="pres">
      <dgm:prSet presAssocID="{2FFB130C-5288-44DE-B1EB-911F57822EC5}" presName="spaceRect" presStyleCnt="0"/>
      <dgm:spPr/>
    </dgm:pt>
    <dgm:pt modelId="{6A64CA2E-8384-4767-9767-2ED5CF1765FC}" type="pres">
      <dgm:prSet presAssocID="{2FFB130C-5288-44DE-B1EB-911F57822EC5}" presName="parTx" presStyleLbl="revTx" presStyleIdx="3" presStyleCnt="4">
        <dgm:presLayoutVars>
          <dgm:chMax val="0"/>
          <dgm:chPref val="0"/>
        </dgm:presLayoutVars>
      </dgm:prSet>
      <dgm:spPr/>
    </dgm:pt>
  </dgm:ptLst>
  <dgm:cxnLst>
    <dgm:cxn modelId="{33099160-40EF-4AC5-B4B6-F79ED87BCBF9}" srcId="{C99B6480-BC85-48D6-9CD9-4E9684AB6186}" destId="{2FFB130C-5288-44DE-B1EB-911F57822EC5}" srcOrd="3" destOrd="0" parTransId="{C74C71DB-2516-4C07-A76D-C5D919659D91}" sibTransId="{5D7F3FBB-82E5-4F80-AF25-0E114254DCFD}"/>
    <dgm:cxn modelId="{ACEE6842-03B1-4FC5-ABF0-905EEAF20C71}" srcId="{C99B6480-BC85-48D6-9CD9-4E9684AB6186}" destId="{92AB0261-6831-4078-8409-1C7D3FAD570C}" srcOrd="2" destOrd="0" parTransId="{B4E6D048-43F7-4A33-8708-2F0E6E8AE27C}" sibTransId="{8A08E497-55A0-45C2-909B-C8D514562AAB}"/>
    <dgm:cxn modelId="{8561C185-40AE-45F7-A183-0AD6349B1D3D}" type="presOf" srcId="{2EFF62F9-1696-41C5-B123-E9B1D971E2C1}" destId="{5B6F68B7-A1C1-443C-B926-AED7D4929EA1}" srcOrd="0" destOrd="0" presId="urn:microsoft.com/office/officeart/2018/2/layout/IconVerticalSolidList"/>
    <dgm:cxn modelId="{46B3ED99-7C99-439D-9250-7A8A3BD9E83E}" type="presOf" srcId="{164B4F71-4F63-4C4F-BC12-9AF3EF0BC2FF}" destId="{026FDBA5-2897-49B0-AF0F-539096CED73E}" srcOrd="0" destOrd="0" presId="urn:microsoft.com/office/officeart/2018/2/layout/IconVerticalSolidList"/>
    <dgm:cxn modelId="{99A7399B-3810-4385-BAA1-0D0496852A49}" srcId="{C99B6480-BC85-48D6-9CD9-4E9684AB6186}" destId="{164B4F71-4F63-4C4F-BC12-9AF3EF0BC2FF}" srcOrd="0" destOrd="0" parTransId="{B4076E9B-199D-4D1A-BAE7-369B022FBCF7}" sibTransId="{CB9EC947-13F4-4ECF-8903-DEF3D15C14DE}"/>
    <dgm:cxn modelId="{A50152C6-5E3E-484F-8413-D59989A54012}" type="presOf" srcId="{2FFB130C-5288-44DE-B1EB-911F57822EC5}" destId="{6A64CA2E-8384-4767-9767-2ED5CF1765FC}" srcOrd="0" destOrd="0" presId="urn:microsoft.com/office/officeart/2018/2/layout/IconVerticalSolidList"/>
    <dgm:cxn modelId="{2C763CD4-A67D-405C-820A-646D6B5DE857}" srcId="{C99B6480-BC85-48D6-9CD9-4E9684AB6186}" destId="{2EFF62F9-1696-41C5-B123-E9B1D971E2C1}" srcOrd="1" destOrd="0" parTransId="{631D2295-8C4C-48A4-90D6-8D67D624CB0C}" sibTransId="{C748CA7B-4C04-49F7-8C1B-0C4475DB829C}"/>
    <dgm:cxn modelId="{DE091ED5-496F-49D5-B13B-64579FCC8BCF}" type="presOf" srcId="{C99B6480-BC85-48D6-9CD9-4E9684AB6186}" destId="{0BB156F6-BFB9-443D-85A0-37C018CCC7F4}" srcOrd="0" destOrd="0" presId="urn:microsoft.com/office/officeart/2018/2/layout/IconVerticalSolidList"/>
    <dgm:cxn modelId="{F6BD3BD8-7469-48F5-AA91-DAEC7A6CC20F}" type="presOf" srcId="{92AB0261-6831-4078-8409-1C7D3FAD570C}" destId="{720385E9-2A94-475F-A5B3-4732EDA3F6F2}" srcOrd="0" destOrd="0" presId="urn:microsoft.com/office/officeart/2018/2/layout/IconVerticalSolidList"/>
    <dgm:cxn modelId="{8B2DE7CC-2DEE-4DA6-907B-F596CF5AEBCA}" type="presParOf" srcId="{0BB156F6-BFB9-443D-85A0-37C018CCC7F4}" destId="{C67A9C92-E538-4264-B59D-60CA58CD10BF}" srcOrd="0" destOrd="0" presId="urn:microsoft.com/office/officeart/2018/2/layout/IconVerticalSolidList"/>
    <dgm:cxn modelId="{BD76064A-591C-4D14-AB4C-4DA055ECFB63}" type="presParOf" srcId="{C67A9C92-E538-4264-B59D-60CA58CD10BF}" destId="{1F05E484-6E26-4ADB-BC0D-ED7620C2C14A}" srcOrd="0" destOrd="0" presId="urn:microsoft.com/office/officeart/2018/2/layout/IconVerticalSolidList"/>
    <dgm:cxn modelId="{76107E5E-C95A-44A9-805A-6356E1981CBF}" type="presParOf" srcId="{C67A9C92-E538-4264-B59D-60CA58CD10BF}" destId="{B4B9AD01-1F2E-4938-8FBC-B63DF6322FAF}" srcOrd="1" destOrd="0" presId="urn:microsoft.com/office/officeart/2018/2/layout/IconVerticalSolidList"/>
    <dgm:cxn modelId="{8A3A3370-71C3-4B3C-959B-F5048ED927EF}" type="presParOf" srcId="{C67A9C92-E538-4264-B59D-60CA58CD10BF}" destId="{04882CEA-8659-4203-99B5-757A8F085FA0}" srcOrd="2" destOrd="0" presId="urn:microsoft.com/office/officeart/2018/2/layout/IconVerticalSolidList"/>
    <dgm:cxn modelId="{64F9A540-4DF6-4560-8A7F-9AA12BFA362B}" type="presParOf" srcId="{C67A9C92-E538-4264-B59D-60CA58CD10BF}" destId="{026FDBA5-2897-49B0-AF0F-539096CED73E}" srcOrd="3" destOrd="0" presId="urn:microsoft.com/office/officeart/2018/2/layout/IconVerticalSolidList"/>
    <dgm:cxn modelId="{EB9DDBFD-B6CF-4487-863A-5A93684FCCFE}" type="presParOf" srcId="{0BB156F6-BFB9-443D-85A0-37C018CCC7F4}" destId="{C2D46B16-FE6D-4B62-8823-CA9CA5E0C886}" srcOrd="1" destOrd="0" presId="urn:microsoft.com/office/officeart/2018/2/layout/IconVerticalSolidList"/>
    <dgm:cxn modelId="{B61C6C70-B8D9-4A16-88CB-6150D6AFB3A0}" type="presParOf" srcId="{0BB156F6-BFB9-443D-85A0-37C018CCC7F4}" destId="{B70BCD66-F168-424D-ADC4-89129E3599BE}" srcOrd="2" destOrd="0" presId="urn:microsoft.com/office/officeart/2018/2/layout/IconVerticalSolidList"/>
    <dgm:cxn modelId="{562B0C58-1411-431F-B154-CC71DE1697EF}" type="presParOf" srcId="{B70BCD66-F168-424D-ADC4-89129E3599BE}" destId="{3318EDE7-1D6B-42B7-A1ED-E56B547CBDC2}" srcOrd="0" destOrd="0" presId="urn:microsoft.com/office/officeart/2018/2/layout/IconVerticalSolidList"/>
    <dgm:cxn modelId="{79CECF5E-638D-4116-841C-9C0477599B6A}" type="presParOf" srcId="{B70BCD66-F168-424D-ADC4-89129E3599BE}" destId="{56C8CE4B-A273-4633-A47A-B117C9EC84A0}" srcOrd="1" destOrd="0" presId="urn:microsoft.com/office/officeart/2018/2/layout/IconVerticalSolidList"/>
    <dgm:cxn modelId="{2E273A43-BA0A-473E-884A-3210926B7FB3}" type="presParOf" srcId="{B70BCD66-F168-424D-ADC4-89129E3599BE}" destId="{3F857BE4-0191-45B3-95B0-97EAAE2485F6}" srcOrd="2" destOrd="0" presId="urn:microsoft.com/office/officeart/2018/2/layout/IconVerticalSolidList"/>
    <dgm:cxn modelId="{6D815841-5EFC-45EA-B74C-E9703C6A85E0}" type="presParOf" srcId="{B70BCD66-F168-424D-ADC4-89129E3599BE}" destId="{5B6F68B7-A1C1-443C-B926-AED7D4929EA1}" srcOrd="3" destOrd="0" presId="urn:microsoft.com/office/officeart/2018/2/layout/IconVerticalSolidList"/>
    <dgm:cxn modelId="{4CAB2C90-4D79-4DFC-838F-72E8CADA8F8D}" type="presParOf" srcId="{0BB156F6-BFB9-443D-85A0-37C018CCC7F4}" destId="{DDF83BED-9D66-4B87-9FF0-DF36F0F18509}" srcOrd="3" destOrd="0" presId="urn:microsoft.com/office/officeart/2018/2/layout/IconVerticalSolidList"/>
    <dgm:cxn modelId="{A26AEC54-DE40-4B4A-9F33-316D4F7D7C94}" type="presParOf" srcId="{0BB156F6-BFB9-443D-85A0-37C018CCC7F4}" destId="{8F1F3E65-F38B-439E-A989-366B155EBDC7}" srcOrd="4" destOrd="0" presId="urn:microsoft.com/office/officeart/2018/2/layout/IconVerticalSolidList"/>
    <dgm:cxn modelId="{4882129F-BB07-429D-AAAA-8C869E34CBDA}" type="presParOf" srcId="{8F1F3E65-F38B-439E-A989-366B155EBDC7}" destId="{8ED70D21-D19B-4B40-A0AA-0BC3D6F6701D}" srcOrd="0" destOrd="0" presId="urn:microsoft.com/office/officeart/2018/2/layout/IconVerticalSolidList"/>
    <dgm:cxn modelId="{134069E5-4DAB-48E5-A142-6C7A9B08FB7B}" type="presParOf" srcId="{8F1F3E65-F38B-439E-A989-366B155EBDC7}" destId="{275D1691-60C9-490E-AD71-7E743F476C91}" srcOrd="1" destOrd="0" presId="urn:microsoft.com/office/officeart/2018/2/layout/IconVerticalSolidList"/>
    <dgm:cxn modelId="{CE7EF054-56F1-4961-B30C-C2123A0EF77C}" type="presParOf" srcId="{8F1F3E65-F38B-439E-A989-366B155EBDC7}" destId="{7C942283-67BC-4292-A6C0-D1F4AFDBC8C8}" srcOrd="2" destOrd="0" presId="urn:microsoft.com/office/officeart/2018/2/layout/IconVerticalSolidList"/>
    <dgm:cxn modelId="{1F2503B7-63C1-4928-ACFE-E4FCA47530B1}" type="presParOf" srcId="{8F1F3E65-F38B-439E-A989-366B155EBDC7}" destId="{720385E9-2A94-475F-A5B3-4732EDA3F6F2}" srcOrd="3" destOrd="0" presId="urn:microsoft.com/office/officeart/2018/2/layout/IconVerticalSolidList"/>
    <dgm:cxn modelId="{578CFE30-66B5-4FE8-8910-61776FEE31C2}" type="presParOf" srcId="{0BB156F6-BFB9-443D-85A0-37C018CCC7F4}" destId="{24ED52AC-8489-4AB9-B8BC-D0ADE932D033}" srcOrd="5" destOrd="0" presId="urn:microsoft.com/office/officeart/2018/2/layout/IconVerticalSolidList"/>
    <dgm:cxn modelId="{B4E8AA7A-BFFD-4A14-8FA2-C9A91149E266}" type="presParOf" srcId="{0BB156F6-BFB9-443D-85A0-37C018CCC7F4}" destId="{23B4E84C-19FA-4D11-8657-7FDC1EB3A53B}" srcOrd="6" destOrd="0" presId="urn:microsoft.com/office/officeart/2018/2/layout/IconVerticalSolidList"/>
    <dgm:cxn modelId="{FAB7ABB5-3DA0-4C10-B527-767ED86DD86C}" type="presParOf" srcId="{23B4E84C-19FA-4D11-8657-7FDC1EB3A53B}" destId="{01A29B7E-E1BB-45FC-AACB-6952025143F2}" srcOrd="0" destOrd="0" presId="urn:microsoft.com/office/officeart/2018/2/layout/IconVerticalSolidList"/>
    <dgm:cxn modelId="{AAE319C2-DAEE-44BC-9EF6-95E8DF9BBE0C}" type="presParOf" srcId="{23B4E84C-19FA-4D11-8657-7FDC1EB3A53B}" destId="{701EAF53-ED07-4703-9C33-C0A69DE8918D}" srcOrd="1" destOrd="0" presId="urn:microsoft.com/office/officeart/2018/2/layout/IconVerticalSolidList"/>
    <dgm:cxn modelId="{AC4EFDA3-2BB1-4D93-AEF9-30511FD615A9}" type="presParOf" srcId="{23B4E84C-19FA-4D11-8657-7FDC1EB3A53B}" destId="{5C439EFB-FD58-407B-BC0A-D489528F196D}" srcOrd="2" destOrd="0" presId="urn:microsoft.com/office/officeart/2018/2/layout/IconVerticalSolidList"/>
    <dgm:cxn modelId="{3D087C0E-6F6F-4E8E-A0CD-1B138BCD55C2}" type="presParOf" srcId="{23B4E84C-19FA-4D11-8657-7FDC1EB3A53B}" destId="{6A64CA2E-8384-4767-9767-2ED5CF1765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dgm:t>
        <a:bodyPr/>
        <a:lstStyle/>
        <a:p>
          <a:r>
            <a:rPr lang="en-US" sz="2000" b="1"/>
            <a:t>Employee knowledge of student support services</a:t>
          </a:r>
          <a:endParaRPr lang="en-US" sz="2000"/>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dgm:t>
        <a:bodyPr/>
        <a:lstStyle/>
        <a:p>
          <a:r>
            <a:rPr lang="en-US" sz="2000" b="1"/>
            <a:t>Engagement of employees in learning opportunities that support a healing-centered culture of caring and peace</a:t>
          </a:r>
          <a:endParaRPr lang="en-US" sz="200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2857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LinFactNeighborX="-2263" custLinFactNeighborY="-1696">
        <dgm:presLayoutVars>
          <dgm:chMax val="0"/>
          <dgm:bulletEnabled val="1"/>
        </dgm:presLayoutVars>
      </dgm:prSet>
      <dgm:spPr/>
    </dgm:pt>
    <dgm:pt modelId="{E6E40D3E-0B53-4799-BB7F-B17CEBF6D0DA}" type="pres">
      <dgm:prSet presAssocID="{72355E31-3FE1-4052-A419-5464AEE2A58C}" presName="spacer" presStyleCnt="0"/>
      <dgm:spPr/>
    </dgm:pt>
    <dgm:pt modelId="{6C8C07B8-4A1C-494E-B2E5-CE1479E707A3}" type="pres">
      <dgm:prSet presAssocID="{7631F034-B5E7-4ADE-B5C0-DC0B9DBA7FD2}" presName="parentText" presStyleLbl="node1" presStyleIdx="2" presStyleCnt="3">
        <dgm:presLayoutVars>
          <dgm:chMax val="0"/>
          <dgm:bulletEnabled val="1"/>
        </dgm:presLayoutVars>
      </dgm:prSet>
      <dgm:spPr/>
    </dgm:pt>
  </dgm:ptLst>
  <dgm:cxnLst>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B4AA275-B67F-46E9-9B63-4FDF8BCF3A1C}" type="presOf" srcId="{D77F6D31-16E4-4C84-8CB9-390D7CA2332C}" destId="{8872EE39-4C5D-474A-AF11-342DAC7FD6A9}"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A7C83564-5B7A-47CA-BED9-E51D48F44F22}" type="presParOf" srcId="{4C85B1C9-A666-4177-933D-656A384C1D6E}" destId="{E6E40D3E-0B53-4799-BB7F-B17CEBF6D0DA}"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39652FB-2FBE-466F-8D7C-AC1A869FE25A}">
      <dgm:prSet phldrT="[Text]" custT="1"/>
      <dgm:spPr/>
      <dgm:t>
        <a:bodyPr/>
        <a:lstStyle/>
        <a:p>
          <a:r>
            <a:rPr lang="en-US" sz="2000" b="1"/>
            <a:t>Student wellness infrastructure</a:t>
          </a:r>
          <a:endParaRPr lang="en-US" sz="200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CFD6973B-30B2-48F4-951C-B09832AF5D85}">
      <dgm:prSet phldrT="[Text]" custT="1"/>
      <dgm:spPr/>
      <dgm:t>
        <a:bodyPr/>
        <a:lstStyle/>
        <a:p>
          <a:r>
            <a:rPr lang="en-US" sz="2000" b="1"/>
            <a:t>Student awareness of available wraparound support programs and wellness services</a:t>
          </a:r>
          <a:endParaRPr lang="en-US" sz="2000"/>
        </a:p>
      </dgm:t>
    </dgm:pt>
    <dgm:pt modelId="{B40C17DA-961F-4886-9D4C-396FDC9C7D35}" type="parTrans" cxnId="{907C4C88-AF2A-48AC-B81E-0531A26A5CBF}">
      <dgm:prSet/>
      <dgm:spPr/>
      <dgm:t>
        <a:bodyPr/>
        <a:lstStyle/>
        <a:p>
          <a:endParaRPr lang="en-US"/>
        </a:p>
      </dgm:t>
    </dgm:pt>
    <dgm:pt modelId="{BB44CB5E-6F4C-4B39-822D-156525916436}" type="sibTrans" cxnId="{907C4C88-AF2A-48AC-B81E-0531A26A5CBF}">
      <dgm:prSet/>
      <dgm:spPr/>
      <dgm:t>
        <a:bodyPr/>
        <a:lstStyle/>
        <a:p>
          <a:endParaRPr lang="en-US"/>
        </a:p>
      </dgm:t>
    </dgm:pt>
    <dgm:pt modelId="{E43371D2-C539-4DBB-A6F5-AA776557AC60}">
      <dgm:prSet phldrT="[Text]" custT="1"/>
      <dgm:spPr/>
      <dgm:t>
        <a:bodyPr/>
        <a:lstStyle/>
        <a:p>
          <a:r>
            <a:rPr lang="en-US" sz="2000" b="1" kern="1200">
              <a:solidFill>
                <a:srgbClr val="000000">
                  <a:hueOff val="0"/>
                  <a:satOff val="0"/>
                  <a:lumOff val="0"/>
                  <a:alphaOff val="0"/>
                </a:srgbClr>
              </a:solidFill>
              <a:latin typeface="Calibri" panose="020F0502020204030204"/>
              <a:ea typeface="+mn-ea"/>
              <a:cs typeface="+mn-cs"/>
            </a:rPr>
            <a:t>Student utilization of wraparound support services</a:t>
          </a:r>
        </a:p>
      </dgm:t>
    </dgm:pt>
    <dgm:pt modelId="{BA571DD0-51DE-44A8-86AF-E1A58CE3E2E1}" type="parTrans" cxnId="{67ADA9F5-8043-4F45-B2DB-98B97D767D89}">
      <dgm:prSet/>
      <dgm:spPr/>
      <dgm:t>
        <a:bodyPr/>
        <a:lstStyle/>
        <a:p>
          <a:endParaRPr lang="en-US"/>
        </a:p>
      </dgm:t>
    </dgm:pt>
    <dgm:pt modelId="{380F270D-52CC-4968-B409-5A93951D1E49}" type="sibTrans" cxnId="{67ADA9F5-8043-4F45-B2DB-98B97D767D89}">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4" custScaleY="2857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4" custLinFactNeighborX="-2263" custLinFactNeighborY="-1696">
        <dgm:presLayoutVars>
          <dgm:chMax val="0"/>
          <dgm:bulletEnabled val="1"/>
        </dgm:presLayoutVars>
      </dgm:prSet>
      <dgm:spPr/>
    </dgm:pt>
    <dgm:pt modelId="{E6E40D3E-0B53-4799-BB7F-B17CEBF6D0DA}" type="pres">
      <dgm:prSet presAssocID="{72355E31-3FE1-4052-A419-5464AEE2A58C}" presName="spacer" presStyleCnt="0"/>
      <dgm:spPr/>
    </dgm:pt>
    <dgm:pt modelId="{6FD851B8-CE0E-407A-BE71-C600A49818D8}" type="pres">
      <dgm:prSet presAssocID="{CFD6973B-30B2-48F4-951C-B09832AF5D85}" presName="parentText" presStyleLbl="node1" presStyleIdx="2" presStyleCnt="4">
        <dgm:presLayoutVars>
          <dgm:chMax val="0"/>
          <dgm:bulletEnabled val="1"/>
        </dgm:presLayoutVars>
      </dgm:prSet>
      <dgm:spPr/>
    </dgm:pt>
    <dgm:pt modelId="{198C720D-366B-45DF-A843-F8C67BAE51B5}" type="pres">
      <dgm:prSet presAssocID="{BB44CB5E-6F4C-4B39-822D-156525916436}" presName="spacer" presStyleCnt="0"/>
      <dgm:spPr/>
    </dgm:pt>
    <dgm:pt modelId="{C22CC9BB-9CAB-4699-B56A-B36C4CE6B264}" type="pres">
      <dgm:prSet presAssocID="{E43371D2-C539-4DBB-A6F5-AA776557AC60}" presName="parentText" presStyleLbl="node1" presStyleIdx="3" presStyleCnt="4">
        <dgm:presLayoutVars>
          <dgm:chMax val="0"/>
          <dgm:bulletEnabled val="1"/>
        </dgm:presLayoutVars>
      </dgm:prSet>
      <dgm:spPr/>
    </dgm:pt>
  </dgm:ptLst>
  <dgm:cxnLst>
    <dgm:cxn modelId="{1EC2980F-3AF3-4529-9C3F-FE5C1E0762F0}" type="presOf" srcId="{CFD6973B-30B2-48F4-951C-B09832AF5D85}" destId="{6FD851B8-CE0E-407A-BE71-C600A49818D8}" srcOrd="0" destOrd="0" presId="urn:microsoft.com/office/officeart/2005/8/layout/vList2"/>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B4AA275-B67F-46E9-9B63-4FDF8BCF3A1C}" type="presOf" srcId="{D77F6D31-16E4-4C84-8CB9-390D7CA2332C}" destId="{8872EE39-4C5D-474A-AF11-342DAC7FD6A9}" srcOrd="0" destOrd="0" presId="urn:microsoft.com/office/officeart/2005/8/layout/vList2"/>
    <dgm:cxn modelId="{907C4C88-AF2A-48AC-B81E-0531A26A5CBF}" srcId="{D8FC8246-BE7A-4317-9AF4-65DBFAADFE3C}" destId="{CFD6973B-30B2-48F4-951C-B09832AF5D85}" srcOrd="2" destOrd="0" parTransId="{B40C17DA-961F-4886-9D4C-396FDC9C7D35}" sibTransId="{BB44CB5E-6F4C-4B39-822D-156525916436}"/>
    <dgm:cxn modelId="{8148E6D0-CF73-4D6B-A263-F9101553E5F0}" type="presOf" srcId="{E43371D2-C539-4DBB-A6F5-AA776557AC60}" destId="{C22CC9BB-9CAB-4699-B56A-B36C4CE6B264}"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67ADA9F5-8043-4F45-B2DB-98B97D767D89}" srcId="{D8FC8246-BE7A-4317-9AF4-65DBFAADFE3C}" destId="{E43371D2-C539-4DBB-A6F5-AA776557AC60}" srcOrd="3" destOrd="0" parTransId="{BA571DD0-51DE-44A8-86AF-E1A58CE3E2E1}" sibTransId="{380F270D-52CC-4968-B409-5A93951D1E49}"/>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A7C83564-5B7A-47CA-BED9-E51D48F44F22}" type="presParOf" srcId="{4C85B1C9-A666-4177-933D-656A384C1D6E}" destId="{E6E40D3E-0B53-4799-BB7F-B17CEBF6D0DA}" srcOrd="3" destOrd="0" presId="urn:microsoft.com/office/officeart/2005/8/layout/vList2"/>
    <dgm:cxn modelId="{D6B20957-26B1-4163-A4BD-3F9EF334F3C9}" type="presParOf" srcId="{4C85B1C9-A666-4177-933D-656A384C1D6E}" destId="{6FD851B8-CE0E-407A-BE71-C600A49818D8}" srcOrd="4" destOrd="0" presId="urn:microsoft.com/office/officeart/2005/8/layout/vList2"/>
    <dgm:cxn modelId="{77D796BD-7AAB-4BBB-986C-B292AD3E96FE}" type="presParOf" srcId="{4C85B1C9-A666-4177-933D-656A384C1D6E}" destId="{198C720D-366B-45DF-A843-F8C67BAE51B5}" srcOrd="5" destOrd="0" presId="urn:microsoft.com/office/officeart/2005/8/layout/vList2"/>
    <dgm:cxn modelId="{D32705EB-662A-4D12-9DCA-904528406957}" type="presParOf" srcId="{4C85B1C9-A666-4177-933D-656A384C1D6E}" destId="{C22CC9BB-9CAB-4699-B56A-B36C4CE6B26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dgm:t>
        <a:bodyPr/>
        <a:lstStyle/>
        <a:p>
          <a:r>
            <a:rPr lang="en-US" sz="2000" b="1"/>
            <a:t>Student utilization of affinity centers</a:t>
          </a:r>
          <a:endParaRPr lang="en-US" sz="2000"/>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dgm:t>
        <a:bodyPr/>
        <a:lstStyle/>
        <a:p>
          <a:r>
            <a:rPr lang="en-US" sz="2000" b="1"/>
            <a:t>First-to-second year retention for credit students (Aspen) </a:t>
          </a:r>
          <a:endParaRPr lang="en-US" sz="200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2857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LinFactNeighborX="-2263" custLinFactNeighborY="-1696">
        <dgm:presLayoutVars>
          <dgm:chMax val="0"/>
          <dgm:bulletEnabled val="1"/>
        </dgm:presLayoutVars>
      </dgm:prSet>
      <dgm:spPr/>
    </dgm:pt>
    <dgm:pt modelId="{E6E40D3E-0B53-4799-BB7F-B17CEBF6D0DA}" type="pres">
      <dgm:prSet presAssocID="{72355E31-3FE1-4052-A419-5464AEE2A58C}" presName="spacer" presStyleCnt="0"/>
      <dgm:spPr/>
    </dgm:pt>
    <dgm:pt modelId="{6C8C07B8-4A1C-494E-B2E5-CE1479E707A3}" type="pres">
      <dgm:prSet presAssocID="{7631F034-B5E7-4ADE-B5C0-DC0B9DBA7FD2}" presName="parentText" presStyleLbl="node1" presStyleIdx="2" presStyleCnt="3">
        <dgm:presLayoutVars>
          <dgm:chMax val="0"/>
          <dgm:bulletEnabled val="1"/>
        </dgm:presLayoutVars>
      </dgm:prSet>
      <dgm:spPr/>
    </dgm:pt>
  </dgm:ptLst>
  <dgm:cxnLst>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B4AA275-B67F-46E9-9B63-4FDF8BCF3A1C}" type="presOf" srcId="{D77F6D31-16E4-4C84-8CB9-390D7CA2332C}" destId="{8872EE39-4C5D-474A-AF11-342DAC7FD6A9}"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A7C83564-5B7A-47CA-BED9-E51D48F44F22}" type="presParOf" srcId="{4C85B1C9-A666-4177-933D-656A384C1D6E}" destId="{E6E40D3E-0B53-4799-BB7F-B17CEBF6D0DA}"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dgm:t>
        <a:bodyPr/>
        <a:lstStyle/>
        <a:p>
          <a:r>
            <a:rPr lang="en-US" sz="2000" b="1"/>
            <a:t>Students report satisfaction with the clarity, accessibility, and timeliness of student communications</a:t>
          </a:r>
          <a:endParaRPr lang="en-US" sz="2000"/>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dgm:t>
        <a:bodyPr/>
        <a:lstStyle/>
        <a:p>
          <a:r>
            <a:rPr lang="en-US" sz="2000" b="1"/>
            <a:t>Communications meet established guidelines coordinated through the Student Communication Calendar, timelines, and multilingual/multiformat elements</a:t>
          </a:r>
          <a:endParaRPr lang="en-US" sz="200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2857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LinFactNeighborX="-2263" custLinFactNeighborY="-1696">
        <dgm:presLayoutVars>
          <dgm:chMax val="0"/>
          <dgm:bulletEnabled val="1"/>
        </dgm:presLayoutVars>
      </dgm:prSet>
      <dgm:spPr/>
    </dgm:pt>
    <dgm:pt modelId="{E6E40D3E-0B53-4799-BB7F-B17CEBF6D0DA}" type="pres">
      <dgm:prSet presAssocID="{72355E31-3FE1-4052-A419-5464AEE2A58C}" presName="spacer" presStyleCnt="0"/>
      <dgm:spPr/>
    </dgm:pt>
    <dgm:pt modelId="{6C8C07B8-4A1C-494E-B2E5-CE1479E707A3}" type="pres">
      <dgm:prSet presAssocID="{7631F034-B5E7-4ADE-B5C0-DC0B9DBA7FD2}" presName="parentText" presStyleLbl="node1" presStyleIdx="2" presStyleCnt="3">
        <dgm:presLayoutVars>
          <dgm:chMax val="0"/>
          <dgm:bulletEnabled val="1"/>
        </dgm:presLayoutVars>
      </dgm:prSet>
      <dgm:spPr/>
    </dgm:pt>
  </dgm:ptLst>
  <dgm:cxnLst>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B4AA275-B67F-46E9-9B63-4FDF8BCF3A1C}" type="presOf" srcId="{D77F6D31-16E4-4C84-8CB9-390D7CA2332C}" destId="{8872EE39-4C5D-474A-AF11-342DAC7FD6A9}"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A7C83564-5B7A-47CA-BED9-E51D48F44F22}" type="presParOf" srcId="{4C85B1C9-A666-4177-933D-656A384C1D6E}" destId="{E6E40D3E-0B53-4799-BB7F-B17CEBF6D0DA}"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91BFB-7B92-47A8-BC8D-5AB0A455660C}">
      <dsp:nvSpPr>
        <dsp:cNvPr id="0" name=""/>
        <dsp:cNvSpPr/>
      </dsp:nvSpPr>
      <dsp:spPr>
        <a:xfrm>
          <a:off x="0" y="3541"/>
          <a:ext cx="7347990" cy="59904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defRPr b="1"/>
          </a:pPr>
          <a:r>
            <a:rPr lang="en-US" sz="2000" b="1" kern="1200" dirty="0"/>
            <a:t>What is the same?</a:t>
          </a:r>
        </a:p>
      </dsp:txBody>
      <dsp:txXfrm>
        <a:off x="29243" y="32784"/>
        <a:ext cx="7289504" cy="540554"/>
      </dsp:txXfrm>
    </dsp:sp>
    <dsp:sp modelId="{0CB87DCA-0819-4B1C-BB1A-A4BC5F831906}">
      <dsp:nvSpPr>
        <dsp:cNvPr id="0" name=""/>
        <dsp:cNvSpPr/>
      </dsp:nvSpPr>
      <dsp:spPr>
        <a:xfrm>
          <a:off x="0" y="602581"/>
          <a:ext cx="7347990" cy="135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299" tIns="22860" rIns="128016" bIns="22860" numCol="1" spcCol="1270" anchor="t" anchorCtr="0">
          <a:noAutofit/>
        </a:bodyPr>
        <a:lstStyle/>
        <a:p>
          <a:pPr marL="171450" lvl="1" indent="-171450" algn="l" defTabSz="800100">
            <a:lnSpc>
              <a:spcPct val="100000"/>
            </a:lnSpc>
            <a:spcBef>
              <a:spcPct val="0"/>
            </a:spcBef>
            <a:spcAft>
              <a:spcPct val="20000"/>
            </a:spcAft>
            <a:buChar char="•"/>
          </a:pPr>
          <a:r>
            <a:rPr lang="en-US" sz="1800" b="1" kern="1200" dirty="0"/>
            <a:t>Institutional planning</a:t>
          </a:r>
          <a:r>
            <a:rPr lang="en-US" sz="1800" kern="1200" dirty="0"/>
            <a:t> for improvement</a:t>
          </a:r>
        </a:p>
        <a:p>
          <a:pPr marL="171450" lvl="1" indent="-171450" algn="l" defTabSz="800100">
            <a:lnSpc>
              <a:spcPct val="100000"/>
            </a:lnSpc>
            <a:spcBef>
              <a:spcPct val="0"/>
            </a:spcBef>
            <a:spcAft>
              <a:spcPct val="20000"/>
            </a:spcAft>
            <a:buChar char="•"/>
          </a:pPr>
          <a:r>
            <a:rPr lang="en-US" sz="1800" kern="1200" dirty="0"/>
            <a:t>Faculty and Staff </a:t>
          </a:r>
          <a:r>
            <a:rPr lang="en-US" sz="1800" b="1" kern="1200" dirty="0"/>
            <a:t>involvement</a:t>
          </a:r>
        </a:p>
        <a:p>
          <a:pPr marL="171450" lvl="1" indent="-171450" algn="l" defTabSz="800100">
            <a:lnSpc>
              <a:spcPct val="100000"/>
            </a:lnSpc>
            <a:spcBef>
              <a:spcPct val="0"/>
            </a:spcBef>
            <a:spcAft>
              <a:spcPct val="20000"/>
            </a:spcAft>
            <a:buChar char="•"/>
          </a:pPr>
          <a:r>
            <a:rPr lang="en-US" sz="1800" b="1" kern="1200" dirty="0"/>
            <a:t>Every Unit</a:t>
          </a:r>
          <a:r>
            <a:rPr lang="en-US" sz="1800" kern="1200" dirty="0"/>
            <a:t> of the </a:t>
          </a:r>
          <a:r>
            <a:rPr lang="en-US" sz="1800" kern="1200" dirty="0">
              <a:latin typeface="Calibri Light" panose="020F0302020204030204"/>
            </a:rPr>
            <a:t>College</a:t>
          </a:r>
          <a:r>
            <a:rPr lang="en-US" sz="1800" kern="1200" dirty="0"/>
            <a:t> participates</a:t>
          </a:r>
        </a:p>
        <a:p>
          <a:pPr marL="171450" lvl="1" indent="-171450" algn="l" defTabSz="800100">
            <a:lnSpc>
              <a:spcPct val="100000"/>
            </a:lnSpc>
            <a:spcBef>
              <a:spcPct val="0"/>
            </a:spcBef>
            <a:spcAft>
              <a:spcPct val="20000"/>
            </a:spcAft>
            <a:buChar char="•"/>
          </a:pPr>
          <a:r>
            <a:rPr lang="en-US" sz="1800" b="1" kern="1200" err="1"/>
            <a:t>Nuventive</a:t>
          </a:r>
          <a:endParaRPr lang="en-US" sz="1800" b="1" kern="1200"/>
        </a:p>
      </dsp:txBody>
      <dsp:txXfrm>
        <a:off x="0" y="602581"/>
        <a:ext cx="7347990" cy="1357920"/>
      </dsp:txXfrm>
    </dsp:sp>
    <dsp:sp modelId="{DD8273D3-BD51-4DA7-8693-B6FA6A6FFD40}">
      <dsp:nvSpPr>
        <dsp:cNvPr id="0" name=""/>
        <dsp:cNvSpPr/>
      </dsp:nvSpPr>
      <dsp:spPr>
        <a:xfrm>
          <a:off x="0" y="1960501"/>
          <a:ext cx="7347990" cy="59904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defRPr b="1"/>
          </a:pPr>
          <a:r>
            <a:rPr lang="en-US" sz="2000" b="1" kern="1200" dirty="0"/>
            <a:t>What’s different?</a:t>
          </a:r>
        </a:p>
      </dsp:txBody>
      <dsp:txXfrm>
        <a:off x="29243" y="1989744"/>
        <a:ext cx="7289504" cy="540554"/>
      </dsp:txXfrm>
    </dsp:sp>
    <dsp:sp modelId="{5969F4E4-2BD7-4818-9FEF-64291FF2D161}">
      <dsp:nvSpPr>
        <dsp:cNvPr id="0" name=""/>
        <dsp:cNvSpPr/>
      </dsp:nvSpPr>
      <dsp:spPr>
        <a:xfrm>
          <a:off x="0" y="2559541"/>
          <a:ext cx="7347990" cy="324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299" tIns="22860" rIns="128016" bIns="22860" numCol="1" spcCol="1270" anchor="t" anchorCtr="0">
          <a:noAutofit/>
        </a:bodyPr>
        <a:lstStyle/>
        <a:p>
          <a:pPr marL="171450" lvl="1" indent="-171450" algn="l" defTabSz="800100">
            <a:lnSpc>
              <a:spcPct val="100000"/>
            </a:lnSpc>
            <a:spcBef>
              <a:spcPct val="0"/>
            </a:spcBef>
            <a:spcAft>
              <a:spcPct val="20000"/>
            </a:spcAft>
            <a:buChar char="•"/>
          </a:pPr>
          <a:r>
            <a:rPr lang="en-US" sz="1800" kern="1200" dirty="0"/>
            <a:t>Name – </a:t>
          </a:r>
          <a:r>
            <a:rPr lang="en-US" sz="1800" b="1" kern="1200" dirty="0"/>
            <a:t>Program Review</a:t>
          </a:r>
        </a:p>
        <a:p>
          <a:pPr marL="171450" lvl="1" indent="-171450" algn="l" defTabSz="800100">
            <a:lnSpc>
              <a:spcPct val="100000"/>
            </a:lnSpc>
            <a:spcBef>
              <a:spcPct val="0"/>
            </a:spcBef>
            <a:spcAft>
              <a:spcPct val="20000"/>
            </a:spcAft>
            <a:buChar char="•"/>
          </a:pPr>
          <a:r>
            <a:rPr lang="en-US" sz="1800" kern="1200" dirty="0"/>
            <a:t>Cycle – </a:t>
          </a:r>
          <a:r>
            <a:rPr lang="en-US" sz="1800" b="1" kern="1200" dirty="0"/>
            <a:t>3year cycle</a:t>
          </a:r>
          <a:r>
            <a:rPr lang="en-US" sz="1800" kern="1200" dirty="0"/>
            <a:t> with an annual update</a:t>
          </a:r>
        </a:p>
        <a:p>
          <a:pPr marL="171450" lvl="1" indent="-171450" algn="l" defTabSz="800100">
            <a:lnSpc>
              <a:spcPct val="100000"/>
            </a:lnSpc>
            <a:spcBef>
              <a:spcPct val="0"/>
            </a:spcBef>
            <a:spcAft>
              <a:spcPct val="20000"/>
            </a:spcAft>
            <a:buChar char="•"/>
          </a:pPr>
          <a:r>
            <a:rPr lang="en-US" sz="1800" kern="1200" dirty="0"/>
            <a:t>Timeline – Data reflection begins in Fall, with Unit program review due </a:t>
          </a:r>
          <a:r>
            <a:rPr lang="en-US" sz="1800" b="1" kern="1200" dirty="0"/>
            <a:t>March 27</a:t>
          </a:r>
          <a:r>
            <a:rPr lang="en-US" sz="1800" kern="1200" dirty="0"/>
            <a:t> </a:t>
          </a:r>
        </a:p>
        <a:p>
          <a:pPr marL="171450" lvl="1" indent="-171450" algn="l" defTabSz="800100">
            <a:lnSpc>
              <a:spcPct val="100000"/>
            </a:lnSpc>
            <a:spcBef>
              <a:spcPct val="0"/>
            </a:spcBef>
            <a:spcAft>
              <a:spcPct val="20000"/>
            </a:spcAft>
            <a:buChar char="•"/>
          </a:pPr>
          <a:r>
            <a:rPr lang="en-US" sz="1800" b="1" kern="1200" dirty="0"/>
            <a:t>Everyone completes unit level</a:t>
          </a:r>
          <a:r>
            <a:rPr lang="en-US" sz="1800" kern="1200" dirty="0"/>
            <a:t> program review</a:t>
          </a:r>
        </a:p>
        <a:p>
          <a:pPr marL="171450" lvl="1" indent="-171450" algn="l" defTabSz="800100">
            <a:lnSpc>
              <a:spcPct val="100000"/>
            </a:lnSpc>
            <a:spcBef>
              <a:spcPct val="0"/>
            </a:spcBef>
            <a:spcAft>
              <a:spcPct val="20000"/>
            </a:spcAft>
            <a:buChar char="•"/>
          </a:pPr>
          <a:r>
            <a:rPr lang="en-US" sz="1800" kern="1200" dirty="0"/>
            <a:t>Planning </a:t>
          </a:r>
          <a:r>
            <a:rPr lang="en-US" sz="1800" b="1" kern="1200" dirty="0"/>
            <a:t>starts with </a:t>
          </a:r>
          <a:r>
            <a:rPr lang="en-US" sz="1800" b="1" i="1" kern="1200" dirty="0"/>
            <a:t>Mt. SAC 2035</a:t>
          </a:r>
          <a:r>
            <a:rPr lang="en-US" sz="1800" kern="1200" dirty="0"/>
            <a:t> Commitments, outcomes, and metrics</a:t>
          </a:r>
        </a:p>
        <a:p>
          <a:pPr marL="171450" lvl="1" indent="-171450" algn="l" defTabSz="800100">
            <a:lnSpc>
              <a:spcPct val="100000"/>
            </a:lnSpc>
            <a:spcBef>
              <a:spcPct val="0"/>
            </a:spcBef>
            <a:spcAft>
              <a:spcPct val="20000"/>
            </a:spcAft>
            <a:buChar char="•"/>
          </a:pPr>
          <a:r>
            <a:rPr lang="en-US" sz="1800" b="1" kern="1200" dirty="0"/>
            <a:t>Emphasis on data </a:t>
          </a:r>
          <a:r>
            <a:rPr lang="en-US" sz="1800" b="1" kern="1200" dirty="0">
              <a:latin typeface="Calibri"/>
              <a:ea typeface="Calibri"/>
              <a:cs typeface="Calibri"/>
            </a:rPr>
            <a:t>review</a:t>
          </a:r>
          <a:r>
            <a:rPr lang="en-US" sz="1800" b="1" kern="1200" dirty="0"/>
            <a:t>, analysis, and reflection </a:t>
          </a:r>
          <a:r>
            <a:rPr lang="en-US" sz="1800" kern="1200" dirty="0"/>
            <a:t>leading to measurable program improvement and student success</a:t>
          </a:r>
        </a:p>
        <a:p>
          <a:pPr marL="171450" lvl="1" indent="-171450" algn="l" defTabSz="800100">
            <a:lnSpc>
              <a:spcPct val="100000"/>
            </a:lnSpc>
            <a:spcBef>
              <a:spcPct val="0"/>
            </a:spcBef>
            <a:spcAft>
              <a:spcPct val="20000"/>
            </a:spcAft>
            <a:buChar char="•"/>
          </a:pPr>
          <a:r>
            <a:rPr lang="en-US" sz="1800" b="1" kern="1200" dirty="0"/>
            <a:t>Program analysis</a:t>
          </a:r>
          <a:r>
            <a:rPr lang="en-US" sz="1800" kern="1200" dirty="0"/>
            <a:t> leads to identification of resource needs</a:t>
          </a:r>
        </a:p>
        <a:p>
          <a:pPr marL="171450" lvl="1" indent="-171450" algn="l" defTabSz="800100">
            <a:lnSpc>
              <a:spcPct val="100000"/>
            </a:lnSpc>
            <a:spcBef>
              <a:spcPct val="0"/>
            </a:spcBef>
            <a:spcAft>
              <a:spcPct val="20000"/>
            </a:spcAft>
            <a:buChar char="•"/>
          </a:pPr>
          <a:r>
            <a:rPr lang="en-US" sz="1800" kern="1200" dirty="0"/>
            <a:t>Level 2 is </a:t>
          </a:r>
          <a:r>
            <a:rPr lang="en-US" sz="1800" b="1" kern="1200" dirty="0"/>
            <a:t>validation and communication </a:t>
          </a:r>
          <a:r>
            <a:rPr lang="en-US" sz="1800" kern="1200" dirty="0"/>
            <a:t>with units</a:t>
          </a:r>
          <a:r>
            <a:rPr lang="en-US" sz="1800" kern="1200" dirty="0">
              <a:latin typeface="Calibri Light" panose="020F0302020204030204"/>
            </a:rPr>
            <a:t>.</a:t>
          </a:r>
          <a:endParaRPr lang="en-US" sz="1800" kern="1200" dirty="0"/>
        </a:p>
      </dsp:txBody>
      <dsp:txXfrm>
        <a:off x="0" y="2559541"/>
        <a:ext cx="7347990" cy="32457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293777"/>
          <a:ext cx="5420852" cy="406570"/>
        </a:xfrm>
        <a:prstGeom prst="roundRect">
          <a:avLst/>
        </a:prstGeom>
        <a:solidFill>
          <a:schemeClr val="accent2">
            <a:lumMod val="75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solidFill>
                <a:schemeClr val="bg1"/>
              </a:solidFill>
            </a:rPr>
            <a:t>Outcomes</a:t>
          </a:r>
        </a:p>
      </dsp:txBody>
      <dsp:txXfrm>
        <a:off x="19847" y="313624"/>
        <a:ext cx="5381158" cy="366876"/>
      </dsp:txXfrm>
    </dsp:sp>
    <dsp:sp modelId="{98B39511-EF9C-4B5E-B3C9-018AB6661D27}">
      <dsp:nvSpPr>
        <dsp:cNvPr id="0" name=""/>
        <dsp:cNvSpPr/>
      </dsp:nvSpPr>
      <dsp:spPr>
        <a:xfrm>
          <a:off x="0" y="881542"/>
          <a:ext cx="5420852" cy="1422719"/>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Inclusive and sustainable campus space utilization and engagement</a:t>
          </a:r>
          <a:endParaRPr lang="en-US" sz="2000" kern="1200"/>
        </a:p>
      </dsp:txBody>
      <dsp:txXfrm>
        <a:off x="69451" y="950993"/>
        <a:ext cx="5281950" cy="1283817"/>
      </dsp:txXfrm>
    </dsp:sp>
    <dsp:sp modelId="{6C8C07B8-4A1C-494E-B2E5-CE1479E707A3}">
      <dsp:nvSpPr>
        <dsp:cNvPr id="0" name=""/>
        <dsp:cNvSpPr/>
      </dsp:nvSpPr>
      <dsp:spPr>
        <a:xfrm>
          <a:off x="0" y="2491708"/>
          <a:ext cx="5420852" cy="1422719"/>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Students report a sense of belonging tied to shared campus spaces, through satisfaction with the availability, accessibility, and useability of shared spaces</a:t>
          </a:r>
          <a:endParaRPr lang="en-US" sz="2000" kern="1200"/>
        </a:p>
      </dsp:txBody>
      <dsp:txXfrm>
        <a:off x="69451" y="2561159"/>
        <a:ext cx="5281950" cy="12838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550515"/>
          <a:ext cx="5420852" cy="342375"/>
        </a:xfrm>
        <a:prstGeom prst="roundRect">
          <a:avLst/>
        </a:prstGeom>
        <a:solidFill>
          <a:schemeClr val="accent2">
            <a:lumMod val="75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solidFill>
                <a:schemeClr val="bg1"/>
              </a:solidFill>
            </a:rPr>
            <a:t>Outcomes</a:t>
          </a:r>
        </a:p>
      </dsp:txBody>
      <dsp:txXfrm>
        <a:off x="16713" y="567228"/>
        <a:ext cx="5387426" cy="308949"/>
      </dsp:txXfrm>
    </dsp:sp>
    <dsp:sp modelId="{98B39511-EF9C-4B5E-B3C9-018AB6661D27}">
      <dsp:nvSpPr>
        <dsp:cNvPr id="0" name=""/>
        <dsp:cNvSpPr/>
      </dsp:nvSpPr>
      <dsp:spPr>
        <a:xfrm>
          <a:off x="0" y="1074084"/>
          <a:ext cx="5420852" cy="119808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Students and employees report the campus as welcoming, easy to navigate, and safe</a:t>
          </a:r>
          <a:endParaRPr lang="en-US" sz="2000" kern="1200"/>
        </a:p>
      </dsp:txBody>
      <dsp:txXfrm>
        <a:off x="58485" y="1132569"/>
        <a:ext cx="5303882" cy="1081110"/>
      </dsp:txXfrm>
    </dsp:sp>
    <dsp:sp modelId="{6C8C07B8-4A1C-494E-B2E5-CE1479E707A3}">
      <dsp:nvSpPr>
        <dsp:cNvPr id="0" name=""/>
        <dsp:cNvSpPr/>
      </dsp:nvSpPr>
      <dsp:spPr>
        <a:xfrm>
          <a:off x="0" y="2459610"/>
          <a:ext cx="5420852" cy="119808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Standardized wayfinding across the campus</a:t>
          </a:r>
          <a:endParaRPr lang="en-US" sz="2000" kern="1200"/>
        </a:p>
      </dsp:txBody>
      <dsp:txXfrm>
        <a:off x="58485" y="2518095"/>
        <a:ext cx="5303882" cy="10811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5E484-6E26-4ADB-BC0D-ED7620C2C14A}">
      <dsp:nvSpPr>
        <dsp:cNvPr id="0" name=""/>
        <dsp:cNvSpPr/>
      </dsp:nvSpPr>
      <dsp:spPr>
        <a:xfrm>
          <a:off x="-602689" y="7933"/>
          <a:ext cx="10515600" cy="880854"/>
        </a:xfrm>
        <a:prstGeom prst="roundRect">
          <a:avLst>
            <a:gd name="adj" fmla="val 10000"/>
          </a:avLst>
        </a:prstGeom>
        <a:solidFill>
          <a:schemeClr val="accent3">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4B9AD01-1F2E-4938-8FBC-B63DF6322FAF}">
      <dsp:nvSpPr>
        <dsp:cNvPr id="0" name=""/>
        <dsp:cNvSpPr/>
      </dsp:nvSpPr>
      <dsp:spPr>
        <a:xfrm>
          <a:off x="-336230" y="206125"/>
          <a:ext cx="484470" cy="48447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26FDBA5-2897-49B0-AF0F-539096CED73E}">
      <dsp:nvSpPr>
        <dsp:cNvPr id="0" name=""/>
        <dsp:cNvSpPr/>
      </dsp:nvSpPr>
      <dsp:spPr>
        <a:xfrm>
          <a:off x="414698" y="7933"/>
          <a:ext cx="4732020" cy="88085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3224" tIns="93224" rIns="93224" bIns="93224" numCol="1" spcCol="1270" anchor="ctr" anchorCtr="0">
          <a:noAutofit/>
        </a:bodyPr>
        <a:lstStyle/>
        <a:p>
          <a:pPr marL="0" lvl="0" indent="0" algn="l" defTabSz="800100">
            <a:lnSpc>
              <a:spcPct val="100000"/>
            </a:lnSpc>
            <a:spcBef>
              <a:spcPct val="0"/>
            </a:spcBef>
            <a:spcAft>
              <a:spcPct val="35000"/>
            </a:spcAft>
            <a:buNone/>
          </a:pPr>
          <a:r>
            <a:rPr lang="en-US" sz="1800" b="1" i="1" kern="1200" dirty="0"/>
            <a:t>Mt. SAC 2035 </a:t>
          </a:r>
          <a:r>
            <a:rPr lang="en-US" sz="1800" b="1" kern="1200" dirty="0"/>
            <a:t>Goal 1: Culture of Care </a:t>
          </a:r>
        </a:p>
      </dsp:txBody>
      <dsp:txXfrm>
        <a:off x="414698" y="7933"/>
        <a:ext cx="4732020" cy="880854"/>
      </dsp:txXfrm>
    </dsp:sp>
    <dsp:sp modelId="{549F27EB-C268-4460-8EF4-A96FD3624C9C}">
      <dsp:nvSpPr>
        <dsp:cNvPr id="0" name=""/>
        <dsp:cNvSpPr/>
      </dsp:nvSpPr>
      <dsp:spPr>
        <a:xfrm>
          <a:off x="4135778" y="0"/>
          <a:ext cx="5853251" cy="88085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3224" tIns="93224" rIns="93224" bIns="93224" numCol="1" spcCol="1270" anchor="ctr" anchorCtr="0">
          <a:noAutofit/>
        </a:bodyPr>
        <a:lstStyle/>
        <a:p>
          <a:pPr marL="0" lvl="0" indent="0" algn="l" defTabSz="577850">
            <a:lnSpc>
              <a:spcPct val="100000"/>
            </a:lnSpc>
            <a:spcBef>
              <a:spcPct val="0"/>
            </a:spcBef>
            <a:spcAft>
              <a:spcPct val="35000"/>
            </a:spcAft>
            <a:buNone/>
          </a:pPr>
          <a:r>
            <a:rPr lang="en-US" sz="1300" b="1" kern="1200" dirty="0">
              <a:solidFill>
                <a:srgbClr val="000000">
                  <a:hueOff val="0"/>
                  <a:satOff val="0"/>
                  <a:lumOff val="0"/>
                  <a:alphaOff val="0"/>
                </a:srgbClr>
              </a:solidFill>
              <a:latin typeface="Calibri" panose="020F0502020204030204"/>
              <a:ea typeface="+mn-ea"/>
              <a:cs typeface="+mn-cs"/>
            </a:rPr>
            <a:t>Commitment 1.1 Service to Students: </a:t>
          </a:r>
          <a:r>
            <a:rPr lang="en-US" sz="1300" b="0" kern="1200" noProof="0" dirty="0">
              <a:solidFill>
                <a:srgbClr val="000000">
                  <a:hueOff val="0"/>
                  <a:satOff val="0"/>
                  <a:lumOff val="0"/>
                  <a:alphaOff val="0"/>
                </a:srgbClr>
              </a:solidFill>
              <a:latin typeface="Calibri" panose="020F0502020204030204"/>
              <a:ea typeface="+mn-ea"/>
              <a:cs typeface="+mn-cs"/>
            </a:rPr>
            <a:t>Foster a culture of care by building employee capacity to be of service to students through knowledge of students’ lived experiences; internal and external resources; </a:t>
          </a:r>
          <a:r>
            <a:rPr lang="en-US" sz="1300" b="0" kern="1200" dirty="0">
              <a:solidFill>
                <a:srgbClr val="000000">
                  <a:hueOff val="0"/>
                  <a:satOff val="0"/>
                  <a:lumOff val="0"/>
                  <a:alphaOff val="0"/>
                </a:srgbClr>
              </a:solidFill>
              <a:latin typeface="Calibri" panose="020F0502020204030204"/>
              <a:ea typeface="+mn-ea"/>
              <a:cs typeface="+mn-cs"/>
            </a:rPr>
            <a:t>and infuse healing-centered engagement and peace education practices.</a:t>
          </a:r>
        </a:p>
      </dsp:txBody>
      <dsp:txXfrm>
        <a:off x="4135778" y="0"/>
        <a:ext cx="5853251" cy="880854"/>
      </dsp:txXfrm>
    </dsp:sp>
    <dsp:sp modelId="{3318EDE7-1D6B-42B7-A1ED-E56B547CBDC2}">
      <dsp:nvSpPr>
        <dsp:cNvPr id="0" name=""/>
        <dsp:cNvSpPr/>
      </dsp:nvSpPr>
      <dsp:spPr>
        <a:xfrm>
          <a:off x="-602689" y="1109002"/>
          <a:ext cx="10515600" cy="880854"/>
        </a:xfrm>
        <a:prstGeom prst="roundRect">
          <a:avLst>
            <a:gd name="adj" fmla="val 10000"/>
          </a:avLst>
        </a:prstGeom>
        <a:solidFill>
          <a:schemeClr val="accent3">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6C8CE4B-A273-4633-A47A-B117C9EC84A0}">
      <dsp:nvSpPr>
        <dsp:cNvPr id="0" name=""/>
        <dsp:cNvSpPr/>
      </dsp:nvSpPr>
      <dsp:spPr>
        <a:xfrm>
          <a:off x="-336230" y="1307194"/>
          <a:ext cx="484470" cy="484470"/>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6F68B7-A1C1-443C-B926-AED7D4929EA1}">
      <dsp:nvSpPr>
        <dsp:cNvPr id="0" name=""/>
        <dsp:cNvSpPr/>
      </dsp:nvSpPr>
      <dsp:spPr>
        <a:xfrm>
          <a:off x="414698" y="1109002"/>
          <a:ext cx="9496222" cy="88085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3224" tIns="93224" rIns="93224" bIns="93224"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Calibri"/>
              <a:ea typeface="Calibri Light"/>
              <a:cs typeface="Calibri Light"/>
            </a:rPr>
            <a:t>Data Review</a:t>
          </a:r>
          <a:r>
            <a:rPr lang="en-US" sz="1800" kern="1200" dirty="0"/>
            <a:t>– Quantitative data related to student course and program completion</a:t>
          </a:r>
        </a:p>
      </dsp:txBody>
      <dsp:txXfrm>
        <a:off x="414698" y="1109002"/>
        <a:ext cx="9496222" cy="880854"/>
      </dsp:txXfrm>
    </dsp:sp>
    <dsp:sp modelId="{8ED70D21-D19B-4B40-A0AA-0BC3D6F6701D}">
      <dsp:nvSpPr>
        <dsp:cNvPr id="0" name=""/>
        <dsp:cNvSpPr/>
      </dsp:nvSpPr>
      <dsp:spPr>
        <a:xfrm>
          <a:off x="-602689" y="2210070"/>
          <a:ext cx="10515600" cy="880854"/>
        </a:xfrm>
        <a:prstGeom prst="roundRect">
          <a:avLst>
            <a:gd name="adj" fmla="val 10000"/>
          </a:avLst>
        </a:prstGeom>
        <a:solidFill>
          <a:schemeClr val="accent3">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75D1691-60C9-490E-AD71-7E743F476C91}">
      <dsp:nvSpPr>
        <dsp:cNvPr id="0" name=""/>
        <dsp:cNvSpPr/>
      </dsp:nvSpPr>
      <dsp:spPr>
        <a:xfrm>
          <a:off x="-336230" y="2408263"/>
          <a:ext cx="484470" cy="48447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20385E9-2A94-475F-A5B3-4732EDA3F6F2}">
      <dsp:nvSpPr>
        <dsp:cNvPr id="0" name=""/>
        <dsp:cNvSpPr/>
      </dsp:nvSpPr>
      <dsp:spPr>
        <a:xfrm>
          <a:off x="414698" y="2210070"/>
          <a:ext cx="9496222" cy="88085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3224" tIns="93224" rIns="93224" bIns="93224" numCol="1" spcCol="1270" anchor="ctr" anchorCtr="0">
          <a:noAutofit/>
        </a:bodyPr>
        <a:lstStyle/>
        <a:p>
          <a:pPr marL="0" lvl="0" indent="0" algn="l" defTabSz="800100">
            <a:lnSpc>
              <a:spcPct val="100000"/>
            </a:lnSpc>
            <a:spcBef>
              <a:spcPct val="0"/>
            </a:spcBef>
            <a:spcAft>
              <a:spcPct val="35000"/>
            </a:spcAft>
            <a:buNone/>
          </a:pPr>
          <a:r>
            <a:rPr lang="en-US" sz="1800" b="1" kern="1200" dirty="0"/>
            <a:t>Data Analysis and Reflection </a:t>
          </a:r>
          <a:endParaRPr lang="en-US" sz="1800" kern="1200" dirty="0"/>
        </a:p>
      </dsp:txBody>
      <dsp:txXfrm>
        <a:off x="414698" y="2210070"/>
        <a:ext cx="9496222" cy="880854"/>
      </dsp:txXfrm>
    </dsp:sp>
    <dsp:sp modelId="{01A29B7E-E1BB-45FC-AACB-6952025143F2}">
      <dsp:nvSpPr>
        <dsp:cNvPr id="0" name=""/>
        <dsp:cNvSpPr/>
      </dsp:nvSpPr>
      <dsp:spPr>
        <a:xfrm>
          <a:off x="-602689" y="3311139"/>
          <a:ext cx="10515600" cy="1032265"/>
        </a:xfrm>
        <a:prstGeom prst="roundRect">
          <a:avLst>
            <a:gd name="adj" fmla="val 10000"/>
          </a:avLst>
        </a:prstGeom>
        <a:solidFill>
          <a:schemeClr val="accent3">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01EAF53-ED07-4703-9C33-C0A69DE8918D}">
      <dsp:nvSpPr>
        <dsp:cNvPr id="0" name=""/>
        <dsp:cNvSpPr/>
      </dsp:nvSpPr>
      <dsp:spPr>
        <a:xfrm>
          <a:off x="-336230" y="3585036"/>
          <a:ext cx="484470" cy="48447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A64CA2E-8384-4767-9767-2ED5CF1765FC}">
      <dsp:nvSpPr>
        <dsp:cNvPr id="0" name=""/>
        <dsp:cNvSpPr/>
      </dsp:nvSpPr>
      <dsp:spPr>
        <a:xfrm>
          <a:off x="378167" y="3368593"/>
          <a:ext cx="4732020" cy="88085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3224" tIns="93224" rIns="93224" bIns="93224" numCol="1" spcCol="1270" anchor="ctr" anchorCtr="0">
          <a:noAutofit/>
        </a:bodyPr>
        <a:lstStyle/>
        <a:p>
          <a:pPr marL="0" lvl="0" indent="0" algn="l" defTabSz="800100">
            <a:lnSpc>
              <a:spcPct val="100000"/>
            </a:lnSpc>
            <a:spcBef>
              <a:spcPct val="0"/>
            </a:spcBef>
            <a:spcAft>
              <a:spcPct val="35000"/>
            </a:spcAft>
            <a:buNone/>
          </a:pPr>
          <a:r>
            <a:rPr lang="en-US" sz="1800" b="1" kern="1200" dirty="0"/>
            <a:t>Unit Planned Actions</a:t>
          </a:r>
          <a:endParaRPr lang="en-US" sz="1800" b="0" i="1" kern="1200" dirty="0"/>
        </a:p>
      </dsp:txBody>
      <dsp:txXfrm>
        <a:off x="378167" y="3368593"/>
        <a:ext cx="4732020" cy="880854"/>
      </dsp:txXfrm>
    </dsp:sp>
    <dsp:sp modelId="{435BE1EE-F1E7-49B7-83DB-F8F3E059373E}">
      <dsp:nvSpPr>
        <dsp:cNvPr id="0" name=""/>
        <dsp:cNvSpPr/>
      </dsp:nvSpPr>
      <dsp:spPr>
        <a:xfrm>
          <a:off x="2805517" y="3359414"/>
          <a:ext cx="7178938" cy="88085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3224" tIns="93224" rIns="93224" bIns="93224" numCol="1" spcCol="1270" anchor="ctr" anchorCtr="0">
          <a:noAutofit/>
        </a:bodyPr>
        <a:lstStyle/>
        <a:p>
          <a:pPr marL="0" lvl="0" indent="0" algn="l" defTabSz="511175" rtl="0">
            <a:lnSpc>
              <a:spcPct val="100000"/>
            </a:lnSpc>
            <a:spcBef>
              <a:spcPct val="0"/>
            </a:spcBef>
            <a:spcAft>
              <a:spcPct val="35000"/>
            </a:spcAft>
            <a:buNone/>
          </a:pPr>
          <a:r>
            <a:rPr lang="en-US" sz="1150" b="1" kern="1200" dirty="0">
              <a:latin typeface="Calibri Light" panose="020F0302020204030204"/>
            </a:rPr>
            <a:t>25-28 Student Equity Plan: Planned</a:t>
          </a:r>
          <a:r>
            <a:rPr lang="en-US" sz="1150" b="1" kern="1200" dirty="0"/>
            <a:t> Action 8.3.A:</a:t>
          </a:r>
          <a:r>
            <a:rPr lang="en-US" sz="1150" kern="1200" dirty="0"/>
            <a:t> Student Services will partner with Instruction to provide presentations on resources in classrooms to inform students about support services available on campus as well as partnerships with off-campus agencies that provide additional support. To strengthen this effort, Student Services will work to enhance employee awareness and understanding of these resources, so that faculty are equipped to refer students effectively</a:t>
          </a:r>
          <a:r>
            <a:rPr lang="en-US" sz="1100" kern="1200" dirty="0"/>
            <a:t>.(</a:t>
          </a:r>
          <a:r>
            <a:rPr lang="en-US" sz="1100" i="1" kern="1200" dirty="0"/>
            <a:t>Supports Commitment 1.1 outcome: </a:t>
          </a:r>
          <a:r>
            <a:rPr lang="en-US" sz="1100" b="0" i="1" kern="1200" dirty="0"/>
            <a:t>Engagement of employees in learning opportunities that support a healing-centered culture of caring and peace)</a:t>
          </a:r>
        </a:p>
      </dsp:txBody>
      <dsp:txXfrm>
        <a:off x="2805517" y="3359414"/>
        <a:ext cx="7178938" cy="8808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5E484-6E26-4ADB-BC0D-ED7620C2C14A}">
      <dsp:nvSpPr>
        <dsp:cNvPr id="0" name=""/>
        <dsp:cNvSpPr/>
      </dsp:nvSpPr>
      <dsp:spPr>
        <a:xfrm>
          <a:off x="-697603" y="7933"/>
          <a:ext cx="10515600" cy="880854"/>
        </a:xfrm>
        <a:prstGeom prst="roundRect">
          <a:avLst>
            <a:gd name="adj" fmla="val 10000"/>
          </a:avLst>
        </a:prstGeom>
        <a:solidFill>
          <a:schemeClr val="accent3">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4B9AD01-1F2E-4938-8FBC-B63DF6322FAF}">
      <dsp:nvSpPr>
        <dsp:cNvPr id="0" name=""/>
        <dsp:cNvSpPr/>
      </dsp:nvSpPr>
      <dsp:spPr>
        <a:xfrm>
          <a:off x="-431145" y="206125"/>
          <a:ext cx="484470" cy="48447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26FDBA5-2897-49B0-AF0F-539096CED73E}">
      <dsp:nvSpPr>
        <dsp:cNvPr id="0" name=""/>
        <dsp:cNvSpPr/>
      </dsp:nvSpPr>
      <dsp:spPr>
        <a:xfrm>
          <a:off x="319783" y="7933"/>
          <a:ext cx="4732020" cy="88085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3224" tIns="93224" rIns="93224" bIns="93224" numCol="1" spcCol="1270" anchor="ctr" anchorCtr="0">
          <a:noAutofit/>
        </a:bodyPr>
        <a:lstStyle/>
        <a:p>
          <a:pPr marL="0" lvl="0" indent="0" algn="l" defTabSz="800100">
            <a:lnSpc>
              <a:spcPct val="100000"/>
            </a:lnSpc>
            <a:spcBef>
              <a:spcPct val="0"/>
            </a:spcBef>
            <a:spcAft>
              <a:spcPct val="35000"/>
            </a:spcAft>
            <a:buNone/>
          </a:pPr>
          <a:r>
            <a:rPr lang="en-US" sz="1800" b="1" i="1" kern="1200"/>
            <a:t>Mt. SAC 2035 </a:t>
          </a:r>
          <a:r>
            <a:rPr lang="en-US" sz="1800" b="1" kern="1200"/>
            <a:t>Goal 1: Culture of Care </a:t>
          </a:r>
        </a:p>
      </dsp:txBody>
      <dsp:txXfrm>
        <a:off x="319783" y="7933"/>
        <a:ext cx="4732020" cy="880854"/>
      </dsp:txXfrm>
    </dsp:sp>
    <dsp:sp modelId="{549F27EB-C268-4460-8EF4-A96FD3624C9C}">
      <dsp:nvSpPr>
        <dsp:cNvPr id="0" name=""/>
        <dsp:cNvSpPr/>
      </dsp:nvSpPr>
      <dsp:spPr>
        <a:xfrm>
          <a:off x="4040863" y="0"/>
          <a:ext cx="5853251" cy="88085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3224" tIns="93224" rIns="93224" bIns="93224" numCol="1" spcCol="1270" anchor="ctr" anchorCtr="0">
          <a:noAutofit/>
        </a:bodyPr>
        <a:lstStyle/>
        <a:p>
          <a:pPr marL="0" lvl="0" indent="0" algn="l" defTabSz="577850">
            <a:lnSpc>
              <a:spcPct val="100000"/>
            </a:lnSpc>
            <a:spcBef>
              <a:spcPct val="0"/>
            </a:spcBef>
            <a:spcAft>
              <a:spcPct val="35000"/>
            </a:spcAft>
            <a:buNone/>
          </a:pPr>
          <a:r>
            <a:rPr lang="en-US" sz="1300" b="1" kern="1200">
              <a:solidFill>
                <a:srgbClr val="000000">
                  <a:hueOff val="0"/>
                  <a:satOff val="0"/>
                  <a:lumOff val="0"/>
                  <a:alphaOff val="0"/>
                </a:srgbClr>
              </a:solidFill>
              <a:latin typeface="Calibri" panose="020F0502020204030204"/>
              <a:ea typeface="+mn-ea"/>
              <a:cs typeface="+mn-cs"/>
            </a:rPr>
            <a:t>Commitment 1.3 Holistic Support: </a:t>
          </a:r>
          <a:r>
            <a:rPr lang="en-US" sz="1300" kern="1200">
              <a:solidFill>
                <a:schemeClr val="tx1"/>
              </a:solidFill>
              <a:latin typeface="Aptos Display" panose="02110004020202020204"/>
            </a:rPr>
            <a:t>Increase use of programs for disproportionately impacted and other specialized student groups to provide students with supports such as mentoring, cultural enrichment, and spaces to cultivate belonging. </a:t>
          </a:r>
          <a:endParaRPr lang="en-US" sz="1300" b="0" kern="1200">
            <a:solidFill>
              <a:schemeClr val="tx1"/>
            </a:solidFill>
            <a:latin typeface="Calibri" panose="020F0502020204030204"/>
            <a:ea typeface="+mn-ea"/>
            <a:cs typeface="+mn-cs"/>
          </a:endParaRPr>
        </a:p>
      </dsp:txBody>
      <dsp:txXfrm>
        <a:off x="4040863" y="0"/>
        <a:ext cx="5853251" cy="880854"/>
      </dsp:txXfrm>
    </dsp:sp>
    <dsp:sp modelId="{3318EDE7-1D6B-42B7-A1ED-E56B547CBDC2}">
      <dsp:nvSpPr>
        <dsp:cNvPr id="0" name=""/>
        <dsp:cNvSpPr/>
      </dsp:nvSpPr>
      <dsp:spPr>
        <a:xfrm>
          <a:off x="-697603" y="1109002"/>
          <a:ext cx="10515600" cy="880854"/>
        </a:xfrm>
        <a:prstGeom prst="roundRect">
          <a:avLst>
            <a:gd name="adj" fmla="val 10000"/>
          </a:avLst>
        </a:prstGeom>
        <a:solidFill>
          <a:schemeClr val="accent3">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6C8CE4B-A273-4633-A47A-B117C9EC84A0}">
      <dsp:nvSpPr>
        <dsp:cNvPr id="0" name=""/>
        <dsp:cNvSpPr/>
      </dsp:nvSpPr>
      <dsp:spPr>
        <a:xfrm>
          <a:off x="-431145" y="1307194"/>
          <a:ext cx="484470" cy="484470"/>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6F68B7-A1C1-443C-B926-AED7D4929EA1}">
      <dsp:nvSpPr>
        <dsp:cNvPr id="0" name=""/>
        <dsp:cNvSpPr/>
      </dsp:nvSpPr>
      <dsp:spPr>
        <a:xfrm>
          <a:off x="319783" y="1109002"/>
          <a:ext cx="9496222" cy="88085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3224" tIns="93224" rIns="93224" bIns="93224" numCol="1" spcCol="1270" anchor="ctr" anchorCtr="0">
          <a:noAutofit/>
        </a:bodyPr>
        <a:lstStyle/>
        <a:p>
          <a:pPr marL="0" lvl="0" indent="0" algn="l" defTabSz="800100">
            <a:lnSpc>
              <a:spcPct val="100000"/>
            </a:lnSpc>
            <a:spcBef>
              <a:spcPct val="0"/>
            </a:spcBef>
            <a:spcAft>
              <a:spcPct val="35000"/>
            </a:spcAft>
            <a:buNone/>
          </a:pPr>
          <a:r>
            <a:rPr lang="en-US" sz="1800" b="1" kern="1200"/>
            <a:t>Data Collection </a:t>
          </a:r>
          <a:r>
            <a:rPr lang="en-US" sz="1800" kern="1200"/>
            <a:t>– Quantitative data related to student usage of affinity programs and services</a:t>
          </a:r>
        </a:p>
      </dsp:txBody>
      <dsp:txXfrm>
        <a:off x="319783" y="1109002"/>
        <a:ext cx="9496222" cy="880854"/>
      </dsp:txXfrm>
    </dsp:sp>
    <dsp:sp modelId="{8ED70D21-D19B-4B40-A0AA-0BC3D6F6701D}">
      <dsp:nvSpPr>
        <dsp:cNvPr id="0" name=""/>
        <dsp:cNvSpPr/>
      </dsp:nvSpPr>
      <dsp:spPr>
        <a:xfrm>
          <a:off x="-697603" y="2210070"/>
          <a:ext cx="10515600" cy="880854"/>
        </a:xfrm>
        <a:prstGeom prst="roundRect">
          <a:avLst>
            <a:gd name="adj" fmla="val 10000"/>
          </a:avLst>
        </a:prstGeom>
        <a:solidFill>
          <a:schemeClr val="accent3">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75D1691-60C9-490E-AD71-7E743F476C91}">
      <dsp:nvSpPr>
        <dsp:cNvPr id="0" name=""/>
        <dsp:cNvSpPr/>
      </dsp:nvSpPr>
      <dsp:spPr>
        <a:xfrm>
          <a:off x="-431145" y="2408263"/>
          <a:ext cx="484470" cy="48447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20385E9-2A94-475F-A5B3-4732EDA3F6F2}">
      <dsp:nvSpPr>
        <dsp:cNvPr id="0" name=""/>
        <dsp:cNvSpPr/>
      </dsp:nvSpPr>
      <dsp:spPr>
        <a:xfrm>
          <a:off x="319783" y="2210070"/>
          <a:ext cx="9496222" cy="88085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3224" tIns="93224" rIns="93224" bIns="93224" numCol="1" spcCol="1270" anchor="ctr" anchorCtr="0">
          <a:noAutofit/>
        </a:bodyPr>
        <a:lstStyle/>
        <a:p>
          <a:pPr marL="0" lvl="0" indent="0" algn="l" defTabSz="800100">
            <a:lnSpc>
              <a:spcPct val="100000"/>
            </a:lnSpc>
            <a:spcBef>
              <a:spcPct val="0"/>
            </a:spcBef>
            <a:spcAft>
              <a:spcPct val="35000"/>
            </a:spcAft>
            <a:buNone/>
          </a:pPr>
          <a:r>
            <a:rPr lang="en-US" sz="1800" b="1" kern="1200"/>
            <a:t>Data Analysis and Reflection </a:t>
          </a:r>
          <a:endParaRPr lang="en-US" sz="1800" kern="1200"/>
        </a:p>
      </dsp:txBody>
      <dsp:txXfrm>
        <a:off x="319783" y="2210070"/>
        <a:ext cx="9496222" cy="880854"/>
      </dsp:txXfrm>
    </dsp:sp>
    <dsp:sp modelId="{01A29B7E-E1BB-45FC-AACB-6952025143F2}">
      <dsp:nvSpPr>
        <dsp:cNvPr id="0" name=""/>
        <dsp:cNvSpPr/>
      </dsp:nvSpPr>
      <dsp:spPr>
        <a:xfrm>
          <a:off x="-697603" y="3311139"/>
          <a:ext cx="10515600" cy="1032265"/>
        </a:xfrm>
        <a:prstGeom prst="roundRect">
          <a:avLst>
            <a:gd name="adj" fmla="val 10000"/>
          </a:avLst>
        </a:prstGeom>
        <a:solidFill>
          <a:schemeClr val="accent3">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01EAF53-ED07-4703-9C33-C0A69DE8918D}">
      <dsp:nvSpPr>
        <dsp:cNvPr id="0" name=""/>
        <dsp:cNvSpPr/>
      </dsp:nvSpPr>
      <dsp:spPr>
        <a:xfrm>
          <a:off x="-431145" y="3585036"/>
          <a:ext cx="484470" cy="48447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A64CA2E-8384-4767-9767-2ED5CF1765FC}">
      <dsp:nvSpPr>
        <dsp:cNvPr id="0" name=""/>
        <dsp:cNvSpPr/>
      </dsp:nvSpPr>
      <dsp:spPr>
        <a:xfrm>
          <a:off x="283252" y="3368593"/>
          <a:ext cx="4732020" cy="88085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3224" tIns="93224" rIns="93224" bIns="93224" numCol="1" spcCol="1270" anchor="ctr" anchorCtr="0">
          <a:noAutofit/>
        </a:bodyPr>
        <a:lstStyle/>
        <a:p>
          <a:pPr marL="0" lvl="0" indent="0" algn="l" defTabSz="800100">
            <a:lnSpc>
              <a:spcPct val="100000"/>
            </a:lnSpc>
            <a:spcBef>
              <a:spcPct val="0"/>
            </a:spcBef>
            <a:spcAft>
              <a:spcPct val="35000"/>
            </a:spcAft>
            <a:buNone/>
          </a:pPr>
          <a:r>
            <a:rPr lang="en-US" sz="1800" b="1" kern="1200"/>
            <a:t>Unit Planned Actions</a:t>
          </a:r>
          <a:endParaRPr lang="en-US" sz="1800" b="0" i="1" kern="1200"/>
        </a:p>
      </dsp:txBody>
      <dsp:txXfrm>
        <a:off x="283252" y="3368593"/>
        <a:ext cx="4732020" cy="880854"/>
      </dsp:txXfrm>
    </dsp:sp>
    <dsp:sp modelId="{435BE1EE-F1E7-49B7-83DB-F8F3E059373E}">
      <dsp:nvSpPr>
        <dsp:cNvPr id="0" name=""/>
        <dsp:cNvSpPr/>
      </dsp:nvSpPr>
      <dsp:spPr>
        <a:xfrm>
          <a:off x="2401572" y="3386844"/>
          <a:ext cx="7558597" cy="88085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3224" tIns="93224" rIns="93224" bIns="93224" numCol="1" spcCol="1270" anchor="ctr" anchorCtr="0">
          <a:noAutofit/>
        </a:bodyPr>
        <a:lstStyle/>
        <a:p>
          <a:pPr marL="0" lvl="0" indent="0" algn="l" defTabSz="533400">
            <a:lnSpc>
              <a:spcPct val="100000"/>
            </a:lnSpc>
            <a:spcBef>
              <a:spcPct val="0"/>
            </a:spcBef>
            <a:spcAft>
              <a:spcPct val="35000"/>
            </a:spcAft>
            <a:buNone/>
          </a:pPr>
          <a:r>
            <a:rPr lang="en-US" sz="1200" b="1" kern="1200"/>
            <a:t>SEP Planned Action 8.2.A:</a:t>
          </a:r>
          <a:r>
            <a:rPr lang="en-US" sz="1200" kern="1200"/>
            <a:t> </a:t>
          </a:r>
          <a:r>
            <a:rPr lang="en-US" sz="1200" b="0" kern="1200"/>
            <a:t>Equity and affinity programs, including EOPS, </a:t>
          </a:r>
          <a:r>
            <a:rPr lang="en-US" sz="1200" b="0" kern="1200" err="1"/>
            <a:t>TRiO</a:t>
          </a:r>
          <a:r>
            <a:rPr lang="en-US" sz="1200" b="0" kern="1200"/>
            <a:t> ACES, Bridge, Financial Aid, and </a:t>
          </a:r>
          <a:r>
            <a:rPr lang="en-US" sz="1200" b="0" kern="1200" err="1"/>
            <a:t>InReach</a:t>
          </a:r>
          <a:r>
            <a:rPr lang="en-US" sz="1200" b="0" kern="1200"/>
            <a:t>, will promote and proactively connect DI students to support services and resources before and during major terms. </a:t>
          </a:r>
          <a:r>
            <a:rPr lang="en-US" sz="1200" kern="1200"/>
            <a:t>These programs will collaborate to ensure that key services are promoted to incoming students, helping to foster early engagement, increase awareness, and support a strong start to their college journey.</a:t>
          </a:r>
          <a:r>
            <a:rPr lang="en-US" sz="1200" b="1" kern="1200"/>
            <a:t> </a:t>
          </a:r>
          <a:r>
            <a:rPr lang="en-US" sz="1200" kern="1200"/>
            <a:t>Data will be collected on student usage of programs and services.(</a:t>
          </a:r>
          <a:r>
            <a:rPr lang="en-US" sz="1000" i="1" kern="1200"/>
            <a:t>Supports Commitment 1.3 outcome: </a:t>
          </a:r>
          <a:r>
            <a:rPr lang="en-US" sz="1000" b="0" i="1" kern="1200"/>
            <a:t>Student utilization of affinity centers)</a:t>
          </a:r>
        </a:p>
      </dsp:txBody>
      <dsp:txXfrm>
        <a:off x="2401572" y="3386844"/>
        <a:ext cx="7558597" cy="8808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74EB3-09A5-4D4F-AE04-90351ADC2BCB}">
      <dsp:nvSpPr>
        <dsp:cNvPr id="0" name=""/>
        <dsp:cNvSpPr/>
      </dsp:nvSpPr>
      <dsp:spPr>
        <a:xfrm>
          <a:off x="1359535" y="1765"/>
          <a:ext cx="5438140" cy="180973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15" tIns="459673" rIns="105515" bIns="459673" numCol="1" spcCol="1270" anchor="ctr" anchorCtr="0">
          <a:noAutofit/>
        </a:bodyPr>
        <a:lstStyle/>
        <a:p>
          <a:pPr marL="0" lvl="0" indent="0" algn="l" defTabSz="933450">
            <a:lnSpc>
              <a:spcPct val="90000"/>
            </a:lnSpc>
            <a:spcBef>
              <a:spcPct val="0"/>
            </a:spcBef>
            <a:spcAft>
              <a:spcPct val="35000"/>
            </a:spcAft>
            <a:buNone/>
          </a:pPr>
          <a:r>
            <a:rPr lang="en-US" sz="2100" kern="1200"/>
            <a:t>Choose a question on the provided template and use the Data Dashboards to start reviewing and assessing your data.  </a:t>
          </a:r>
        </a:p>
      </dsp:txBody>
      <dsp:txXfrm>
        <a:off x="1359535" y="1765"/>
        <a:ext cx="5438140" cy="1809737"/>
      </dsp:txXfrm>
    </dsp:sp>
    <dsp:sp modelId="{73590356-0BD3-42E3-9567-E2D686673585}">
      <dsp:nvSpPr>
        <dsp:cNvPr id="0" name=""/>
        <dsp:cNvSpPr/>
      </dsp:nvSpPr>
      <dsp:spPr>
        <a:xfrm>
          <a:off x="0" y="1765"/>
          <a:ext cx="1359535" cy="1809737"/>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42" tIns="178762" rIns="71942" bIns="178762" numCol="1" spcCol="1270" anchor="ctr" anchorCtr="0">
          <a:noAutofit/>
        </a:bodyPr>
        <a:lstStyle/>
        <a:p>
          <a:pPr marL="0" lvl="0" indent="0" algn="ctr" defTabSz="1155700">
            <a:lnSpc>
              <a:spcPct val="90000"/>
            </a:lnSpc>
            <a:spcBef>
              <a:spcPct val="0"/>
            </a:spcBef>
            <a:spcAft>
              <a:spcPct val="35000"/>
            </a:spcAft>
            <a:buNone/>
          </a:pPr>
          <a:r>
            <a:rPr lang="en-US" sz="2600" kern="1200"/>
            <a:t>Choose</a:t>
          </a:r>
        </a:p>
      </dsp:txBody>
      <dsp:txXfrm>
        <a:off x="0" y="1765"/>
        <a:ext cx="1359535" cy="1809737"/>
      </dsp:txXfrm>
    </dsp:sp>
    <dsp:sp modelId="{4EA90E0E-72F0-46FA-865F-D805263333E5}">
      <dsp:nvSpPr>
        <dsp:cNvPr id="0" name=""/>
        <dsp:cNvSpPr/>
      </dsp:nvSpPr>
      <dsp:spPr>
        <a:xfrm>
          <a:off x="1359535" y="1920087"/>
          <a:ext cx="5438140" cy="1809737"/>
        </a:xfrm>
        <a:prstGeom prst="rect">
          <a:avLst/>
        </a:prstGeom>
        <a:solidFill>
          <a:schemeClr val="accent2">
            <a:tint val="40000"/>
            <a:alpha val="90000"/>
            <a:hueOff val="123599"/>
            <a:satOff val="-11908"/>
            <a:lumOff val="-1255"/>
            <a:alphaOff val="0"/>
          </a:schemeClr>
        </a:solidFill>
        <a:ln w="15875" cap="flat" cmpd="sng" algn="ctr">
          <a:solidFill>
            <a:schemeClr val="accent2">
              <a:tint val="40000"/>
              <a:alpha val="90000"/>
              <a:hueOff val="123599"/>
              <a:satOff val="-11908"/>
              <a:lumOff val="-1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15" tIns="459673" rIns="105515" bIns="459673"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kern="1200"/>
            <a:t>What does this data mean?  </a:t>
          </a:r>
        </a:p>
      </dsp:txBody>
      <dsp:txXfrm>
        <a:off x="1359535" y="1920087"/>
        <a:ext cx="5438140" cy="1809737"/>
      </dsp:txXfrm>
    </dsp:sp>
    <dsp:sp modelId="{0DED45D2-AFBC-491B-B2ED-9263E253577B}">
      <dsp:nvSpPr>
        <dsp:cNvPr id="0" name=""/>
        <dsp:cNvSpPr/>
      </dsp:nvSpPr>
      <dsp:spPr>
        <a:xfrm>
          <a:off x="0" y="1920087"/>
          <a:ext cx="1359535" cy="1809737"/>
        </a:xfrm>
        <a:prstGeom prst="rect">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42" tIns="178762" rIns="71942" bIns="178762" numCol="1" spcCol="1270" anchor="ctr" anchorCtr="0">
          <a:noAutofit/>
        </a:bodyPr>
        <a:lstStyle/>
        <a:p>
          <a:pPr marL="0" lvl="0" indent="0" algn="ctr" defTabSz="1155700">
            <a:lnSpc>
              <a:spcPct val="90000"/>
            </a:lnSpc>
            <a:spcBef>
              <a:spcPct val="0"/>
            </a:spcBef>
            <a:spcAft>
              <a:spcPct val="35000"/>
            </a:spcAft>
            <a:buNone/>
          </a:pPr>
          <a:r>
            <a:rPr lang="en-US" sz="2600" kern="1200"/>
            <a:t>Reflect</a:t>
          </a:r>
        </a:p>
      </dsp:txBody>
      <dsp:txXfrm>
        <a:off x="0" y="1920087"/>
        <a:ext cx="1359535" cy="1809737"/>
      </dsp:txXfrm>
    </dsp:sp>
    <dsp:sp modelId="{91CAE3F5-941C-45A4-B6C0-4060C1CD0F36}">
      <dsp:nvSpPr>
        <dsp:cNvPr id="0" name=""/>
        <dsp:cNvSpPr/>
      </dsp:nvSpPr>
      <dsp:spPr>
        <a:xfrm>
          <a:off x="1359535" y="3838408"/>
          <a:ext cx="5438140" cy="1809737"/>
        </a:xfrm>
        <a:prstGeom prst="rect">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15" tIns="459673" rIns="105515" bIns="459673" numCol="1" spcCol="1270" anchor="ctr" anchorCtr="0">
          <a:noAutofit/>
        </a:bodyPr>
        <a:lstStyle/>
        <a:p>
          <a:pPr marL="0" lvl="0" indent="0" algn="l" defTabSz="933450">
            <a:lnSpc>
              <a:spcPct val="90000"/>
            </a:lnSpc>
            <a:spcBef>
              <a:spcPct val="0"/>
            </a:spcBef>
            <a:spcAft>
              <a:spcPct val="35000"/>
            </a:spcAft>
            <a:buNone/>
          </a:pPr>
          <a:r>
            <a:rPr lang="en-US" sz="2100" kern="1200"/>
            <a:t>Use the provided tips to help you generate a goal related to your data.  </a:t>
          </a:r>
        </a:p>
      </dsp:txBody>
      <dsp:txXfrm>
        <a:off x="1359535" y="3838408"/>
        <a:ext cx="5438140" cy="1809737"/>
      </dsp:txXfrm>
    </dsp:sp>
    <dsp:sp modelId="{A8416CB5-4E71-4106-B5F9-62543E7DC459}">
      <dsp:nvSpPr>
        <dsp:cNvPr id="0" name=""/>
        <dsp:cNvSpPr/>
      </dsp:nvSpPr>
      <dsp:spPr>
        <a:xfrm>
          <a:off x="0" y="3838408"/>
          <a:ext cx="1359535" cy="1809737"/>
        </a:xfrm>
        <a:prstGeom prst="rect">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42" tIns="178762" rIns="71942" bIns="178762" numCol="1" spcCol="1270" anchor="ctr" anchorCtr="0">
          <a:noAutofit/>
        </a:bodyPr>
        <a:lstStyle/>
        <a:p>
          <a:pPr marL="0" lvl="0" indent="0" algn="ctr" defTabSz="1155700">
            <a:lnSpc>
              <a:spcPct val="90000"/>
            </a:lnSpc>
            <a:spcBef>
              <a:spcPct val="0"/>
            </a:spcBef>
            <a:spcAft>
              <a:spcPct val="35000"/>
            </a:spcAft>
            <a:buNone/>
          </a:pPr>
          <a:r>
            <a:rPr lang="en-US" sz="2600" kern="1200"/>
            <a:t>Set Goals</a:t>
          </a:r>
        </a:p>
      </dsp:txBody>
      <dsp:txXfrm>
        <a:off x="0" y="3838408"/>
        <a:ext cx="1359535" cy="1809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8B6E4-296F-45F8-8645-11F9E431E2F9}">
      <dsp:nvSpPr>
        <dsp:cNvPr id="0" name=""/>
        <dsp:cNvSpPr/>
      </dsp:nvSpPr>
      <dsp:spPr>
        <a:xfrm>
          <a:off x="6436" y="836127"/>
          <a:ext cx="0" cy="3434488"/>
        </a:xfrm>
        <a:prstGeom prst="lin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117193-4D27-4B29-9E24-1C9D8FB14DCB}">
      <dsp:nvSpPr>
        <dsp:cNvPr id="0" name=""/>
        <dsp:cNvSpPr/>
      </dsp:nvSpPr>
      <dsp:spPr>
        <a:xfrm>
          <a:off x="101838" y="950610"/>
          <a:ext cx="1806350" cy="154551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8000" b="-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0883E-3C71-406B-AC16-4F85E5D342F9}">
      <dsp:nvSpPr>
        <dsp:cNvPr id="0" name=""/>
        <dsp:cNvSpPr/>
      </dsp:nvSpPr>
      <dsp:spPr>
        <a:xfrm>
          <a:off x="101838" y="2496129"/>
          <a:ext cx="1806350" cy="1774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kern="1200"/>
            <a:t>Level 1              Unit Program Review       Training</a:t>
          </a:r>
        </a:p>
      </dsp:txBody>
      <dsp:txXfrm>
        <a:off x="101838" y="2496129"/>
        <a:ext cx="1806350" cy="1774485"/>
      </dsp:txXfrm>
    </dsp:sp>
    <dsp:sp modelId="{34B5E778-1223-4025-8319-7C94238CF7E7}">
      <dsp:nvSpPr>
        <dsp:cNvPr id="0" name=""/>
        <dsp:cNvSpPr/>
      </dsp:nvSpPr>
      <dsp:spPr>
        <a:xfrm>
          <a:off x="6436" y="454517"/>
          <a:ext cx="1908049" cy="38160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Oct-Nov 2025</a:t>
          </a:r>
        </a:p>
      </dsp:txBody>
      <dsp:txXfrm>
        <a:off x="6436" y="454517"/>
        <a:ext cx="1908049" cy="381609"/>
      </dsp:txXfrm>
    </dsp:sp>
    <dsp:sp modelId="{86E485E8-4D46-49BC-894D-8CF2C8273301}">
      <dsp:nvSpPr>
        <dsp:cNvPr id="0" name=""/>
        <dsp:cNvSpPr/>
      </dsp:nvSpPr>
      <dsp:spPr>
        <a:xfrm>
          <a:off x="2374561" y="836127"/>
          <a:ext cx="0" cy="3434488"/>
        </a:xfrm>
        <a:prstGeom prst="lin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D772C3-6556-48C9-82B1-DD6E9C48F4DB}">
      <dsp:nvSpPr>
        <dsp:cNvPr id="0" name=""/>
        <dsp:cNvSpPr/>
      </dsp:nvSpPr>
      <dsp:spPr>
        <a:xfrm>
          <a:off x="2469964" y="950610"/>
          <a:ext cx="1806350" cy="154551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8000" b="-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B0ED56-1F06-44C6-8B99-6BD464113F7E}">
      <dsp:nvSpPr>
        <dsp:cNvPr id="0" name=""/>
        <dsp:cNvSpPr/>
      </dsp:nvSpPr>
      <dsp:spPr>
        <a:xfrm>
          <a:off x="2469964" y="2496129"/>
          <a:ext cx="1806350" cy="1774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kern="1200"/>
            <a:t>Data Analysis and Reflection           by units</a:t>
          </a:r>
        </a:p>
      </dsp:txBody>
      <dsp:txXfrm>
        <a:off x="2469964" y="2496129"/>
        <a:ext cx="1806350" cy="1774485"/>
      </dsp:txXfrm>
    </dsp:sp>
    <dsp:sp modelId="{AAD0BDE1-2907-4B58-A6CD-EAA170614EB1}">
      <dsp:nvSpPr>
        <dsp:cNvPr id="0" name=""/>
        <dsp:cNvSpPr/>
      </dsp:nvSpPr>
      <dsp:spPr>
        <a:xfrm>
          <a:off x="2374561" y="454517"/>
          <a:ext cx="1908049" cy="38160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Oct-Dec 2025</a:t>
          </a:r>
        </a:p>
      </dsp:txBody>
      <dsp:txXfrm>
        <a:off x="2374561" y="454517"/>
        <a:ext cx="1908049" cy="381609"/>
      </dsp:txXfrm>
    </dsp:sp>
    <dsp:sp modelId="{E6E9EA18-CB9F-43F7-BFAE-BB3316714634}">
      <dsp:nvSpPr>
        <dsp:cNvPr id="0" name=""/>
        <dsp:cNvSpPr/>
      </dsp:nvSpPr>
      <dsp:spPr>
        <a:xfrm>
          <a:off x="4742687" y="836127"/>
          <a:ext cx="0" cy="3434488"/>
        </a:xfrm>
        <a:prstGeom prst="lin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CDD92E-FD84-499F-97D9-7E5401781AD7}">
      <dsp:nvSpPr>
        <dsp:cNvPr id="0" name=""/>
        <dsp:cNvSpPr/>
      </dsp:nvSpPr>
      <dsp:spPr>
        <a:xfrm>
          <a:off x="4838089" y="950610"/>
          <a:ext cx="1806350" cy="154551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8000" b="-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ECFA60-C780-49CC-A855-BAD0DBFE1553}">
      <dsp:nvSpPr>
        <dsp:cNvPr id="0" name=""/>
        <dsp:cNvSpPr/>
      </dsp:nvSpPr>
      <dsp:spPr>
        <a:xfrm>
          <a:off x="4838089" y="2496129"/>
          <a:ext cx="1806350" cy="1774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kern="1200"/>
            <a:t>Level 1              Unit Program Review Due</a:t>
          </a:r>
        </a:p>
      </dsp:txBody>
      <dsp:txXfrm>
        <a:off x="4838089" y="2496129"/>
        <a:ext cx="1806350" cy="1774485"/>
      </dsp:txXfrm>
    </dsp:sp>
    <dsp:sp modelId="{145B6CA2-6D3D-422F-8269-9DE63EB691F3}">
      <dsp:nvSpPr>
        <dsp:cNvPr id="0" name=""/>
        <dsp:cNvSpPr/>
      </dsp:nvSpPr>
      <dsp:spPr>
        <a:xfrm>
          <a:off x="4742687" y="454517"/>
          <a:ext cx="1908049" cy="38160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March 27, 2026</a:t>
          </a:r>
        </a:p>
      </dsp:txBody>
      <dsp:txXfrm>
        <a:off x="4742687" y="454517"/>
        <a:ext cx="1908049" cy="381609"/>
      </dsp:txXfrm>
    </dsp:sp>
    <dsp:sp modelId="{869F2064-9484-469F-8764-A0BC61680CED}">
      <dsp:nvSpPr>
        <dsp:cNvPr id="0" name=""/>
        <dsp:cNvSpPr/>
      </dsp:nvSpPr>
      <dsp:spPr>
        <a:xfrm>
          <a:off x="7110812" y="836127"/>
          <a:ext cx="0" cy="3434488"/>
        </a:xfrm>
        <a:prstGeom prst="lin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3EE307-871C-4831-9327-C1C822748E8D}">
      <dsp:nvSpPr>
        <dsp:cNvPr id="0" name=""/>
        <dsp:cNvSpPr/>
      </dsp:nvSpPr>
      <dsp:spPr>
        <a:xfrm>
          <a:off x="7206215" y="950610"/>
          <a:ext cx="1806350" cy="154551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8000" b="-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431A6-FBB1-40AC-BB96-7EEDDC8971D2}">
      <dsp:nvSpPr>
        <dsp:cNvPr id="0" name=""/>
        <dsp:cNvSpPr/>
      </dsp:nvSpPr>
      <dsp:spPr>
        <a:xfrm>
          <a:off x="7206215" y="2496129"/>
          <a:ext cx="1806350" cy="1774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kern="1200"/>
            <a:t>Program Review Discussions:    Area managers facilitate discussion across units in their area</a:t>
          </a:r>
        </a:p>
      </dsp:txBody>
      <dsp:txXfrm>
        <a:off x="7206215" y="2496129"/>
        <a:ext cx="1806350" cy="1774485"/>
      </dsp:txXfrm>
    </dsp:sp>
    <dsp:sp modelId="{05F3FCE3-5896-443D-82B3-6EDB16C98275}">
      <dsp:nvSpPr>
        <dsp:cNvPr id="0" name=""/>
        <dsp:cNvSpPr/>
      </dsp:nvSpPr>
      <dsp:spPr>
        <a:xfrm>
          <a:off x="7110812" y="454517"/>
          <a:ext cx="1908049" cy="38160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April- May 2026</a:t>
          </a:r>
        </a:p>
      </dsp:txBody>
      <dsp:txXfrm>
        <a:off x="7110812" y="454517"/>
        <a:ext cx="1908049" cy="381609"/>
      </dsp:txXfrm>
    </dsp:sp>
    <dsp:sp modelId="{2739151D-B208-4D17-9898-57D8119ED74D}">
      <dsp:nvSpPr>
        <dsp:cNvPr id="0" name=""/>
        <dsp:cNvSpPr/>
      </dsp:nvSpPr>
      <dsp:spPr>
        <a:xfrm>
          <a:off x="9478938" y="836127"/>
          <a:ext cx="0" cy="3434488"/>
        </a:xfrm>
        <a:prstGeom prst="lin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9F9431-6924-4703-A318-60657817057B}">
      <dsp:nvSpPr>
        <dsp:cNvPr id="0" name=""/>
        <dsp:cNvSpPr/>
      </dsp:nvSpPr>
      <dsp:spPr>
        <a:xfrm>
          <a:off x="9574340" y="950610"/>
          <a:ext cx="1806350" cy="154551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t="-8000" b="-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C60E7C-2206-4725-BF1B-E4AA9F30DA57}">
      <dsp:nvSpPr>
        <dsp:cNvPr id="0" name=""/>
        <dsp:cNvSpPr/>
      </dsp:nvSpPr>
      <dsp:spPr>
        <a:xfrm>
          <a:off x="9574340" y="2496129"/>
          <a:ext cx="1806350" cy="1774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kern="1200"/>
            <a:t>Level 2 Feedback Due:         Deadline for completion of the review and discussion process</a:t>
          </a:r>
        </a:p>
      </dsp:txBody>
      <dsp:txXfrm>
        <a:off x="9574340" y="2496129"/>
        <a:ext cx="1806350" cy="1774485"/>
      </dsp:txXfrm>
    </dsp:sp>
    <dsp:sp modelId="{DE6BC158-2C0D-4477-A214-AF4D546B282E}">
      <dsp:nvSpPr>
        <dsp:cNvPr id="0" name=""/>
        <dsp:cNvSpPr/>
      </dsp:nvSpPr>
      <dsp:spPr>
        <a:xfrm>
          <a:off x="9478938" y="454517"/>
          <a:ext cx="1908049" cy="38160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May 31, 2026</a:t>
          </a:r>
        </a:p>
      </dsp:txBody>
      <dsp:txXfrm>
        <a:off x="9478938" y="454517"/>
        <a:ext cx="1908049" cy="381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3B829-E193-4161-9B30-0CDE2B12B715}">
      <dsp:nvSpPr>
        <dsp:cNvPr id="0" name=""/>
        <dsp:cNvSpPr/>
      </dsp:nvSpPr>
      <dsp:spPr>
        <a:xfrm>
          <a:off x="617219" y="0"/>
          <a:ext cx="5257800" cy="52578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8B157F-01A8-41D7-A25A-7D5426C8A180}">
      <dsp:nvSpPr>
        <dsp:cNvPr id="0" name=""/>
        <dsp:cNvSpPr/>
      </dsp:nvSpPr>
      <dsp:spPr>
        <a:xfrm>
          <a:off x="1116711" y="499491"/>
          <a:ext cx="2050542" cy="205054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Aligns with </a:t>
          </a:r>
          <a:r>
            <a:rPr lang="en-US" sz="1600" i="1" kern="1200"/>
            <a:t>Mt. SAC 2035</a:t>
          </a:r>
          <a:r>
            <a:rPr lang="en-US" sz="1600" kern="1200"/>
            <a:t>, current ACCJC Accreditation Standards, and other requirements for institutional effectiveness.</a:t>
          </a:r>
        </a:p>
      </dsp:txBody>
      <dsp:txXfrm>
        <a:off x="1216810" y="599590"/>
        <a:ext cx="1850344" cy="1850344"/>
      </dsp:txXfrm>
    </dsp:sp>
    <dsp:sp modelId="{1772E609-C18E-4A90-BFE4-1B094A683176}">
      <dsp:nvSpPr>
        <dsp:cNvPr id="0" name=""/>
        <dsp:cNvSpPr/>
      </dsp:nvSpPr>
      <dsp:spPr>
        <a:xfrm>
          <a:off x="3324987" y="499491"/>
          <a:ext cx="2050542" cy="2050542"/>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Emphasizes data analysis and provides data dashboards</a:t>
          </a:r>
        </a:p>
      </dsp:txBody>
      <dsp:txXfrm>
        <a:off x="3425086" y="599590"/>
        <a:ext cx="1850344" cy="1850344"/>
      </dsp:txXfrm>
    </dsp:sp>
    <dsp:sp modelId="{5A136F34-506A-4BBD-9DEF-FE2F36E0708D}">
      <dsp:nvSpPr>
        <dsp:cNvPr id="0" name=""/>
        <dsp:cNvSpPr/>
      </dsp:nvSpPr>
      <dsp:spPr>
        <a:xfrm>
          <a:off x="1116711" y="2707767"/>
          <a:ext cx="2050542" cy="2050542"/>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Provides opportunities for units to choose which </a:t>
          </a:r>
          <a:r>
            <a:rPr lang="en-US" sz="1600" i="1" kern="1200"/>
            <a:t>Mt. SAC 2035</a:t>
          </a:r>
          <a:r>
            <a:rPr lang="en-US" sz="1600" kern="1200"/>
            <a:t> Commitments to prioritize.</a:t>
          </a:r>
        </a:p>
      </dsp:txBody>
      <dsp:txXfrm>
        <a:off x="1216810" y="2807866"/>
        <a:ext cx="1850344" cy="1850344"/>
      </dsp:txXfrm>
    </dsp:sp>
    <dsp:sp modelId="{A423C99A-EA77-4DAA-920C-F156EE4D0905}">
      <dsp:nvSpPr>
        <dsp:cNvPr id="0" name=""/>
        <dsp:cNvSpPr/>
      </dsp:nvSpPr>
      <dsp:spPr>
        <a:xfrm>
          <a:off x="3324987" y="2707767"/>
          <a:ext cx="2050542" cy="2050542"/>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Our hope is that it will make the </a:t>
          </a:r>
          <a:r>
            <a:rPr lang="en-US" sz="1600" kern="1200">
              <a:latin typeface="Calibri Light" panose="020F0302020204030204"/>
            </a:rPr>
            <a:t>Program</a:t>
          </a:r>
          <a:r>
            <a:rPr lang="en-US" sz="1600" kern="1200"/>
            <a:t> </a:t>
          </a:r>
          <a:r>
            <a:rPr lang="en-US" sz="1600" kern="1200">
              <a:latin typeface="Calibri Light" panose="020F0302020204030204"/>
            </a:rPr>
            <a:t>Review</a:t>
          </a:r>
          <a:r>
            <a:rPr lang="en-US" sz="1600" kern="1200"/>
            <a:t> process easier to understand and more meaningful!</a:t>
          </a:r>
        </a:p>
      </dsp:txBody>
      <dsp:txXfrm>
        <a:off x="3425086" y="2807866"/>
        <a:ext cx="1850344" cy="1850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9802F-0343-48D2-8E59-ECF0CAF29B1B}">
      <dsp:nvSpPr>
        <dsp:cNvPr id="0" name=""/>
        <dsp:cNvSpPr/>
      </dsp:nvSpPr>
      <dsp:spPr>
        <a:xfrm>
          <a:off x="0" y="0"/>
          <a:ext cx="10515600" cy="915310"/>
        </a:xfrm>
        <a:prstGeom prst="roundRect">
          <a:avLst>
            <a:gd name="adj" fmla="val 10000"/>
          </a:avLst>
        </a:prstGeom>
        <a:solidFill>
          <a:schemeClr val="accent2">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258FC3B-35F5-4460-B923-64964FF89009}">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4C8F01-EF67-4636-9614-0E318C5A7F9A}">
      <dsp:nvSpPr>
        <dsp:cNvPr id="0" name=""/>
        <dsp:cNvSpPr/>
      </dsp:nvSpPr>
      <dsp:spPr>
        <a:xfrm>
          <a:off x="1057183" y="1805"/>
          <a:ext cx="9458416" cy="915310"/>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b="1" kern="1200"/>
            <a:t>Program Review </a:t>
          </a:r>
          <a:r>
            <a:rPr lang="en-US" sz="1500" kern="1200"/>
            <a:t>is a systematic and cyclical process that institutions use to evaluate its institutional effectiveness, use of resources, and progress toward fulfilling the college’s mission and goals.  </a:t>
          </a:r>
        </a:p>
      </dsp:txBody>
      <dsp:txXfrm>
        <a:off x="1057183" y="1805"/>
        <a:ext cx="9458416" cy="915310"/>
      </dsp:txXfrm>
    </dsp:sp>
    <dsp:sp modelId="{AF2CBD2F-D5A3-48E3-9BC3-28AD327A248C}">
      <dsp:nvSpPr>
        <dsp:cNvPr id="0" name=""/>
        <dsp:cNvSpPr/>
      </dsp:nvSpPr>
      <dsp:spPr>
        <a:xfrm>
          <a:off x="0" y="1145944"/>
          <a:ext cx="10515600" cy="915310"/>
        </a:xfrm>
        <a:prstGeom prst="roundRect">
          <a:avLst>
            <a:gd name="adj" fmla="val 10000"/>
          </a:avLst>
        </a:prstGeom>
        <a:solidFill>
          <a:schemeClr val="accent2">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7A9ADB1-A662-4A62-9662-47434CB4B693}">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44A2A50-D4B9-44F1-9F61-B0EB80DD5DFC}">
      <dsp:nvSpPr>
        <dsp:cNvPr id="0" name=""/>
        <dsp:cNvSpPr/>
      </dsp:nvSpPr>
      <dsp:spPr>
        <a:xfrm>
          <a:off x="1057183" y="1145944"/>
          <a:ext cx="9458416" cy="915310"/>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b="1" kern="1200"/>
            <a:t>Purpose</a:t>
          </a:r>
          <a:r>
            <a:rPr lang="en-US" sz="1500" kern="1200"/>
            <a:t>: to assess how well a unit is achieving its stated goals, whether it’s meeting the needs of the population it serves, and how it aligns with the institution’s overall mission.</a:t>
          </a:r>
        </a:p>
      </dsp:txBody>
      <dsp:txXfrm>
        <a:off x="1057183" y="1145944"/>
        <a:ext cx="9458416" cy="915310"/>
      </dsp:txXfrm>
    </dsp:sp>
    <dsp:sp modelId="{B7A8AB25-A25A-4760-A090-41C480C6DD09}">
      <dsp:nvSpPr>
        <dsp:cNvPr id="0" name=""/>
        <dsp:cNvSpPr/>
      </dsp:nvSpPr>
      <dsp:spPr>
        <a:xfrm>
          <a:off x="0" y="2299913"/>
          <a:ext cx="10515600" cy="915310"/>
        </a:xfrm>
        <a:prstGeom prst="roundRect">
          <a:avLst>
            <a:gd name="adj" fmla="val 10000"/>
          </a:avLst>
        </a:prstGeom>
        <a:solidFill>
          <a:schemeClr val="accent2">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17746CA-8D60-49F6-AE31-FB7B059C2D77}">
      <dsp:nvSpPr>
        <dsp:cNvPr id="0" name=""/>
        <dsp:cNvSpPr/>
      </dsp:nvSpPr>
      <dsp:spPr>
        <a:xfrm>
          <a:off x="276881" y="2496027"/>
          <a:ext cx="503420" cy="5034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636B821-8898-41EB-9BC4-CDF5620AFB7E}">
      <dsp:nvSpPr>
        <dsp:cNvPr id="0" name=""/>
        <dsp:cNvSpPr/>
      </dsp:nvSpPr>
      <dsp:spPr>
        <a:xfrm>
          <a:off x="1057183" y="2290082"/>
          <a:ext cx="9458416" cy="915310"/>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b="1" kern="1200"/>
            <a:t>Participants: </a:t>
          </a:r>
          <a:r>
            <a:rPr lang="en-US" sz="1500" b="0" kern="1200"/>
            <a:t>All employees at Mt. SAC.  Each </a:t>
          </a:r>
          <a:r>
            <a:rPr lang="en-US" sz="1500" b="0" kern="1200">
              <a:latin typeface="Aptos Display" panose="02110004020202020204"/>
            </a:rPr>
            <a:t>College</a:t>
          </a:r>
          <a:r>
            <a:rPr lang="en-US" sz="1500" b="0" kern="1200"/>
            <a:t> unit will complete a unit level program review.</a:t>
          </a:r>
          <a:endParaRPr lang="en-US" sz="1500" b="1" kern="1200"/>
        </a:p>
      </dsp:txBody>
      <dsp:txXfrm>
        <a:off x="1057183" y="2290082"/>
        <a:ext cx="9458416" cy="915310"/>
      </dsp:txXfrm>
    </dsp:sp>
    <dsp:sp modelId="{92F7D665-5075-4531-932E-1B48E30F9435}">
      <dsp:nvSpPr>
        <dsp:cNvPr id="0" name=""/>
        <dsp:cNvSpPr/>
      </dsp:nvSpPr>
      <dsp:spPr>
        <a:xfrm>
          <a:off x="0" y="3434221"/>
          <a:ext cx="10515600" cy="915310"/>
        </a:xfrm>
        <a:prstGeom prst="roundRect">
          <a:avLst>
            <a:gd name="adj" fmla="val 10000"/>
          </a:avLst>
        </a:prstGeom>
        <a:solidFill>
          <a:schemeClr val="accent2">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581AACA-85EE-4D7B-B48B-B322E7DE26DC}">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D2BD0C9-A078-4871-92EB-DC6FD92C6708}">
      <dsp:nvSpPr>
        <dsp:cNvPr id="0" name=""/>
        <dsp:cNvSpPr/>
      </dsp:nvSpPr>
      <dsp:spPr>
        <a:xfrm>
          <a:off x="1057183" y="3434221"/>
          <a:ext cx="9458416" cy="915310"/>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b="1" kern="1200"/>
            <a:t>Powerful impact</a:t>
          </a:r>
          <a:r>
            <a:rPr lang="en-US" sz="1500" kern="1200"/>
            <a:t>:  All units of the </a:t>
          </a:r>
          <a:r>
            <a:rPr lang="en-US" sz="1500" kern="1200">
              <a:latin typeface="Aptos Display" panose="02110004020202020204"/>
            </a:rPr>
            <a:t>College</a:t>
          </a:r>
          <a:r>
            <a:rPr lang="en-US" sz="1500" kern="1200"/>
            <a:t> are working together toward the same goals, integration of institutional planning and resource allocation to foster conditions and actions that lead to measurable program improvement and student success.</a:t>
          </a:r>
        </a:p>
      </dsp:txBody>
      <dsp:txXfrm>
        <a:off x="1057183" y="3434221"/>
        <a:ext cx="9458416" cy="915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5E484-6E26-4ADB-BC0D-ED7620C2C14A}">
      <dsp:nvSpPr>
        <dsp:cNvPr id="0" name=""/>
        <dsp:cNvSpPr/>
      </dsp:nvSpPr>
      <dsp:spPr>
        <a:xfrm>
          <a:off x="0" y="1805"/>
          <a:ext cx="10515600" cy="915310"/>
        </a:xfrm>
        <a:prstGeom prst="roundRect">
          <a:avLst>
            <a:gd name="adj" fmla="val 10000"/>
          </a:avLst>
        </a:prstGeom>
        <a:solidFill>
          <a:schemeClr val="accent3">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4B9AD01-1F2E-4938-8FBC-B63DF6322FAF}">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26FDBA5-2897-49B0-AF0F-539096CED73E}">
      <dsp:nvSpPr>
        <dsp:cNvPr id="0" name=""/>
        <dsp:cNvSpPr/>
      </dsp:nvSpPr>
      <dsp:spPr>
        <a:xfrm>
          <a:off x="1057183" y="1805"/>
          <a:ext cx="9458416" cy="915310"/>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1" i="1" kern="1200" dirty="0"/>
            <a:t>Mt. SAC 2035</a:t>
          </a:r>
          <a:r>
            <a:rPr lang="en-US" sz="2200" b="0" i="1" kern="1200" dirty="0"/>
            <a:t> </a:t>
          </a:r>
          <a:r>
            <a:rPr lang="en-US" sz="2200" b="0" kern="1200" dirty="0"/>
            <a:t>- C</a:t>
          </a:r>
          <a:r>
            <a:rPr lang="en-US" sz="2200" kern="1200" dirty="0"/>
            <a:t>ollege goals and commitments (strategies) which include 5- year and 10-year outcomes and metrics</a:t>
          </a:r>
        </a:p>
      </dsp:txBody>
      <dsp:txXfrm>
        <a:off x="1057183" y="1805"/>
        <a:ext cx="9458416" cy="915310"/>
      </dsp:txXfrm>
    </dsp:sp>
    <dsp:sp modelId="{3318EDE7-1D6B-42B7-A1ED-E56B547CBDC2}">
      <dsp:nvSpPr>
        <dsp:cNvPr id="0" name=""/>
        <dsp:cNvSpPr/>
      </dsp:nvSpPr>
      <dsp:spPr>
        <a:xfrm>
          <a:off x="0" y="1145944"/>
          <a:ext cx="10515600" cy="915310"/>
        </a:xfrm>
        <a:prstGeom prst="roundRect">
          <a:avLst>
            <a:gd name="adj" fmla="val 10000"/>
          </a:avLst>
        </a:prstGeom>
        <a:solidFill>
          <a:schemeClr val="accent3">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6C8CE4B-A273-4633-A47A-B117C9EC84A0}">
      <dsp:nvSpPr>
        <dsp:cNvPr id="0" name=""/>
        <dsp:cNvSpPr/>
      </dsp:nvSpPr>
      <dsp:spPr>
        <a:xfrm>
          <a:off x="276881" y="1351889"/>
          <a:ext cx="503420" cy="503420"/>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6F68B7-A1C1-443C-B926-AED7D4929EA1}">
      <dsp:nvSpPr>
        <dsp:cNvPr id="0" name=""/>
        <dsp:cNvSpPr/>
      </dsp:nvSpPr>
      <dsp:spPr>
        <a:xfrm>
          <a:off x="1057183" y="1145944"/>
          <a:ext cx="9458416" cy="915310"/>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1" kern="1200" dirty="0"/>
            <a:t>Data </a:t>
          </a:r>
          <a:r>
            <a:rPr lang="en-US" sz="2200" b="1" kern="1200" dirty="0">
              <a:latin typeface="Aptos Display" panose="02110004020202020204"/>
            </a:rPr>
            <a:t>Review</a:t>
          </a:r>
          <a:r>
            <a:rPr lang="en-US" sz="2200" kern="1200" dirty="0"/>
            <a:t>– Gathering both quantitative and qualitative data related to student learning, program outcomes, resources, and other relevant factors.</a:t>
          </a:r>
        </a:p>
      </dsp:txBody>
      <dsp:txXfrm>
        <a:off x="1057183" y="1145944"/>
        <a:ext cx="9458416" cy="915310"/>
      </dsp:txXfrm>
    </dsp:sp>
    <dsp:sp modelId="{8ED70D21-D19B-4B40-A0AA-0BC3D6F6701D}">
      <dsp:nvSpPr>
        <dsp:cNvPr id="0" name=""/>
        <dsp:cNvSpPr/>
      </dsp:nvSpPr>
      <dsp:spPr>
        <a:xfrm>
          <a:off x="0" y="2290082"/>
          <a:ext cx="10515600" cy="915310"/>
        </a:xfrm>
        <a:prstGeom prst="roundRect">
          <a:avLst>
            <a:gd name="adj" fmla="val 10000"/>
          </a:avLst>
        </a:prstGeom>
        <a:solidFill>
          <a:schemeClr val="accent3">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75D1691-60C9-490E-AD71-7E743F476C91}">
      <dsp:nvSpPr>
        <dsp:cNvPr id="0" name=""/>
        <dsp:cNvSpPr/>
      </dsp:nvSpPr>
      <dsp:spPr>
        <a:xfrm>
          <a:off x="276881" y="2496027"/>
          <a:ext cx="503420" cy="50342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20385E9-2A94-475F-A5B3-4732EDA3F6F2}">
      <dsp:nvSpPr>
        <dsp:cNvPr id="0" name=""/>
        <dsp:cNvSpPr/>
      </dsp:nvSpPr>
      <dsp:spPr>
        <a:xfrm>
          <a:off x="1057183" y="2290082"/>
          <a:ext cx="9458416" cy="915310"/>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1" kern="1200" dirty="0"/>
            <a:t>Data Analysis and Reflection </a:t>
          </a:r>
          <a:r>
            <a:rPr lang="en-US" sz="2200" kern="1200" dirty="0"/>
            <a:t>– Analyzing the collected data to identify strengths, weaknesses, and areas needing improvement</a:t>
          </a:r>
        </a:p>
      </dsp:txBody>
      <dsp:txXfrm>
        <a:off x="1057183" y="2290082"/>
        <a:ext cx="9458416" cy="915310"/>
      </dsp:txXfrm>
    </dsp:sp>
    <dsp:sp modelId="{01A29B7E-E1BB-45FC-AACB-6952025143F2}">
      <dsp:nvSpPr>
        <dsp:cNvPr id="0" name=""/>
        <dsp:cNvSpPr/>
      </dsp:nvSpPr>
      <dsp:spPr>
        <a:xfrm>
          <a:off x="0" y="3434221"/>
          <a:ext cx="10515600" cy="915310"/>
        </a:xfrm>
        <a:prstGeom prst="roundRect">
          <a:avLst>
            <a:gd name="adj" fmla="val 10000"/>
          </a:avLst>
        </a:prstGeom>
        <a:solidFill>
          <a:schemeClr val="accent3">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01EAF53-ED07-4703-9C33-C0A69DE8918D}">
      <dsp:nvSpPr>
        <dsp:cNvPr id="0" name=""/>
        <dsp:cNvSpPr/>
      </dsp:nvSpPr>
      <dsp:spPr>
        <a:xfrm>
          <a:off x="276881" y="3640166"/>
          <a:ext cx="503420" cy="50342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A64CA2E-8384-4767-9767-2ED5CF1765FC}">
      <dsp:nvSpPr>
        <dsp:cNvPr id="0" name=""/>
        <dsp:cNvSpPr/>
      </dsp:nvSpPr>
      <dsp:spPr>
        <a:xfrm>
          <a:off x="1057183" y="3434221"/>
          <a:ext cx="9458416" cy="915310"/>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rtl="0">
            <a:lnSpc>
              <a:spcPct val="100000"/>
            </a:lnSpc>
            <a:spcBef>
              <a:spcPct val="0"/>
            </a:spcBef>
            <a:spcAft>
              <a:spcPct val="35000"/>
            </a:spcAft>
            <a:buNone/>
          </a:pPr>
          <a:r>
            <a:rPr lang="en-US" sz="2200" b="1" kern="1200" dirty="0"/>
            <a:t>Unit Planned Actions </a:t>
          </a:r>
          <a:r>
            <a:rPr lang="en-US" sz="2200" kern="1200" dirty="0"/>
            <a:t>– Developing and implementing strategies to </a:t>
          </a:r>
          <a:r>
            <a:rPr lang="en-US" sz="2200" i="0" kern="1200" dirty="0">
              <a:latin typeface="Aptos Display" panose="02110004020202020204"/>
            </a:rPr>
            <a:t>support </a:t>
          </a:r>
          <a:r>
            <a:rPr lang="en-US" sz="2200" i="1" kern="1200" dirty="0">
              <a:latin typeface="Aptos Display" panose="02110004020202020204"/>
            </a:rPr>
            <a:t>Mt</a:t>
          </a:r>
          <a:r>
            <a:rPr lang="en-US" sz="2200" i="1" kern="1200" dirty="0"/>
            <a:t>. SAC 2035</a:t>
          </a:r>
          <a:r>
            <a:rPr lang="en-US" sz="2200" kern="1200" dirty="0"/>
            <a:t> Commitments and identified areas for improvement.</a:t>
          </a:r>
        </a:p>
      </dsp:txBody>
      <dsp:txXfrm>
        <a:off x="1057183" y="3434221"/>
        <a:ext cx="9458416" cy="915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550515"/>
          <a:ext cx="5420852" cy="342375"/>
        </a:xfrm>
        <a:prstGeom prst="roundRect">
          <a:avLst/>
        </a:prstGeom>
        <a:solidFill>
          <a:schemeClr val="accent2">
            <a:lumMod val="75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solidFill>
                <a:schemeClr val="bg1"/>
              </a:solidFill>
            </a:rPr>
            <a:t>Outcomes</a:t>
          </a:r>
        </a:p>
      </dsp:txBody>
      <dsp:txXfrm>
        <a:off x="16713" y="567228"/>
        <a:ext cx="5387426" cy="308949"/>
      </dsp:txXfrm>
    </dsp:sp>
    <dsp:sp modelId="{98B39511-EF9C-4B5E-B3C9-018AB6661D27}">
      <dsp:nvSpPr>
        <dsp:cNvPr id="0" name=""/>
        <dsp:cNvSpPr/>
      </dsp:nvSpPr>
      <dsp:spPr>
        <a:xfrm>
          <a:off x="0" y="1074084"/>
          <a:ext cx="5420852" cy="119808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Engagement of employees in learning opportunities that support a healing-centered culture of caring and peace</a:t>
          </a:r>
          <a:endParaRPr lang="en-US" sz="2000" kern="1200"/>
        </a:p>
      </dsp:txBody>
      <dsp:txXfrm>
        <a:off x="58485" y="1132569"/>
        <a:ext cx="5303882" cy="1081110"/>
      </dsp:txXfrm>
    </dsp:sp>
    <dsp:sp modelId="{6C8C07B8-4A1C-494E-B2E5-CE1479E707A3}">
      <dsp:nvSpPr>
        <dsp:cNvPr id="0" name=""/>
        <dsp:cNvSpPr/>
      </dsp:nvSpPr>
      <dsp:spPr>
        <a:xfrm>
          <a:off x="0" y="2459610"/>
          <a:ext cx="5420852" cy="119808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Employee knowledge of student support services</a:t>
          </a:r>
          <a:endParaRPr lang="en-US" sz="2000" kern="1200"/>
        </a:p>
      </dsp:txBody>
      <dsp:txXfrm>
        <a:off x="58485" y="2518095"/>
        <a:ext cx="5303882" cy="10811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6374"/>
          <a:ext cx="5420852" cy="283529"/>
        </a:xfrm>
        <a:prstGeom prst="roundRect">
          <a:avLst/>
        </a:prstGeom>
        <a:solidFill>
          <a:schemeClr val="accent2">
            <a:lumMod val="75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solidFill>
                <a:schemeClr val="bg1"/>
              </a:solidFill>
            </a:rPr>
            <a:t>Outcomes</a:t>
          </a:r>
        </a:p>
      </dsp:txBody>
      <dsp:txXfrm>
        <a:off x="13841" y="20215"/>
        <a:ext cx="5393170" cy="255847"/>
      </dsp:txXfrm>
    </dsp:sp>
    <dsp:sp modelId="{98B39511-EF9C-4B5E-B3C9-018AB6661D27}">
      <dsp:nvSpPr>
        <dsp:cNvPr id="0" name=""/>
        <dsp:cNvSpPr/>
      </dsp:nvSpPr>
      <dsp:spPr>
        <a:xfrm>
          <a:off x="0" y="439955"/>
          <a:ext cx="5420852" cy="99216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Student wellness infrastructure</a:t>
          </a:r>
          <a:endParaRPr lang="en-US" sz="2000" kern="1200"/>
        </a:p>
      </dsp:txBody>
      <dsp:txXfrm>
        <a:off x="48433" y="488388"/>
        <a:ext cx="5323986" cy="895294"/>
      </dsp:txXfrm>
    </dsp:sp>
    <dsp:sp modelId="{6FD851B8-CE0E-407A-BE71-C600A49818D8}">
      <dsp:nvSpPr>
        <dsp:cNvPr id="0" name=""/>
        <dsp:cNvSpPr/>
      </dsp:nvSpPr>
      <dsp:spPr>
        <a:xfrm>
          <a:off x="0" y="1587343"/>
          <a:ext cx="5420852" cy="99216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Student awareness of available wraparound support programs and wellness services</a:t>
          </a:r>
          <a:endParaRPr lang="en-US" sz="2000" kern="1200"/>
        </a:p>
      </dsp:txBody>
      <dsp:txXfrm>
        <a:off x="48433" y="1635776"/>
        <a:ext cx="5323986" cy="895294"/>
      </dsp:txXfrm>
    </dsp:sp>
    <dsp:sp modelId="{C22CC9BB-9CAB-4699-B56A-B36C4CE6B264}">
      <dsp:nvSpPr>
        <dsp:cNvPr id="0" name=""/>
        <dsp:cNvSpPr/>
      </dsp:nvSpPr>
      <dsp:spPr>
        <a:xfrm>
          <a:off x="0" y="2732143"/>
          <a:ext cx="5420852" cy="99216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000000">
                  <a:hueOff val="0"/>
                  <a:satOff val="0"/>
                  <a:lumOff val="0"/>
                  <a:alphaOff val="0"/>
                </a:srgbClr>
              </a:solidFill>
              <a:latin typeface="Calibri" panose="020F0502020204030204"/>
              <a:ea typeface="+mn-ea"/>
              <a:cs typeface="+mn-cs"/>
            </a:rPr>
            <a:t>Student utilization of wraparound support services</a:t>
          </a:r>
        </a:p>
      </dsp:txBody>
      <dsp:txXfrm>
        <a:off x="48433" y="2780576"/>
        <a:ext cx="5323986" cy="8952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550515"/>
          <a:ext cx="5420852" cy="342375"/>
        </a:xfrm>
        <a:prstGeom prst="roundRect">
          <a:avLst/>
        </a:prstGeom>
        <a:solidFill>
          <a:schemeClr val="accent2">
            <a:lumMod val="75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solidFill>
                <a:schemeClr val="bg1"/>
              </a:solidFill>
            </a:rPr>
            <a:t>Outcomes</a:t>
          </a:r>
        </a:p>
      </dsp:txBody>
      <dsp:txXfrm>
        <a:off x="16713" y="567228"/>
        <a:ext cx="5387426" cy="308949"/>
      </dsp:txXfrm>
    </dsp:sp>
    <dsp:sp modelId="{98B39511-EF9C-4B5E-B3C9-018AB6661D27}">
      <dsp:nvSpPr>
        <dsp:cNvPr id="0" name=""/>
        <dsp:cNvSpPr/>
      </dsp:nvSpPr>
      <dsp:spPr>
        <a:xfrm>
          <a:off x="0" y="1074084"/>
          <a:ext cx="5420852" cy="119808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First-to-second year retention for credit students (Aspen) </a:t>
          </a:r>
          <a:endParaRPr lang="en-US" sz="2000" kern="1200"/>
        </a:p>
      </dsp:txBody>
      <dsp:txXfrm>
        <a:off x="58485" y="1132569"/>
        <a:ext cx="5303882" cy="1081110"/>
      </dsp:txXfrm>
    </dsp:sp>
    <dsp:sp modelId="{6C8C07B8-4A1C-494E-B2E5-CE1479E707A3}">
      <dsp:nvSpPr>
        <dsp:cNvPr id="0" name=""/>
        <dsp:cNvSpPr/>
      </dsp:nvSpPr>
      <dsp:spPr>
        <a:xfrm>
          <a:off x="0" y="2459610"/>
          <a:ext cx="5420852" cy="119808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Student utilization of affinity centers</a:t>
          </a:r>
          <a:endParaRPr lang="en-US" sz="2000" kern="1200"/>
        </a:p>
      </dsp:txBody>
      <dsp:txXfrm>
        <a:off x="58485" y="2518095"/>
        <a:ext cx="5303882" cy="10811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293777"/>
          <a:ext cx="5420852" cy="406570"/>
        </a:xfrm>
        <a:prstGeom prst="roundRect">
          <a:avLst/>
        </a:prstGeom>
        <a:solidFill>
          <a:schemeClr val="accent2">
            <a:lumMod val="75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solidFill>
                <a:schemeClr val="bg1"/>
              </a:solidFill>
            </a:rPr>
            <a:t>Outcomes</a:t>
          </a:r>
        </a:p>
      </dsp:txBody>
      <dsp:txXfrm>
        <a:off x="19847" y="313624"/>
        <a:ext cx="5381158" cy="366876"/>
      </dsp:txXfrm>
    </dsp:sp>
    <dsp:sp modelId="{98B39511-EF9C-4B5E-B3C9-018AB6661D27}">
      <dsp:nvSpPr>
        <dsp:cNvPr id="0" name=""/>
        <dsp:cNvSpPr/>
      </dsp:nvSpPr>
      <dsp:spPr>
        <a:xfrm>
          <a:off x="0" y="881542"/>
          <a:ext cx="5420852" cy="1422719"/>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Communications meet established guidelines coordinated through the Student Communication Calendar, timelines, and multilingual/multiformat elements</a:t>
          </a:r>
          <a:endParaRPr lang="en-US" sz="2000" kern="1200"/>
        </a:p>
      </dsp:txBody>
      <dsp:txXfrm>
        <a:off x="69451" y="950993"/>
        <a:ext cx="5281950" cy="1283817"/>
      </dsp:txXfrm>
    </dsp:sp>
    <dsp:sp modelId="{6C8C07B8-4A1C-494E-B2E5-CE1479E707A3}">
      <dsp:nvSpPr>
        <dsp:cNvPr id="0" name=""/>
        <dsp:cNvSpPr/>
      </dsp:nvSpPr>
      <dsp:spPr>
        <a:xfrm>
          <a:off x="0" y="2491708"/>
          <a:ext cx="5420852" cy="1422719"/>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Students report satisfaction with the clarity, accessibility, and timeliness of student communications</a:t>
          </a:r>
          <a:endParaRPr lang="en-US" sz="2000" kern="1200"/>
        </a:p>
      </dsp:txBody>
      <dsp:txXfrm>
        <a:off x="69451" y="2561159"/>
        <a:ext cx="5281950" cy="12838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E6F8B-27ED-4DB2-9324-573EB7AC03EF}" type="datetimeFigureOut">
              <a:rPr lang="en-US" smtClean="0"/>
              <a:t>3/13/2026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D083E-2742-4F07-93D9-32ADFF33FCF8}" type="slidenum">
              <a:rPr lang="en-US" smtClean="0"/>
              <a:t>‹#›</a:t>
            </a:fld>
            <a:endParaRPr lang="en-US"/>
          </a:p>
        </p:txBody>
      </p:sp>
    </p:spTree>
    <p:extLst>
      <p:ext uri="{BB962C8B-B14F-4D97-AF65-F5344CB8AC3E}">
        <p14:creationId xmlns:p14="http://schemas.microsoft.com/office/powerpoint/2010/main" val="1241079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Academic Senate Slide – Jennifer </a:t>
            </a:r>
          </a:p>
        </p:txBody>
      </p:sp>
      <p:sp>
        <p:nvSpPr>
          <p:cNvPr id="4" name="Slide Number Placeholder 3"/>
          <p:cNvSpPr>
            <a:spLocks noGrp="1"/>
          </p:cNvSpPr>
          <p:nvPr>
            <p:ph type="sldNum" sz="quarter" idx="5"/>
          </p:nvPr>
        </p:nvSpPr>
        <p:spPr/>
        <p:txBody>
          <a:bodyPr/>
          <a:lstStyle/>
          <a:p>
            <a:fld id="{F43D083E-2742-4F07-93D9-32ADFF33FCF8}" type="slidenum">
              <a:rPr lang="en-US" smtClean="0"/>
              <a:t>2</a:t>
            </a:fld>
            <a:endParaRPr lang="en-US"/>
          </a:p>
        </p:txBody>
      </p:sp>
    </p:spTree>
    <p:extLst>
      <p:ext uri="{BB962C8B-B14F-4D97-AF65-F5344CB8AC3E}">
        <p14:creationId xmlns:p14="http://schemas.microsoft.com/office/powerpoint/2010/main" val="2977217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5FF42-DB8C-1CDF-7FFF-2B7DD5DF7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37A07-4D27-4965-9D9A-848ED14BD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C7C77B-7C4B-E704-33C2-5FA61B912FA3}"/>
              </a:ext>
            </a:extLst>
          </p:cNvPr>
          <p:cNvSpPr>
            <a:spLocks noGrp="1"/>
          </p:cNvSpPr>
          <p:nvPr>
            <p:ph type="body" idx="1"/>
          </p:nvPr>
        </p:nvSpPr>
        <p:spPr/>
        <p:txBody>
          <a:bodyPr/>
          <a:lstStyle/>
          <a:p>
            <a:r>
              <a:rPr lang="en-US"/>
              <a:t>Academic Senate Slide</a:t>
            </a:r>
          </a:p>
        </p:txBody>
      </p:sp>
      <p:sp>
        <p:nvSpPr>
          <p:cNvPr id="4" name="Slide Number Placeholder 3">
            <a:extLst>
              <a:ext uri="{FF2B5EF4-FFF2-40B4-BE49-F238E27FC236}">
                <a16:creationId xmlns:a16="http://schemas.microsoft.com/office/drawing/2014/main" id="{CD29F137-8947-57F2-6013-AD4FDCE54291}"/>
              </a:ext>
            </a:extLst>
          </p:cNvPr>
          <p:cNvSpPr>
            <a:spLocks noGrp="1"/>
          </p:cNvSpPr>
          <p:nvPr>
            <p:ph type="sldNum" sz="quarter" idx="5"/>
          </p:nvPr>
        </p:nvSpPr>
        <p:spPr/>
        <p:txBody>
          <a:bodyPr/>
          <a:lstStyle/>
          <a:p>
            <a:fld id="{2AC0A832-3BE5-4339-90E9-64E53CF3637F}" type="slidenum">
              <a:rPr lang="en-US" smtClean="0"/>
              <a:t>14</a:t>
            </a:fld>
            <a:endParaRPr lang="en-US"/>
          </a:p>
        </p:txBody>
      </p:sp>
    </p:spTree>
    <p:extLst>
      <p:ext uri="{BB962C8B-B14F-4D97-AF65-F5344CB8AC3E}">
        <p14:creationId xmlns:p14="http://schemas.microsoft.com/office/powerpoint/2010/main" val="620262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53952-CC1A-E6D2-FC56-7FCD4AB23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FCE50-9AA0-DA6E-486B-7519A5FEF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B489E6-126A-42FF-819E-B1CE1F339702}"/>
              </a:ext>
            </a:extLst>
          </p:cNvPr>
          <p:cNvSpPr>
            <a:spLocks noGrp="1"/>
          </p:cNvSpPr>
          <p:nvPr>
            <p:ph type="body" idx="1"/>
          </p:nvPr>
        </p:nvSpPr>
        <p:spPr/>
        <p:txBody>
          <a:bodyPr/>
          <a:lstStyle/>
          <a:p>
            <a:r>
              <a:rPr lang="en-US"/>
              <a:t>Academic Senate Slide</a:t>
            </a:r>
          </a:p>
        </p:txBody>
      </p:sp>
      <p:sp>
        <p:nvSpPr>
          <p:cNvPr id="4" name="Slide Number Placeholder 3">
            <a:extLst>
              <a:ext uri="{FF2B5EF4-FFF2-40B4-BE49-F238E27FC236}">
                <a16:creationId xmlns:a16="http://schemas.microsoft.com/office/drawing/2014/main" id="{DECB70AC-01E4-E15B-2896-65359E73F9C5}"/>
              </a:ext>
            </a:extLst>
          </p:cNvPr>
          <p:cNvSpPr>
            <a:spLocks noGrp="1"/>
          </p:cNvSpPr>
          <p:nvPr>
            <p:ph type="sldNum" sz="quarter" idx="5"/>
          </p:nvPr>
        </p:nvSpPr>
        <p:spPr/>
        <p:txBody>
          <a:bodyPr/>
          <a:lstStyle/>
          <a:p>
            <a:fld id="{2AC0A832-3BE5-4339-90E9-64E53CF3637F}" type="slidenum">
              <a:rPr lang="en-US" smtClean="0"/>
              <a:t>15</a:t>
            </a:fld>
            <a:endParaRPr lang="en-US"/>
          </a:p>
        </p:txBody>
      </p:sp>
    </p:spTree>
    <p:extLst>
      <p:ext uri="{BB962C8B-B14F-4D97-AF65-F5344CB8AC3E}">
        <p14:creationId xmlns:p14="http://schemas.microsoft.com/office/powerpoint/2010/main" val="104964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8239E-4A8A-661D-5E3A-70FBF8799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BA9E6-E250-04B1-DBB7-089DCCDE8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92514-6961-E1DC-A649-9745F74D51F1}"/>
              </a:ext>
            </a:extLst>
          </p:cNvPr>
          <p:cNvSpPr>
            <a:spLocks noGrp="1"/>
          </p:cNvSpPr>
          <p:nvPr>
            <p:ph type="body" idx="1"/>
          </p:nvPr>
        </p:nvSpPr>
        <p:spPr/>
        <p:txBody>
          <a:bodyPr/>
          <a:lstStyle/>
          <a:p>
            <a:r>
              <a:rPr lang="en-US"/>
              <a:t>Academic Senate Slide</a:t>
            </a:r>
          </a:p>
        </p:txBody>
      </p:sp>
      <p:sp>
        <p:nvSpPr>
          <p:cNvPr id="4" name="Slide Number Placeholder 3">
            <a:extLst>
              <a:ext uri="{FF2B5EF4-FFF2-40B4-BE49-F238E27FC236}">
                <a16:creationId xmlns:a16="http://schemas.microsoft.com/office/drawing/2014/main" id="{4A4DD1AC-11DD-471F-0E4A-73156A53E258}"/>
              </a:ext>
            </a:extLst>
          </p:cNvPr>
          <p:cNvSpPr>
            <a:spLocks noGrp="1"/>
          </p:cNvSpPr>
          <p:nvPr>
            <p:ph type="sldNum" sz="quarter" idx="5"/>
          </p:nvPr>
        </p:nvSpPr>
        <p:spPr/>
        <p:txBody>
          <a:bodyPr/>
          <a:lstStyle/>
          <a:p>
            <a:fld id="{2AC0A832-3BE5-4339-90E9-64E53CF3637F}" type="slidenum">
              <a:rPr lang="en-US" smtClean="0"/>
              <a:t>16</a:t>
            </a:fld>
            <a:endParaRPr lang="en-US"/>
          </a:p>
        </p:txBody>
      </p:sp>
    </p:spTree>
    <p:extLst>
      <p:ext uri="{BB962C8B-B14F-4D97-AF65-F5344CB8AC3E}">
        <p14:creationId xmlns:p14="http://schemas.microsoft.com/office/powerpoint/2010/main" val="183165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D8317-E907-C87C-5994-699BA439C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204D1-FBA9-F101-8675-4FB09C2C3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33035-6BFD-68C9-FF7E-662E6E26FC3E}"/>
              </a:ext>
            </a:extLst>
          </p:cNvPr>
          <p:cNvSpPr>
            <a:spLocks noGrp="1"/>
          </p:cNvSpPr>
          <p:nvPr>
            <p:ph type="body" idx="1"/>
          </p:nvPr>
        </p:nvSpPr>
        <p:spPr/>
        <p:txBody>
          <a:bodyPr/>
          <a:lstStyle/>
          <a:p>
            <a:r>
              <a:rPr lang="en-US"/>
              <a:t>Academic Senate Slide</a:t>
            </a:r>
          </a:p>
        </p:txBody>
      </p:sp>
      <p:sp>
        <p:nvSpPr>
          <p:cNvPr id="4" name="Slide Number Placeholder 3">
            <a:extLst>
              <a:ext uri="{FF2B5EF4-FFF2-40B4-BE49-F238E27FC236}">
                <a16:creationId xmlns:a16="http://schemas.microsoft.com/office/drawing/2014/main" id="{F0CA5E76-2DFC-10A9-2792-CA46CC80E2EA}"/>
              </a:ext>
            </a:extLst>
          </p:cNvPr>
          <p:cNvSpPr>
            <a:spLocks noGrp="1"/>
          </p:cNvSpPr>
          <p:nvPr>
            <p:ph type="sldNum" sz="quarter" idx="5"/>
          </p:nvPr>
        </p:nvSpPr>
        <p:spPr/>
        <p:txBody>
          <a:bodyPr/>
          <a:lstStyle/>
          <a:p>
            <a:fld id="{2AC0A832-3BE5-4339-90E9-64E53CF3637F}" type="slidenum">
              <a:rPr lang="en-US" smtClean="0"/>
              <a:t>19</a:t>
            </a:fld>
            <a:endParaRPr lang="en-US"/>
          </a:p>
        </p:txBody>
      </p:sp>
    </p:spTree>
    <p:extLst>
      <p:ext uri="{BB962C8B-B14F-4D97-AF65-F5344CB8AC3E}">
        <p14:creationId xmlns:p14="http://schemas.microsoft.com/office/powerpoint/2010/main" val="1333846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9A61A-8890-6814-A482-1A4A75EBE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2FBFD-D06E-CE0A-7DE3-027B732CE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2F734-BCF7-BFEF-9D91-106086325D58}"/>
              </a:ext>
            </a:extLst>
          </p:cNvPr>
          <p:cNvSpPr>
            <a:spLocks noGrp="1"/>
          </p:cNvSpPr>
          <p:nvPr>
            <p:ph type="body" idx="1"/>
          </p:nvPr>
        </p:nvSpPr>
        <p:spPr/>
        <p:txBody>
          <a:bodyPr/>
          <a:lstStyle/>
          <a:p>
            <a:r>
              <a:rPr lang="en-US"/>
              <a:t>Academic Senate Slide</a:t>
            </a:r>
          </a:p>
        </p:txBody>
      </p:sp>
      <p:sp>
        <p:nvSpPr>
          <p:cNvPr id="4" name="Slide Number Placeholder 3">
            <a:extLst>
              <a:ext uri="{FF2B5EF4-FFF2-40B4-BE49-F238E27FC236}">
                <a16:creationId xmlns:a16="http://schemas.microsoft.com/office/drawing/2014/main" id="{A7D1CE35-8EF5-EE2B-F90A-37415B69FF01}"/>
              </a:ext>
            </a:extLst>
          </p:cNvPr>
          <p:cNvSpPr>
            <a:spLocks noGrp="1"/>
          </p:cNvSpPr>
          <p:nvPr>
            <p:ph type="sldNum" sz="quarter" idx="5"/>
          </p:nvPr>
        </p:nvSpPr>
        <p:spPr/>
        <p:txBody>
          <a:bodyPr/>
          <a:lstStyle/>
          <a:p>
            <a:fld id="{2AC0A832-3BE5-4339-90E9-64E53CF3637F}" type="slidenum">
              <a:rPr lang="en-US" smtClean="0"/>
              <a:t>20</a:t>
            </a:fld>
            <a:endParaRPr lang="en-US"/>
          </a:p>
        </p:txBody>
      </p:sp>
    </p:spTree>
    <p:extLst>
      <p:ext uri="{BB962C8B-B14F-4D97-AF65-F5344CB8AC3E}">
        <p14:creationId xmlns:p14="http://schemas.microsoft.com/office/powerpoint/2010/main" val="206081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Academic Senate Slide - Jennifer</a:t>
            </a:r>
          </a:p>
          <a:p>
            <a:endParaRPr lang="en-US"/>
          </a:p>
        </p:txBody>
      </p:sp>
      <p:sp>
        <p:nvSpPr>
          <p:cNvPr id="4" name="Slide Number Placeholder 3"/>
          <p:cNvSpPr>
            <a:spLocks noGrp="1"/>
          </p:cNvSpPr>
          <p:nvPr>
            <p:ph type="sldNum" sz="quarter" idx="5"/>
          </p:nvPr>
        </p:nvSpPr>
        <p:spPr/>
        <p:txBody>
          <a:bodyPr/>
          <a:lstStyle/>
          <a:p>
            <a:fld id="{F43D083E-2742-4F07-93D9-32ADFF33FCF8}" type="slidenum">
              <a:rPr lang="en-US" smtClean="0"/>
              <a:t>3</a:t>
            </a:fld>
            <a:endParaRPr lang="en-US"/>
          </a:p>
        </p:txBody>
      </p:sp>
    </p:spTree>
    <p:extLst>
      <p:ext uri="{BB962C8B-B14F-4D97-AF65-F5344CB8AC3E}">
        <p14:creationId xmlns:p14="http://schemas.microsoft.com/office/powerpoint/2010/main" val="343879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Academic Senate Slide</a:t>
            </a:r>
          </a:p>
          <a:p>
            <a:endParaRPr lang="en-US"/>
          </a:p>
        </p:txBody>
      </p:sp>
      <p:sp>
        <p:nvSpPr>
          <p:cNvPr id="4" name="Slide Number Placeholder 3"/>
          <p:cNvSpPr>
            <a:spLocks noGrp="1"/>
          </p:cNvSpPr>
          <p:nvPr>
            <p:ph type="sldNum" sz="quarter" idx="5"/>
          </p:nvPr>
        </p:nvSpPr>
        <p:spPr/>
        <p:txBody>
          <a:bodyPr/>
          <a:lstStyle/>
          <a:p>
            <a:fld id="{F43D083E-2742-4F07-93D9-32ADFF33FCF8}" type="slidenum">
              <a:rPr lang="en-US" smtClean="0"/>
              <a:t>4</a:t>
            </a:fld>
            <a:endParaRPr lang="en-US"/>
          </a:p>
        </p:txBody>
      </p:sp>
    </p:spTree>
    <p:extLst>
      <p:ext uri="{BB962C8B-B14F-4D97-AF65-F5344CB8AC3E}">
        <p14:creationId xmlns:p14="http://schemas.microsoft.com/office/powerpoint/2010/main" val="350851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Academic Senate Slide</a:t>
            </a:r>
          </a:p>
        </p:txBody>
      </p:sp>
      <p:sp>
        <p:nvSpPr>
          <p:cNvPr id="4" name="Slide Number Placeholder 3"/>
          <p:cNvSpPr>
            <a:spLocks noGrp="1"/>
          </p:cNvSpPr>
          <p:nvPr>
            <p:ph type="sldNum" sz="quarter" idx="5"/>
          </p:nvPr>
        </p:nvSpPr>
        <p:spPr/>
        <p:txBody>
          <a:bodyPr/>
          <a:lstStyle/>
          <a:p>
            <a:fld id="{2AC0A832-3BE5-4339-90E9-64E53CF3637F}" type="slidenum">
              <a:rPr lang="en-US" smtClean="0"/>
              <a:t>8</a:t>
            </a:fld>
            <a:endParaRPr lang="en-US"/>
          </a:p>
        </p:txBody>
      </p:sp>
    </p:spTree>
    <p:extLst>
      <p:ext uri="{BB962C8B-B14F-4D97-AF65-F5344CB8AC3E}">
        <p14:creationId xmlns:p14="http://schemas.microsoft.com/office/powerpoint/2010/main" val="156418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Academic Senate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To ensure a common understanding of essential plan elements, the College applies the Society for College and University Planning (SCUP) definition of “a goal” as “a broad, general statement of intended outcomes or results.” To reinforce the College’s intentions to create the envisioned future with clear, measurable actions, </a:t>
            </a:r>
            <a:r>
              <a:rPr lang="en-US" i="1"/>
              <a:t>Mt. SAC 2035</a:t>
            </a:r>
            <a:r>
              <a:rPr lang="en-US"/>
              <a:t> identifies its plan strategies as commitments, which more precisely conveys its institutional pledge to implement the goals that create conditions for the success of all students.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A41C-4263-468A-BD2D-38BED8DA625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5549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53587-41B3-D256-B018-42FC258AE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42CA3-C5A4-8651-C6AB-93F5C42D5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94955-AF90-676B-AF69-7C19DAA79A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FADF1F-ABE1-62A3-6003-CD7FC71BD1EE}"/>
              </a:ext>
            </a:extLst>
          </p:cNvPr>
          <p:cNvSpPr>
            <a:spLocks noGrp="1"/>
          </p:cNvSpPr>
          <p:nvPr>
            <p:ph type="sldNum" sz="quarter" idx="5"/>
          </p:nvPr>
        </p:nvSpPr>
        <p:spPr/>
        <p:txBody>
          <a:bodyPr/>
          <a:lstStyle/>
          <a:p>
            <a:pPr defTabSz="1230403">
              <a:defRPr/>
            </a:pPr>
            <a:fld id="{6ADA21D6-6B47-4B0A-AC3A-F2AB9081EFC4}" type="slidenum">
              <a:rPr lang="en-US">
                <a:solidFill>
                  <a:prstClr val="black"/>
                </a:solidFill>
                <a:latin typeface="Aptos" panose="02110004020202020204"/>
              </a:rPr>
              <a:pPr defTabSz="1230403">
                <a:defRPr/>
              </a:pPr>
              <a:t>10</a:t>
            </a:fld>
            <a:endParaRPr lang="en-US">
              <a:solidFill>
                <a:prstClr val="black"/>
              </a:solidFill>
              <a:latin typeface="Aptos" panose="02110004020202020204"/>
            </a:endParaRPr>
          </a:p>
        </p:txBody>
      </p:sp>
    </p:spTree>
    <p:extLst>
      <p:ext uri="{BB962C8B-B14F-4D97-AF65-F5344CB8AC3E}">
        <p14:creationId xmlns:p14="http://schemas.microsoft.com/office/powerpoint/2010/main" val="376104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A9459-9FB2-6966-AD3F-F53CCC312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8A85F-6018-2151-60BA-B9706FFC9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35DD9-A179-9966-3E8C-D7E5794AD6F6}"/>
              </a:ext>
            </a:extLst>
          </p:cNvPr>
          <p:cNvSpPr>
            <a:spLocks noGrp="1"/>
          </p:cNvSpPr>
          <p:nvPr>
            <p:ph type="body" idx="1"/>
          </p:nvPr>
        </p:nvSpPr>
        <p:spPr/>
        <p:txBody>
          <a:bodyPr/>
          <a:lstStyle/>
          <a:p>
            <a:r>
              <a:rPr lang="en-US"/>
              <a:t>Academic Senate Slide</a:t>
            </a:r>
          </a:p>
        </p:txBody>
      </p:sp>
      <p:sp>
        <p:nvSpPr>
          <p:cNvPr id="4" name="Slide Number Placeholder 3">
            <a:extLst>
              <a:ext uri="{FF2B5EF4-FFF2-40B4-BE49-F238E27FC236}">
                <a16:creationId xmlns:a16="http://schemas.microsoft.com/office/drawing/2014/main" id="{A09F8B68-C7FF-6A7F-7B4D-41FDDFF3B193}"/>
              </a:ext>
            </a:extLst>
          </p:cNvPr>
          <p:cNvSpPr>
            <a:spLocks noGrp="1"/>
          </p:cNvSpPr>
          <p:nvPr>
            <p:ph type="sldNum" sz="quarter" idx="5"/>
          </p:nvPr>
        </p:nvSpPr>
        <p:spPr/>
        <p:txBody>
          <a:bodyPr/>
          <a:lstStyle/>
          <a:p>
            <a:fld id="{2AC0A832-3BE5-4339-90E9-64E53CF3637F}" type="slidenum">
              <a:rPr lang="en-US" smtClean="0"/>
              <a:t>11</a:t>
            </a:fld>
            <a:endParaRPr lang="en-US"/>
          </a:p>
        </p:txBody>
      </p:sp>
    </p:spTree>
    <p:extLst>
      <p:ext uri="{BB962C8B-B14F-4D97-AF65-F5344CB8AC3E}">
        <p14:creationId xmlns:p14="http://schemas.microsoft.com/office/powerpoint/2010/main" val="219504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3DA87-A922-175C-A016-0DD2996EA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2B2DC-9DAD-5EB1-EBAF-8E6BF3F9C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0F46D1-40EA-515F-E59A-B7549F3BADA2}"/>
              </a:ext>
            </a:extLst>
          </p:cNvPr>
          <p:cNvSpPr>
            <a:spLocks noGrp="1"/>
          </p:cNvSpPr>
          <p:nvPr>
            <p:ph type="body" idx="1"/>
          </p:nvPr>
        </p:nvSpPr>
        <p:spPr/>
        <p:txBody>
          <a:bodyPr/>
          <a:lstStyle/>
          <a:p>
            <a:r>
              <a:rPr lang="en-US"/>
              <a:t>Academic Senate Slide</a:t>
            </a:r>
          </a:p>
        </p:txBody>
      </p:sp>
      <p:sp>
        <p:nvSpPr>
          <p:cNvPr id="4" name="Slide Number Placeholder 3">
            <a:extLst>
              <a:ext uri="{FF2B5EF4-FFF2-40B4-BE49-F238E27FC236}">
                <a16:creationId xmlns:a16="http://schemas.microsoft.com/office/drawing/2014/main" id="{9A956D97-39C3-EB0F-B187-1DB8425F521E}"/>
              </a:ext>
            </a:extLst>
          </p:cNvPr>
          <p:cNvSpPr>
            <a:spLocks noGrp="1"/>
          </p:cNvSpPr>
          <p:nvPr>
            <p:ph type="sldNum" sz="quarter" idx="5"/>
          </p:nvPr>
        </p:nvSpPr>
        <p:spPr/>
        <p:txBody>
          <a:bodyPr/>
          <a:lstStyle/>
          <a:p>
            <a:fld id="{2AC0A832-3BE5-4339-90E9-64E53CF3637F}" type="slidenum">
              <a:rPr lang="en-US" smtClean="0"/>
              <a:t>12</a:t>
            </a:fld>
            <a:endParaRPr lang="en-US"/>
          </a:p>
        </p:txBody>
      </p:sp>
    </p:spTree>
    <p:extLst>
      <p:ext uri="{BB962C8B-B14F-4D97-AF65-F5344CB8AC3E}">
        <p14:creationId xmlns:p14="http://schemas.microsoft.com/office/powerpoint/2010/main" val="2875315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69A44-806E-F4DC-7556-12B647F9E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0C6CB-126F-5E62-8AB7-4A8027757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8BC88-9691-4A35-310E-994C7C576989}"/>
              </a:ext>
            </a:extLst>
          </p:cNvPr>
          <p:cNvSpPr>
            <a:spLocks noGrp="1"/>
          </p:cNvSpPr>
          <p:nvPr>
            <p:ph type="body" idx="1"/>
          </p:nvPr>
        </p:nvSpPr>
        <p:spPr/>
        <p:txBody>
          <a:bodyPr/>
          <a:lstStyle/>
          <a:p>
            <a:r>
              <a:rPr lang="en-US"/>
              <a:t>Academic Senate Slide</a:t>
            </a:r>
          </a:p>
        </p:txBody>
      </p:sp>
      <p:sp>
        <p:nvSpPr>
          <p:cNvPr id="4" name="Slide Number Placeholder 3">
            <a:extLst>
              <a:ext uri="{FF2B5EF4-FFF2-40B4-BE49-F238E27FC236}">
                <a16:creationId xmlns:a16="http://schemas.microsoft.com/office/drawing/2014/main" id="{22CE34E1-A319-CCD4-F999-383D277E6923}"/>
              </a:ext>
            </a:extLst>
          </p:cNvPr>
          <p:cNvSpPr>
            <a:spLocks noGrp="1"/>
          </p:cNvSpPr>
          <p:nvPr>
            <p:ph type="sldNum" sz="quarter" idx="5"/>
          </p:nvPr>
        </p:nvSpPr>
        <p:spPr/>
        <p:txBody>
          <a:bodyPr/>
          <a:lstStyle/>
          <a:p>
            <a:fld id="{2AC0A832-3BE5-4339-90E9-64E53CF3637F}" type="slidenum">
              <a:rPr lang="en-US" smtClean="0"/>
              <a:t>13</a:t>
            </a:fld>
            <a:endParaRPr lang="en-US"/>
          </a:p>
        </p:txBody>
      </p:sp>
    </p:spTree>
    <p:extLst>
      <p:ext uri="{BB962C8B-B14F-4D97-AF65-F5344CB8AC3E}">
        <p14:creationId xmlns:p14="http://schemas.microsoft.com/office/powerpoint/2010/main" val="160149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4AB0-CA00-92EB-0B72-FEAD8D5DA2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8144A4-27BF-FD71-71F3-D97E7A83C4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F95348-DD30-A56C-4A4E-9402B8A113A6}"/>
              </a:ext>
            </a:extLst>
          </p:cNvPr>
          <p:cNvSpPr>
            <a:spLocks noGrp="1"/>
          </p:cNvSpPr>
          <p:nvPr>
            <p:ph type="dt" sz="half" idx="10"/>
          </p:nvPr>
        </p:nvSpPr>
        <p:spPr/>
        <p:txBody>
          <a:bodyPr/>
          <a:lstStyle/>
          <a:p>
            <a:fld id="{1F6E5DDA-E36A-4447-A1C8-718619E3BA70}" type="datetimeFigureOut">
              <a:rPr lang="en-US" smtClean="0"/>
              <a:t>3/13/2026</a:t>
            </a:fld>
            <a:endParaRPr lang="en-US"/>
          </a:p>
        </p:txBody>
      </p:sp>
      <p:sp>
        <p:nvSpPr>
          <p:cNvPr id="5" name="Footer Placeholder 4">
            <a:extLst>
              <a:ext uri="{FF2B5EF4-FFF2-40B4-BE49-F238E27FC236}">
                <a16:creationId xmlns:a16="http://schemas.microsoft.com/office/drawing/2014/main" id="{A71B49F2-F774-835E-E22F-077CD09D0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29799-964E-7CCE-3FBE-AB87805E827E}"/>
              </a:ext>
            </a:extLst>
          </p:cNvPr>
          <p:cNvSpPr>
            <a:spLocks noGrp="1"/>
          </p:cNvSpPr>
          <p:nvPr>
            <p:ph type="sldNum" sz="quarter" idx="12"/>
          </p:nvPr>
        </p:nvSpPr>
        <p:spPr/>
        <p:txBody>
          <a:bodyPr/>
          <a:lstStyle/>
          <a:p>
            <a:fld id="{A3552425-1A12-4191-9499-B51C5813C927}" type="slidenum">
              <a:rPr lang="en-US" smtClean="0"/>
              <a:t>‹#›</a:t>
            </a:fld>
            <a:endParaRPr lang="en-US"/>
          </a:p>
        </p:txBody>
      </p:sp>
    </p:spTree>
    <p:extLst>
      <p:ext uri="{BB962C8B-B14F-4D97-AF65-F5344CB8AC3E}">
        <p14:creationId xmlns:p14="http://schemas.microsoft.com/office/powerpoint/2010/main" val="1390378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E34E-D183-3C05-ADC5-96CDEFC252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1FCFCD-8D3E-EF58-F88A-0D21F1426C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1DA84-A319-C950-6F1F-2DE2C68D0B03}"/>
              </a:ext>
            </a:extLst>
          </p:cNvPr>
          <p:cNvSpPr>
            <a:spLocks noGrp="1"/>
          </p:cNvSpPr>
          <p:nvPr>
            <p:ph type="dt" sz="half" idx="10"/>
          </p:nvPr>
        </p:nvSpPr>
        <p:spPr/>
        <p:txBody>
          <a:bodyPr/>
          <a:lstStyle/>
          <a:p>
            <a:fld id="{1F6E5DDA-E36A-4447-A1C8-718619E3BA70}" type="datetimeFigureOut">
              <a:rPr lang="en-US" smtClean="0"/>
              <a:t>3/13/2026</a:t>
            </a:fld>
            <a:endParaRPr lang="en-US"/>
          </a:p>
        </p:txBody>
      </p:sp>
      <p:sp>
        <p:nvSpPr>
          <p:cNvPr id="5" name="Footer Placeholder 4">
            <a:extLst>
              <a:ext uri="{FF2B5EF4-FFF2-40B4-BE49-F238E27FC236}">
                <a16:creationId xmlns:a16="http://schemas.microsoft.com/office/drawing/2014/main" id="{0B8CDEDA-9A03-E256-CD4B-7BBC30CDD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1B132-ED08-77B8-D3A3-EBFA2A3F03FF}"/>
              </a:ext>
            </a:extLst>
          </p:cNvPr>
          <p:cNvSpPr>
            <a:spLocks noGrp="1"/>
          </p:cNvSpPr>
          <p:nvPr>
            <p:ph type="sldNum" sz="quarter" idx="12"/>
          </p:nvPr>
        </p:nvSpPr>
        <p:spPr/>
        <p:txBody>
          <a:bodyPr/>
          <a:lstStyle/>
          <a:p>
            <a:fld id="{A3552425-1A12-4191-9499-B51C5813C927}" type="slidenum">
              <a:rPr lang="en-US" smtClean="0"/>
              <a:t>‹#›</a:t>
            </a:fld>
            <a:endParaRPr lang="en-US"/>
          </a:p>
        </p:txBody>
      </p:sp>
    </p:spTree>
    <p:extLst>
      <p:ext uri="{BB962C8B-B14F-4D97-AF65-F5344CB8AC3E}">
        <p14:creationId xmlns:p14="http://schemas.microsoft.com/office/powerpoint/2010/main" val="318995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CBDD11-249E-9ECF-607D-5C23FBA4E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8D7FE4-CC6B-4A65-86B2-FF32C72C45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CFD21-20F2-4E44-177B-1DB43012D1CB}"/>
              </a:ext>
            </a:extLst>
          </p:cNvPr>
          <p:cNvSpPr>
            <a:spLocks noGrp="1"/>
          </p:cNvSpPr>
          <p:nvPr>
            <p:ph type="dt" sz="half" idx="10"/>
          </p:nvPr>
        </p:nvSpPr>
        <p:spPr/>
        <p:txBody>
          <a:bodyPr/>
          <a:lstStyle/>
          <a:p>
            <a:fld id="{1F6E5DDA-E36A-4447-A1C8-718619E3BA70}" type="datetimeFigureOut">
              <a:rPr lang="en-US" smtClean="0"/>
              <a:t>3/13/2026</a:t>
            </a:fld>
            <a:endParaRPr lang="en-US"/>
          </a:p>
        </p:txBody>
      </p:sp>
      <p:sp>
        <p:nvSpPr>
          <p:cNvPr id="5" name="Footer Placeholder 4">
            <a:extLst>
              <a:ext uri="{FF2B5EF4-FFF2-40B4-BE49-F238E27FC236}">
                <a16:creationId xmlns:a16="http://schemas.microsoft.com/office/drawing/2014/main" id="{63D8207F-836E-F638-5628-694A055CD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2A99F-770D-9A30-D878-EA490AA1C799}"/>
              </a:ext>
            </a:extLst>
          </p:cNvPr>
          <p:cNvSpPr>
            <a:spLocks noGrp="1"/>
          </p:cNvSpPr>
          <p:nvPr>
            <p:ph type="sldNum" sz="quarter" idx="12"/>
          </p:nvPr>
        </p:nvSpPr>
        <p:spPr/>
        <p:txBody>
          <a:bodyPr/>
          <a:lstStyle/>
          <a:p>
            <a:fld id="{A3552425-1A12-4191-9499-B51C5813C927}" type="slidenum">
              <a:rPr lang="en-US" smtClean="0"/>
              <a:t>‹#›</a:t>
            </a:fld>
            <a:endParaRPr lang="en-US"/>
          </a:p>
        </p:txBody>
      </p:sp>
    </p:spTree>
    <p:extLst>
      <p:ext uri="{BB962C8B-B14F-4D97-AF65-F5344CB8AC3E}">
        <p14:creationId xmlns:p14="http://schemas.microsoft.com/office/powerpoint/2010/main" val="94305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20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1072492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137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51434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38227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79314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3/13/2026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072233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3/13/2026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93292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2FD6-02AB-A51C-387E-F5EF866AF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A6BA1-A98D-7776-8292-CA4E0C9E7E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559F4-C099-0133-439F-3413D79ACC50}"/>
              </a:ext>
            </a:extLst>
          </p:cNvPr>
          <p:cNvSpPr>
            <a:spLocks noGrp="1"/>
          </p:cNvSpPr>
          <p:nvPr>
            <p:ph type="dt" sz="half" idx="10"/>
          </p:nvPr>
        </p:nvSpPr>
        <p:spPr/>
        <p:txBody>
          <a:bodyPr/>
          <a:lstStyle/>
          <a:p>
            <a:fld id="{1F6E5DDA-E36A-4447-A1C8-718619E3BA70}" type="datetimeFigureOut">
              <a:rPr lang="en-US" smtClean="0"/>
              <a:t>3/13/2026</a:t>
            </a:fld>
            <a:endParaRPr lang="en-US"/>
          </a:p>
        </p:txBody>
      </p:sp>
      <p:sp>
        <p:nvSpPr>
          <p:cNvPr id="5" name="Footer Placeholder 4">
            <a:extLst>
              <a:ext uri="{FF2B5EF4-FFF2-40B4-BE49-F238E27FC236}">
                <a16:creationId xmlns:a16="http://schemas.microsoft.com/office/drawing/2014/main" id="{DA099B55-74E2-6B3B-BDF4-6DEF27E61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8A383-C74E-15EF-CF00-34055CAD3ECE}"/>
              </a:ext>
            </a:extLst>
          </p:cNvPr>
          <p:cNvSpPr>
            <a:spLocks noGrp="1"/>
          </p:cNvSpPr>
          <p:nvPr>
            <p:ph type="sldNum" sz="quarter" idx="12"/>
          </p:nvPr>
        </p:nvSpPr>
        <p:spPr/>
        <p:txBody>
          <a:bodyPr/>
          <a:lstStyle/>
          <a:p>
            <a:fld id="{A3552425-1A12-4191-9499-B51C5813C927}" type="slidenum">
              <a:rPr lang="en-US" smtClean="0"/>
              <a:t>‹#›</a:t>
            </a:fld>
            <a:endParaRPr lang="en-US"/>
          </a:p>
        </p:txBody>
      </p:sp>
    </p:spTree>
    <p:extLst>
      <p:ext uri="{BB962C8B-B14F-4D97-AF65-F5344CB8AC3E}">
        <p14:creationId xmlns:p14="http://schemas.microsoft.com/office/powerpoint/2010/main" val="1048181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98393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78266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2043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0C6BE-6908-2984-13AD-9322E79761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6FB589-3903-F928-4D6A-55EDCEDF9F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349453-C823-6856-3237-622BDB71B4AD}"/>
              </a:ext>
            </a:extLst>
          </p:cNvPr>
          <p:cNvSpPr>
            <a:spLocks noGrp="1"/>
          </p:cNvSpPr>
          <p:nvPr>
            <p:ph type="dt" sz="half" idx="10"/>
          </p:nvPr>
        </p:nvSpPr>
        <p:spPr/>
        <p:txBody>
          <a:bodyPr/>
          <a:lstStyle/>
          <a:p>
            <a:fld id="{1F6E5DDA-E36A-4447-A1C8-718619E3BA70}" type="datetimeFigureOut">
              <a:rPr lang="en-US" smtClean="0"/>
              <a:t>3/13/2026</a:t>
            </a:fld>
            <a:endParaRPr lang="en-US"/>
          </a:p>
        </p:txBody>
      </p:sp>
      <p:sp>
        <p:nvSpPr>
          <p:cNvPr id="5" name="Footer Placeholder 4">
            <a:extLst>
              <a:ext uri="{FF2B5EF4-FFF2-40B4-BE49-F238E27FC236}">
                <a16:creationId xmlns:a16="http://schemas.microsoft.com/office/drawing/2014/main" id="{AAEA2D44-4E16-6B5A-8898-2A44F6F68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6E954-DF48-9712-E1A1-120269093BDA}"/>
              </a:ext>
            </a:extLst>
          </p:cNvPr>
          <p:cNvSpPr>
            <a:spLocks noGrp="1"/>
          </p:cNvSpPr>
          <p:nvPr>
            <p:ph type="sldNum" sz="quarter" idx="12"/>
          </p:nvPr>
        </p:nvSpPr>
        <p:spPr/>
        <p:txBody>
          <a:bodyPr/>
          <a:lstStyle/>
          <a:p>
            <a:fld id="{A3552425-1A12-4191-9499-B51C5813C927}" type="slidenum">
              <a:rPr lang="en-US" smtClean="0"/>
              <a:t>‹#›</a:t>
            </a:fld>
            <a:endParaRPr lang="en-US"/>
          </a:p>
        </p:txBody>
      </p:sp>
    </p:spTree>
    <p:extLst>
      <p:ext uri="{BB962C8B-B14F-4D97-AF65-F5344CB8AC3E}">
        <p14:creationId xmlns:p14="http://schemas.microsoft.com/office/powerpoint/2010/main" val="376329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05D5-097B-D84A-D472-2C0BD01A47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C7D0F-BE11-362E-5F93-0D75A3E7BE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69AA79-2B5E-3FC0-6F1D-34E7CA81DD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0CCD3D-BBCF-0E74-0ED0-8A1FDBF2A468}"/>
              </a:ext>
            </a:extLst>
          </p:cNvPr>
          <p:cNvSpPr>
            <a:spLocks noGrp="1"/>
          </p:cNvSpPr>
          <p:nvPr>
            <p:ph type="dt" sz="half" idx="10"/>
          </p:nvPr>
        </p:nvSpPr>
        <p:spPr/>
        <p:txBody>
          <a:bodyPr/>
          <a:lstStyle/>
          <a:p>
            <a:fld id="{1F6E5DDA-E36A-4447-A1C8-718619E3BA70}" type="datetimeFigureOut">
              <a:rPr lang="en-US" smtClean="0"/>
              <a:t>3/13/2026</a:t>
            </a:fld>
            <a:endParaRPr lang="en-US"/>
          </a:p>
        </p:txBody>
      </p:sp>
      <p:sp>
        <p:nvSpPr>
          <p:cNvPr id="6" name="Footer Placeholder 5">
            <a:extLst>
              <a:ext uri="{FF2B5EF4-FFF2-40B4-BE49-F238E27FC236}">
                <a16:creationId xmlns:a16="http://schemas.microsoft.com/office/drawing/2014/main" id="{B53287AF-5304-8387-2ADF-7494A3662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A595F8-2E16-E96A-7B79-EA55747634D6}"/>
              </a:ext>
            </a:extLst>
          </p:cNvPr>
          <p:cNvSpPr>
            <a:spLocks noGrp="1"/>
          </p:cNvSpPr>
          <p:nvPr>
            <p:ph type="sldNum" sz="quarter" idx="12"/>
          </p:nvPr>
        </p:nvSpPr>
        <p:spPr/>
        <p:txBody>
          <a:bodyPr/>
          <a:lstStyle/>
          <a:p>
            <a:fld id="{A3552425-1A12-4191-9499-B51C5813C927}" type="slidenum">
              <a:rPr lang="en-US" smtClean="0"/>
              <a:t>‹#›</a:t>
            </a:fld>
            <a:endParaRPr lang="en-US"/>
          </a:p>
        </p:txBody>
      </p:sp>
    </p:spTree>
    <p:extLst>
      <p:ext uri="{BB962C8B-B14F-4D97-AF65-F5344CB8AC3E}">
        <p14:creationId xmlns:p14="http://schemas.microsoft.com/office/powerpoint/2010/main" val="2278484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0D69-5E92-1600-D4D3-17F49A37A9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3E46DE-29FB-E6F4-8CBA-C25A0CBA9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53367-7F0B-6828-9364-BE1AB2923F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B51E6C-9093-50D8-A9C1-EAE0E0E34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0884BC-A9F4-CF9D-3715-BE17EE2125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253E2B-1318-9FC0-D26F-F9E3CD5D3EE6}"/>
              </a:ext>
            </a:extLst>
          </p:cNvPr>
          <p:cNvSpPr>
            <a:spLocks noGrp="1"/>
          </p:cNvSpPr>
          <p:nvPr>
            <p:ph type="dt" sz="half" idx="10"/>
          </p:nvPr>
        </p:nvSpPr>
        <p:spPr/>
        <p:txBody>
          <a:bodyPr/>
          <a:lstStyle/>
          <a:p>
            <a:fld id="{1F6E5DDA-E36A-4447-A1C8-718619E3BA70}" type="datetimeFigureOut">
              <a:rPr lang="en-US" smtClean="0"/>
              <a:t>3/13/2026</a:t>
            </a:fld>
            <a:endParaRPr lang="en-US"/>
          </a:p>
        </p:txBody>
      </p:sp>
      <p:sp>
        <p:nvSpPr>
          <p:cNvPr id="8" name="Footer Placeholder 7">
            <a:extLst>
              <a:ext uri="{FF2B5EF4-FFF2-40B4-BE49-F238E27FC236}">
                <a16:creationId xmlns:a16="http://schemas.microsoft.com/office/drawing/2014/main" id="{73FDAFBB-C5AD-2579-5FB9-2DC71D8B69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80B8E3-54F6-0C8F-C6BE-6095896BABB6}"/>
              </a:ext>
            </a:extLst>
          </p:cNvPr>
          <p:cNvSpPr>
            <a:spLocks noGrp="1"/>
          </p:cNvSpPr>
          <p:nvPr>
            <p:ph type="sldNum" sz="quarter" idx="12"/>
          </p:nvPr>
        </p:nvSpPr>
        <p:spPr/>
        <p:txBody>
          <a:bodyPr/>
          <a:lstStyle/>
          <a:p>
            <a:fld id="{A3552425-1A12-4191-9499-B51C5813C927}" type="slidenum">
              <a:rPr lang="en-US" smtClean="0"/>
              <a:t>‹#›</a:t>
            </a:fld>
            <a:endParaRPr lang="en-US"/>
          </a:p>
        </p:txBody>
      </p:sp>
    </p:spTree>
    <p:extLst>
      <p:ext uri="{BB962C8B-B14F-4D97-AF65-F5344CB8AC3E}">
        <p14:creationId xmlns:p14="http://schemas.microsoft.com/office/powerpoint/2010/main" val="200986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432FF-D9FD-64F9-0E98-CE30F04905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6DCB1-1EFE-8AB4-5140-1462CE8439F7}"/>
              </a:ext>
            </a:extLst>
          </p:cNvPr>
          <p:cNvSpPr>
            <a:spLocks noGrp="1"/>
          </p:cNvSpPr>
          <p:nvPr>
            <p:ph type="dt" sz="half" idx="10"/>
          </p:nvPr>
        </p:nvSpPr>
        <p:spPr/>
        <p:txBody>
          <a:bodyPr/>
          <a:lstStyle/>
          <a:p>
            <a:fld id="{1F6E5DDA-E36A-4447-A1C8-718619E3BA70}" type="datetimeFigureOut">
              <a:rPr lang="en-US" smtClean="0"/>
              <a:t>3/13/2026</a:t>
            </a:fld>
            <a:endParaRPr lang="en-US"/>
          </a:p>
        </p:txBody>
      </p:sp>
      <p:sp>
        <p:nvSpPr>
          <p:cNvPr id="4" name="Footer Placeholder 3">
            <a:extLst>
              <a:ext uri="{FF2B5EF4-FFF2-40B4-BE49-F238E27FC236}">
                <a16:creationId xmlns:a16="http://schemas.microsoft.com/office/drawing/2014/main" id="{2926FD61-BECD-CC31-0200-9D0A3E5515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57CBC5-5E35-66E9-465E-D1077FB966E6}"/>
              </a:ext>
            </a:extLst>
          </p:cNvPr>
          <p:cNvSpPr>
            <a:spLocks noGrp="1"/>
          </p:cNvSpPr>
          <p:nvPr>
            <p:ph type="sldNum" sz="quarter" idx="12"/>
          </p:nvPr>
        </p:nvSpPr>
        <p:spPr/>
        <p:txBody>
          <a:bodyPr/>
          <a:lstStyle/>
          <a:p>
            <a:fld id="{A3552425-1A12-4191-9499-B51C5813C927}" type="slidenum">
              <a:rPr lang="en-US" smtClean="0"/>
              <a:t>‹#›</a:t>
            </a:fld>
            <a:endParaRPr lang="en-US"/>
          </a:p>
        </p:txBody>
      </p:sp>
    </p:spTree>
    <p:extLst>
      <p:ext uri="{BB962C8B-B14F-4D97-AF65-F5344CB8AC3E}">
        <p14:creationId xmlns:p14="http://schemas.microsoft.com/office/powerpoint/2010/main" val="92658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EC90D9-5E89-55A5-1D64-8FE58B0432F3}"/>
              </a:ext>
            </a:extLst>
          </p:cNvPr>
          <p:cNvSpPr>
            <a:spLocks noGrp="1"/>
          </p:cNvSpPr>
          <p:nvPr>
            <p:ph type="dt" sz="half" idx="10"/>
          </p:nvPr>
        </p:nvSpPr>
        <p:spPr/>
        <p:txBody>
          <a:bodyPr/>
          <a:lstStyle/>
          <a:p>
            <a:fld id="{1F6E5DDA-E36A-4447-A1C8-718619E3BA70}" type="datetimeFigureOut">
              <a:rPr lang="en-US" smtClean="0"/>
              <a:t>3/13/2026</a:t>
            </a:fld>
            <a:endParaRPr lang="en-US"/>
          </a:p>
        </p:txBody>
      </p:sp>
      <p:sp>
        <p:nvSpPr>
          <p:cNvPr id="3" name="Footer Placeholder 2">
            <a:extLst>
              <a:ext uri="{FF2B5EF4-FFF2-40B4-BE49-F238E27FC236}">
                <a16:creationId xmlns:a16="http://schemas.microsoft.com/office/drawing/2014/main" id="{901785A8-199C-A334-C859-EFBF1F0ACA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E8DF2F-78BF-1108-25EA-B436A8EB42CC}"/>
              </a:ext>
            </a:extLst>
          </p:cNvPr>
          <p:cNvSpPr>
            <a:spLocks noGrp="1"/>
          </p:cNvSpPr>
          <p:nvPr>
            <p:ph type="sldNum" sz="quarter" idx="12"/>
          </p:nvPr>
        </p:nvSpPr>
        <p:spPr/>
        <p:txBody>
          <a:bodyPr/>
          <a:lstStyle/>
          <a:p>
            <a:fld id="{A3552425-1A12-4191-9499-B51C5813C927}" type="slidenum">
              <a:rPr lang="en-US" smtClean="0"/>
              <a:t>‹#›</a:t>
            </a:fld>
            <a:endParaRPr lang="en-US"/>
          </a:p>
        </p:txBody>
      </p:sp>
    </p:spTree>
    <p:extLst>
      <p:ext uri="{BB962C8B-B14F-4D97-AF65-F5344CB8AC3E}">
        <p14:creationId xmlns:p14="http://schemas.microsoft.com/office/powerpoint/2010/main" val="94180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AD0E-13C2-E82D-68F4-23B89F75B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AF4E24-6F41-7CAD-756B-54651ABD6F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EE89E9-F827-9F75-876A-44CAEFD02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69122-EF64-8CD6-1B48-FB8E7CDF2B10}"/>
              </a:ext>
            </a:extLst>
          </p:cNvPr>
          <p:cNvSpPr>
            <a:spLocks noGrp="1"/>
          </p:cNvSpPr>
          <p:nvPr>
            <p:ph type="dt" sz="half" idx="10"/>
          </p:nvPr>
        </p:nvSpPr>
        <p:spPr/>
        <p:txBody>
          <a:bodyPr/>
          <a:lstStyle/>
          <a:p>
            <a:fld id="{1F6E5DDA-E36A-4447-A1C8-718619E3BA70}" type="datetimeFigureOut">
              <a:rPr lang="en-US" smtClean="0"/>
              <a:t>3/13/2026</a:t>
            </a:fld>
            <a:endParaRPr lang="en-US"/>
          </a:p>
        </p:txBody>
      </p:sp>
      <p:sp>
        <p:nvSpPr>
          <p:cNvPr id="6" name="Footer Placeholder 5">
            <a:extLst>
              <a:ext uri="{FF2B5EF4-FFF2-40B4-BE49-F238E27FC236}">
                <a16:creationId xmlns:a16="http://schemas.microsoft.com/office/drawing/2014/main" id="{42282A7E-645D-4274-B848-8D401C05C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61394-5F7C-E694-0DEE-5C2871D26F7B}"/>
              </a:ext>
            </a:extLst>
          </p:cNvPr>
          <p:cNvSpPr>
            <a:spLocks noGrp="1"/>
          </p:cNvSpPr>
          <p:nvPr>
            <p:ph type="sldNum" sz="quarter" idx="12"/>
          </p:nvPr>
        </p:nvSpPr>
        <p:spPr/>
        <p:txBody>
          <a:bodyPr/>
          <a:lstStyle/>
          <a:p>
            <a:fld id="{A3552425-1A12-4191-9499-B51C5813C927}" type="slidenum">
              <a:rPr lang="en-US" smtClean="0"/>
              <a:t>‹#›</a:t>
            </a:fld>
            <a:endParaRPr lang="en-US"/>
          </a:p>
        </p:txBody>
      </p:sp>
    </p:spTree>
    <p:extLst>
      <p:ext uri="{BB962C8B-B14F-4D97-AF65-F5344CB8AC3E}">
        <p14:creationId xmlns:p14="http://schemas.microsoft.com/office/powerpoint/2010/main" val="324205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7BF2-B34C-CEF6-39AB-D7DAC17C91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4B04E5-AE2C-11D7-B10B-488E0078E1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83AE0C-C15F-D102-0D9A-B459B0AF8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87ACBC-0253-6C56-1C0A-53B4685A8797}"/>
              </a:ext>
            </a:extLst>
          </p:cNvPr>
          <p:cNvSpPr>
            <a:spLocks noGrp="1"/>
          </p:cNvSpPr>
          <p:nvPr>
            <p:ph type="dt" sz="half" idx="10"/>
          </p:nvPr>
        </p:nvSpPr>
        <p:spPr/>
        <p:txBody>
          <a:bodyPr/>
          <a:lstStyle/>
          <a:p>
            <a:fld id="{1F6E5DDA-E36A-4447-A1C8-718619E3BA70}" type="datetimeFigureOut">
              <a:rPr lang="en-US" smtClean="0"/>
              <a:t>3/13/2026</a:t>
            </a:fld>
            <a:endParaRPr lang="en-US"/>
          </a:p>
        </p:txBody>
      </p:sp>
      <p:sp>
        <p:nvSpPr>
          <p:cNvPr id="6" name="Footer Placeholder 5">
            <a:extLst>
              <a:ext uri="{FF2B5EF4-FFF2-40B4-BE49-F238E27FC236}">
                <a16:creationId xmlns:a16="http://schemas.microsoft.com/office/drawing/2014/main" id="{55DB03FD-5007-4F33-650B-9C3486631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08EE0-9CD6-506F-D77D-E77A16D2233C}"/>
              </a:ext>
            </a:extLst>
          </p:cNvPr>
          <p:cNvSpPr>
            <a:spLocks noGrp="1"/>
          </p:cNvSpPr>
          <p:nvPr>
            <p:ph type="sldNum" sz="quarter" idx="12"/>
          </p:nvPr>
        </p:nvSpPr>
        <p:spPr/>
        <p:txBody>
          <a:bodyPr/>
          <a:lstStyle/>
          <a:p>
            <a:fld id="{A3552425-1A12-4191-9499-B51C5813C927}" type="slidenum">
              <a:rPr lang="en-US" smtClean="0"/>
              <a:t>‹#›</a:t>
            </a:fld>
            <a:endParaRPr lang="en-US"/>
          </a:p>
        </p:txBody>
      </p:sp>
    </p:spTree>
    <p:extLst>
      <p:ext uri="{BB962C8B-B14F-4D97-AF65-F5344CB8AC3E}">
        <p14:creationId xmlns:p14="http://schemas.microsoft.com/office/powerpoint/2010/main" val="2633713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CED376-D8FD-D04E-7221-2F7CE458E3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7FD53B-AB01-666E-79B7-34B57C6A4A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D21B-66D5-010E-282E-845A725A2E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6E5DDA-E36A-4447-A1C8-718619E3BA70}" type="datetimeFigureOut">
              <a:rPr lang="en-US" smtClean="0"/>
              <a:t>3/13/2026</a:t>
            </a:fld>
            <a:endParaRPr lang="en-US"/>
          </a:p>
        </p:txBody>
      </p:sp>
      <p:sp>
        <p:nvSpPr>
          <p:cNvPr id="5" name="Footer Placeholder 4">
            <a:extLst>
              <a:ext uri="{FF2B5EF4-FFF2-40B4-BE49-F238E27FC236}">
                <a16:creationId xmlns:a16="http://schemas.microsoft.com/office/drawing/2014/main" id="{DD2F4278-D028-57EE-5F20-3FB9DAB7BB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E89A45B-CFCC-BCE7-2AFB-E6A26CD77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552425-1A12-4191-9499-B51C5813C927}" type="slidenum">
              <a:rPr lang="en-US" smtClean="0"/>
              <a:t>‹#›</a:t>
            </a:fld>
            <a:endParaRPr lang="en-US"/>
          </a:p>
        </p:txBody>
      </p:sp>
    </p:spTree>
    <p:extLst>
      <p:ext uri="{BB962C8B-B14F-4D97-AF65-F5344CB8AC3E}">
        <p14:creationId xmlns:p14="http://schemas.microsoft.com/office/powerpoint/2010/main" val="3461851166"/>
      </p:ext>
    </p:extLst>
  </p:cSld>
  <p:clrMap bg1="lt1" tx1="dk1" bg2="lt2" tx2="dk2" accent1="accent1" accent2="accent2" accent3="accent3" accent4="accent4" accent5="accent5" accent6="accent6" hlink="hlink" folHlink="folHlink"/>
  <p:sldLayoutIdLst>
    <p:sldLayoutId id="2147483649" r:id="rId1"/>
    <p:sldLayoutId id="2147484174"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F6E5DDA-E36A-4447-A1C8-718619E3BA70}" type="datetimeFigureOut">
              <a:rPr lang="en-US" smtClean="0"/>
              <a:t>3/13/2026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3552425-1A12-4191-9499-B51C5813C92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Holder 4">
            <a:extLst>
              <a:ext uri="{FF2B5EF4-FFF2-40B4-BE49-F238E27FC236}">
                <a16:creationId xmlns:a16="http://schemas.microsoft.com/office/drawing/2014/main" id="{2D66E4AC-F284-8C8B-1D5F-11406E146A1C}"/>
              </a:ext>
            </a:extLst>
          </p:cNvPr>
          <p:cNvSpPr txBox="1">
            <a:spLocks/>
          </p:cNvSpPr>
          <p:nvPr userDrawn="1"/>
        </p:nvSpPr>
        <p:spPr>
          <a:xfrm>
            <a:off x="0" y="6626822"/>
            <a:ext cx="308090" cy="219770"/>
          </a:xfrm>
          <a:prstGeom prst="rect">
            <a:avLst/>
          </a:prstGeom>
        </p:spPr>
        <p:txBody>
          <a:bodyPr lIns="0" tIns="0" rIns="0" bIns="0"/>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000" b="1" i="0">
              <a:solidFill>
                <a:schemeClr val="bg2">
                  <a:lumMod val="25000"/>
                </a:schemeClr>
              </a:solidFill>
              <a:latin typeface="+mj-lt"/>
            </a:endParaRPr>
          </a:p>
        </p:txBody>
      </p:sp>
    </p:spTree>
    <p:extLst>
      <p:ext uri="{BB962C8B-B14F-4D97-AF65-F5344CB8AC3E}">
        <p14:creationId xmlns:p14="http://schemas.microsoft.com/office/powerpoint/2010/main" val="1709421167"/>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4.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18.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9"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62C8193-8500-22F6-7C10-58E4A5EBBADF}"/>
              </a:ext>
            </a:extLst>
          </p:cNvPr>
          <p:cNvSpPr>
            <a:spLocks noGrp="1"/>
          </p:cNvSpPr>
          <p:nvPr>
            <p:ph type="ctrTitle"/>
          </p:nvPr>
        </p:nvSpPr>
        <p:spPr>
          <a:xfrm>
            <a:off x="242910" y="1598246"/>
            <a:ext cx="4626709" cy="5122985"/>
          </a:xfrm>
        </p:spPr>
        <p:txBody>
          <a:bodyPr anchor="t">
            <a:normAutofit fontScale="90000"/>
          </a:bodyPr>
          <a:lstStyle/>
          <a:p>
            <a:pPr algn="r"/>
            <a:r>
              <a:rPr lang="en-US" sz="8000" b="1">
                <a:solidFill>
                  <a:srgbClr val="FFFFFF"/>
                </a:solidFill>
              </a:rPr>
              <a:t>Program Review: From Data to Action</a:t>
            </a:r>
            <a:br>
              <a:rPr lang="en-US" sz="8000" b="1">
                <a:solidFill>
                  <a:srgbClr val="FFFFFF"/>
                </a:solidFill>
              </a:rPr>
            </a:br>
            <a:endParaRPr lang="en-US" sz="8000">
              <a:solidFill>
                <a:srgbClr val="FFFFFF"/>
              </a:solidFill>
            </a:endParaRPr>
          </a:p>
        </p:txBody>
      </p:sp>
      <p:sp>
        <p:nvSpPr>
          <p:cNvPr id="3" name="Subtitle 2">
            <a:extLst>
              <a:ext uri="{FF2B5EF4-FFF2-40B4-BE49-F238E27FC236}">
                <a16:creationId xmlns:a16="http://schemas.microsoft.com/office/drawing/2014/main" id="{6ED9A947-69F7-3F1C-DE9A-56ED10460181}"/>
              </a:ext>
            </a:extLst>
          </p:cNvPr>
          <p:cNvSpPr>
            <a:spLocks noGrp="1"/>
          </p:cNvSpPr>
          <p:nvPr>
            <p:ph type="subTitle" idx="1"/>
          </p:nvPr>
        </p:nvSpPr>
        <p:spPr>
          <a:xfrm>
            <a:off x="5792994" y="1590840"/>
            <a:ext cx="5672176" cy="5095221"/>
          </a:xfrm>
        </p:spPr>
        <p:txBody>
          <a:bodyPr vert="horz" lIns="91440" tIns="45720" rIns="91440" bIns="45720" rtlCol="0" anchor="t">
            <a:normAutofit/>
          </a:bodyPr>
          <a:lstStyle/>
          <a:p>
            <a:pPr algn="l"/>
            <a:r>
              <a:rPr lang="en-US" sz="3500" b="1">
                <a:solidFill>
                  <a:srgbClr val="FFFFFF"/>
                </a:solidFill>
              </a:rPr>
              <a:t>Presenters:</a:t>
            </a:r>
          </a:p>
          <a:p>
            <a:pPr marL="571500" indent="-571500" algn="l">
              <a:buFont typeface="Arial" panose="020B0604020202020204" pitchFamily="34" charset="0"/>
              <a:buChar char="•"/>
            </a:pPr>
            <a:r>
              <a:rPr lang="en-US" sz="2800" b="1">
                <a:solidFill>
                  <a:srgbClr val="FFFFFF"/>
                </a:solidFill>
              </a:rPr>
              <a:t>Patty Quinones</a:t>
            </a:r>
          </a:p>
          <a:p>
            <a:pPr marL="571500" indent="-571500" algn="l">
              <a:buFont typeface="Arial" panose="020B0604020202020204" pitchFamily="34" charset="0"/>
              <a:buChar char="•"/>
            </a:pPr>
            <a:r>
              <a:rPr lang="en-US" sz="2800" b="1">
                <a:solidFill>
                  <a:srgbClr val="FFFFFF"/>
                </a:solidFill>
              </a:rPr>
              <a:t>Jennifer Hinostroza</a:t>
            </a:r>
            <a:endParaRPr lang="en-US" sz="2800">
              <a:solidFill>
                <a:srgbClr val="FFFFFF"/>
              </a:solidFill>
            </a:endParaRPr>
          </a:p>
          <a:p>
            <a:pPr marL="571500" indent="-571500" algn="l">
              <a:buFont typeface="Arial" panose="020B0604020202020204" pitchFamily="34" charset="0"/>
              <a:buChar char="•"/>
            </a:pPr>
            <a:r>
              <a:rPr lang="en-US" sz="2800" b="1">
                <a:solidFill>
                  <a:srgbClr val="FFFFFF"/>
                </a:solidFill>
              </a:rPr>
              <a:t>Annel Medina Tagarao</a:t>
            </a:r>
          </a:p>
          <a:p>
            <a:pPr marL="571500" indent="-571500" algn="l">
              <a:buFont typeface="Arial" panose="020B0604020202020204" pitchFamily="34" charset="0"/>
              <a:buChar char="•"/>
            </a:pPr>
            <a:r>
              <a:rPr lang="en-US" sz="2800" b="1">
                <a:solidFill>
                  <a:srgbClr val="FFFFFF"/>
                </a:solidFill>
              </a:rPr>
              <a:t>Lianne Maldonado-Greenlee</a:t>
            </a:r>
          </a:p>
          <a:p>
            <a:pPr marL="571500" indent="-571500" algn="l">
              <a:buFont typeface="Arial" panose="020B0604020202020204" pitchFamily="34" charset="0"/>
              <a:buChar char="•"/>
            </a:pPr>
            <a:r>
              <a:rPr lang="en-US" sz="2800" b="1">
                <a:solidFill>
                  <a:srgbClr val="FFFFFF"/>
                </a:solidFill>
              </a:rPr>
              <a:t>Melissa Vang</a:t>
            </a:r>
            <a:endParaRPr lang="en-US" sz="3500" b="1">
              <a:solidFill>
                <a:srgbClr val="FFFFFF"/>
              </a:solidFill>
            </a:endParaRPr>
          </a:p>
        </p:txBody>
      </p:sp>
      <p:cxnSp>
        <p:nvCxnSpPr>
          <p:cNvPr id="25" name="Straight Connector 2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17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4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2000"/>
                                  </p:stCondLst>
                                  <p:iterate type="lt">
                                    <p:tmPct val="10000"/>
                                  </p:iterate>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4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2000"/>
                                  </p:stCondLst>
                                  <p:iterate type="lt">
                                    <p:tmPct val="10000"/>
                                  </p:iterate>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4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23B92-67C1-32E8-3E91-24933B0213BA}"/>
            </a:ext>
          </a:extLst>
        </p:cNvPr>
        <p:cNvGrpSpPr/>
        <p:nvPr/>
      </p:nvGrpSpPr>
      <p:grpSpPr>
        <a:xfrm>
          <a:off x="0" y="0"/>
          <a:ext cx="0" cy="0"/>
          <a:chOff x="0" y="0"/>
          <a:chExt cx="0" cy="0"/>
        </a:xfrm>
      </p:grpSpPr>
      <p:sp>
        <p:nvSpPr>
          <p:cNvPr id="17" name="object 12">
            <a:extLst>
              <a:ext uri="{FF2B5EF4-FFF2-40B4-BE49-F238E27FC236}">
                <a16:creationId xmlns:a16="http://schemas.microsoft.com/office/drawing/2014/main" id="{5FBA214A-E8B3-A314-823C-5E4F8B32B9DD}"/>
              </a:ext>
            </a:extLst>
          </p:cNvPr>
          <p:cNvSpPr txBox="1">
            <a:spLocks noGrp="1"/>
          </p:cNvSpPr>
          <p:nvPr>
            <p:ph type="title" idx="4294967295"/>
          </p:nvPr>
        </p:nvSpPr>
        <p:spPr>
          <a:xfrm>
            <a:off x="3491875" y="168379"/>
            <a:ext cx="5805508" cy="68993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4" name="TextBox 3">
            <a:extLst>
              <a:ext uri="{FF2B5EF4-FFF2-40B4-BE49-F238E27FC236}">
                <a16:creationId xmlns:a16="http://schemas.microsoft.com/office/drawing/2014/main" id="{E0581111-BB48-7E4A-A36F-17AF3B30FD6F}"/>
              </a:ext>
            </a:extLst>
          </p:cNvPr>
          <p:cNvSpPr txBox="1"/>
          <p:nvPr/>
        </p:nvSpPr>
        <p:spPr>
          <a:xfrm>
            <a:off x="441254" y="948863"/>
            <a:ext cx="11418514" cy="707886"/>
          </a:xfrm>
          <a:prstGeom prst="rect">
            <a:avLst/>
          </a:prstGeom>
          <a:solidFill>
            <a:schemeClr val="accent4">
              <a:lumMod val="7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Aptos" panose="02110004020202020204"/>
                <a:ea typeface="+mn-ea"/>
                <a:cs typeface="+mn-cs"/>
              </a:rPr>
              <a:t>Foster a caring campus community where individuals are valued and respected, and where students are surrounded by a network of empathy, personalized support, encouragement, and guidance.</a:t>
            </a:r>
          </a:p>
        </p:txBody>
      </p:sp>
      <p:sp>
        <p:nvSpPr>
          <p:cNvPr id="10" name="TextBox 9">
            <a:extLst>
              <a:ext uri="{FF2B5EF4-FFF2-40B4-BE49-F238E27FC236}">
                <a16:creationId xmlns:a16="http://schemas.microsoft.com/office/drawing/2014/main" id="{3BBA4A60-8B04-BAC3-AB6A-8C60FA81840D}"/>
              </a:ext>
            </a:extLst>
          </p:cNvPr>
          <p:cNvSpPr txBox="1"/>
          <p:nvPr/>
        </p:nvSpPr>
        <p:spPr>
          <a:xfrm>
            <a:off x="441254" y="1754346"/>
            <a:ext cx="111880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ptos" panose="02110004020202020204"/>
                <a:ea typeface="+mn-ea"/>
                <a:cs typeface="+mn-cs"/>
              </a:rPr>
              <a:t>Commitments: </a:t>
            </a:r>
            <a:r>
              <a:rPr kumimoji="0" lang="en-US" sz="1400" b="0" i="1" u="none" strike="noStrike" kern="1200" cap="none" spc="0" normalizeH="0" baseline="0" noProof="0">
                <a:ln>
                  <a:noFill/>
                </a:ln>
                <a:solidFill>
                  <a:prstClr val="black"/>
                </a:solidFill>
                <a:effectLst/>
                <a:uLnTx/>
                <a:uFillTx/>
                <a:latin typeface="Aptos" panose="02110004020202020204"/>
                <a:ea typeface="+mn-ea"/>
                <a:cs typeface="+mn-cs"/>
              </a:rPr>
              <a:t>In support of this goal, we commit to …</a:t>
            </a:r>
          </a:p>
        </p:txBody>
      </p:sp>
      <p:sp>
        <p:nvSpPr>
          <p:cNvPr id="3" name="Rectangle 2">
            <a:extLst>
              <a:ext uri="{FF2B5EF4-FFF2-40B4-BE49-F238E27FC236}">
                <a16:creationId xmlns:a16="http://schemas.microsoft.com/office/drawing/2014/main" id="{406014D4-6407-E56C-A49F-AC065D0A55F8}"/>
              </a:ext>
              <a:ext uri="{C183D7F6-B498-43B3-948B-1728B52AA6E4}">
                <adec:decorative xmlns:adec="http://schemas.microsoft.com/office/drawing/2017/decorative" val="1"/>
              </a:ext>
            </a:extLst>
          </p:cNvPr>
          <p:cNvSpPr/>
          <p:nvPr/>
        </p:nvSpPr>
        <p:spPr>
          <a:xfrm>
            <a:off x="441254" y="2051538"/>
            <a:ext cx="5132610" cy="1488832"/>
          </a:xfrm>
          <a:prstGeom prst="rect">
            <a:avLst/>
          </a:prstGeom>
          <a:solidFill>
            <a:srgbClr val="FFFFFF"/>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899C87C2-C020-73E1-C554-36F7FD65051A}"/>
              </a:ext>
              <a:ext uri="{C183D7F6-B498-43B3-948B-1728B52AA6E4}">
                <adec:decorative xmlns:adec="http://schemas.microsoft.com/office/drawing/2017/decorative" val="1"/>
              </a:ext>
            </a:extLst>
          </p:cNvPr>
          <p:cNvSpPr/>
          <p:nvPr/>
        </p:nvSpPr>
        <p:spPr>
          <a:xfrm>
            <a:off x="441254" y="3631178"/>
            <a:ext cx="5132610" cy="1319497"/>
          </a:xfrm>
          <a:prstGeom prst="rect">
            <a:avLst/>
          </a:prstGeom>
          <a:solidFill>
            <a:srgbClr val="FFFFFF"/>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4E31B419-9B92-1166-E346-9905488F4E51}"/>
              </a:ext>
              <a:ext uri="{C183D7F6-B498-43B3-948B-1728B52AA6E4}">
                <adec:decorative xmlns:adec="http://schemas.microsoft.com/office/drawing/2017/decorative" val="1"/>
              </a:ext>
            </a:extLst>
          </p:cNvPr>
          <p:cNvSpPr/>
          <p:nvPr/>
        </p:nvSpPr>
        <p:spPr>
          <a:xfrm>
            <a:off x="441254" y="5041483"/>
            <a:ext cx="5132610" cy="1160534"/>
          </a:xfrm>
          <a:prstGeom prst="rect">
            <a:avLst/>
          </a:prstGeom>
          <a:solidFill>
            <a:srgbClr val="FFFFFF"/>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9271FF1E-EA6D-FF39-1940-5FEF42F74634}"/>
              </a:ext>
            </a:extLst>
          </p:cNvPr>
          <p:cNvSpPr txBox="1"/>
          <p:nvPr/>
        </p:nvSpPr>
        <p:spPr>
          <a:xfrm>
            <a:off x="473232" y="2020363"/>
            <a:ext cx="5070114" cy="4181654"/>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a:ln>
                  <a:noFill/>
                </a:ln>
                <a:solidFill>
                  <a:prstClr val="black"/>
                </a:solidFill>
                <a:effectLst/>
                <a:uLnTx/>
                <a:uFillTx/>
                <a:latin typeface="Aptos Display" panose="02110004020202020204"/>
                <a:ea typeface="+mn-ea"/>
                <a:cs typeface="Arial" panose="020B0604020202020204" pitchFamily="34" charset="0"/>
              </a:rPr>
              <a:t>1.1 Service to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kern="1200" cap="none" spc="-5" normalizeH="0" baseline="0" noProof="0">
                <a:ln>
                  <a:noFill/>
                </a:ln>
                <a:effectLst/>
                <a:uLnTx/>
                <a:uFillTx/>
                <a:latin typeface="Aptos Display" panose="02110004020202020204"/>
                <a:ea typeface="+mn-ea"/>
                <a:cs typeface="Arial" panose="020B0604020202020204" pitchFamily="34" charset="0"/>
              </a:rPr>
              <a:t>Foster a culture of care by building employee capacity to be of service to students through knowledge of students’ lived experiences; internal and external resources; </a:t>
            </a:r>
            <a:r>
              <a:rPr lang="en-US" sz="1400"/>
              <a:t>and infuse healing-centered engagement and peace education practices</a:t>
            </a:r>
            <a:r>
              <a:rPr lang="en-US"/>
              <a:t>.</a:t>
            </a:r>
            <a:endParaRPr kumimoji="0" lang="en-US" sz="1400" b="0" i="0" u="none" kern="1200" cap="none" spc="-5" normalizeH="0" baseline="0" noProof="0">
              <a:ln>
                <a:noFill/>
              </a:ln>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solidFill>
                <a:srgbClr val="156082"/>
              </a:solidFill>
              <a:latin typeface="Aptos Display"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5" normalizeH="0" baseline="0" noProof="0">
              <a:ln>
                <a:noFill/>
              </a:ln>
              <a:solidFill>
                <a:srgbClr val="156082"/>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5" normalizeH="0" baseline="0" noProof="0">
              <a:ln>
                <a:noFill/>
              </a:ln>
              <a:solidFill>
                <a:srgbClr val="156082"/>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a:ln>
                  <a:noFill/>
                </a:ln>
                <a:solidFill>
                  <a:prstClr val="black"/>
                </a:solidFill>
                <a:effectLst/>
                <a:uLnTx/>
                <a:uFillTx/>
                <a:latin typeface="Aptos Display" panose="02110004020202020204"/>
                <a:ea typeface="+mn-ea"/>
                <a:cs typeface="Arial" panose="020B0604020202020204" pitchFamily="34" charset="0"/>
              </a:rPr>
              <a:t>1.2 Wraparound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a:ln>
                  <a:noFill/>
                </a:ln>
                <a:solidFill>
                  <a:prstClr val="black"/>
                </a:solidFill>
                <a:effectLst/>
                <a:uLnTx/>
                <a:uFillTx/>
                <a:latin typeface="Aptos Display" panose="02110004020202020204"/>
                <a:ea typeface="+mn-ea"/>
                <a:cs typeface="Arial" panose="020B0604020202020204" pitchFamily="34" charset="0"/>
              </a:rPr>
              <a:t>Strengthen support for student’s medical and mental health needs by leveraging community partnerships with social service agencies and community-based organizations to provide comprehensive wraparound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5" normalizeH="0" baseline="0" noProof="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a:ln>
                  <a:noFill/>
                </a:ln>
                <a:solidFill>
                  <a:prstClr val="black"/>
                </a:solidFill>
                <a:effectLst/>
                <a:uLnTx/>
                <a:uFillTx/>
                <a:latin typeface="Aptos Display" panose="02110004020202020204"/>
                <a:ea typeface="+mn-ea"/>
                <a:cs typeface="Arial" panose="020B0604020202020204" pitchFamily="34" charset="0"/>
              </a:rPr>
              <a:t>1.3 Holistic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a:ln>
                  <a:noFill/>
                </a:ln>
                <a:effectLst/>
                <a:uLnTx/>
                <a:uFillTx/>
                <a:latin typeface="Aptos Display" panose="02110004020202020204"/>
                <a:ea typeface="+mn-ea"/>
                <a:cs typeface="Arial" panose="020B0604020202020204" pitchFamily="34" charset="0"/>
              </a:rPr>
              <a:t>Increase use of programs for disproportionately impacted and other specialized student groups to provide students with supports such as mentoring, cultural enrichment, and spaces to cultivate belonging.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5" normalizeH="0" baseline="0" noProof="0">
              <a:ln>
                <a:noFill/>
              </a:ln>
              <a:solidFill>
                <a:srgbClr val="156082"/>
              </a:solidFill>
              <a:effectLst/>
              <a:uLnTx/>
              <a:uFillTx/>
              <a:latin typeface="Aptos Display" panose="02110004020202020204"/>
              <a:ea typeface="+mn-ea"/>
              <a:cs typeface="Arial" panose="020B0604020202020204" pitchFamily="34" charset="0"/>
            </a:endParaRPr>
          </a:p>
        </p:txBody>
      </p:sp>
      <p:sp>
        <p:nvSpPr>
          <p:cNvPr id="14" name="Rectangle 13">
            <a:extLst>
              <a:ext uri="{FF2B5EF4-FFF2-40B4-BE49-F238E27FC236}">
                <a16:creationId xmlns:a16="http://schemas.microsoft.com/office/drawing/2014/main" id="{4096F6E4-1D29-6A93-B76B-8C1FEDBAE599}"/>
              </a:ext>
              <a:ext uri="{C183D7F6-B498-43B3-948B-1728B52AA6E4}">
                <adec:decorative xmlns:adec="http://schemas.microsoft.com/office/drawing/2017/decorative" val="1"/>
              </a:ext>
            </a:extLst>
          </p:cNvPr>
          <p:cNvSpPr/>
          <p:nvPr/>
        </p:nvSpPr>
        <p:spPr>
          <a:xfrm>
            <a:off x="5733665" y="4465069"/>
            <a:ext cx="3330202" cy="1736948"/>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0" name="Picture 19">
            <a:extLst>
              <a:ext uri="{FF2B5EF4-FFF2-40B4-BE49-F238E27FC236}">
                <a16:creationId xmlns:a16="http://schemas.microsoft.com/office/drawing/2014/main" id="{3E55F080-C6FD-5778-DC9C-C9D43F3028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878" y="4642628"/>
            <a:ext cx="2941982" cy="2215372"/>
          </a:xfrm>
          <a:prstGeom prst="rect">
            <a:avLst/>
          </a:prstGeom>
        </p:spPr>
      </p:pic>
      <p:sp>
        <p:nvSpPr>
          <p:cNvPr id="5" name="Rectangle 4">
            <a:extLst>
              <a:ext uri="{FF2B5EF4-FFF2-40B4-BE49-F238E27FC236}">
                <a16:creationId xmlns:a16="http://schemas.microsoft.com/office/drawing/2014/main" id="{0320C6C3-ED69-1E18-B6C2-8A4697E0F635}"/>
              </a:ext>
              <a:ext uri="{C183D7F6-B498-43B3-948B-1728B52AA6E4}">
                <adec:decorative xmlns:adec="http://schemas.microsoft.com/office/drawing/2017/decorative" val="1"/>
              </a:ext>
            </a:extLst>
          </p:cNvPr>
          <p:cNvSpPr/>
          <p:nvPr/>
        </p:nvSpPr>
        <p:spPr>
          <a:xfrm>
            <a:off x="5720340" y="2056994"/>
            <a:ext cx="5774707" cy="939777"/>
          </a:xfrm>
          <a:prstGeom prst="rect">
            <a:avLst/>
          </a:prstGeom>
          <a:solidFill>
            <a:srgbClr val="FFFFFF"/>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ptos" panose="02110004020202020204"/>
            </a:endParaRPr>
          </a:p>
        </p:txBody>
      </p:sp>
      <p:sp>
        <p:nvSpPr>
          <p:cNvPr id="16" name="Rectangle 15">
            <a:extLst>
              <a:ext uri="{FF2B5EF4-FFF2-40B4-BE49-F238E27FC236}">
                <a16:creationId xmlns:a16="http://schemas.microsoft.com/office/drawing/2014/main" id="{31D0DBC5-00A3-5BBD-B2F1-E689BBB8E1E1}"/>
              </a:ext>
              <a:ext uri="{C183D7F6-B498-43B3-948B-1728B52AA6E4}">
                <adec:decorative xmlns:adec="http://schemas.microsoft.com/office/drawing/2017/decorative" val="1"/>
              </a:ext>
            </a:extLst>
          </p:cNvPr>
          <p:cNvSpPr/>
          <p:nvPr/>
        </p:nvSpPr>
        <p:spPr>
          <a:xfrm>
            <a:off x="5714954" y="3077155"/>
            <a:ext cx="5774707" cy="1257421"/>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TextBox 17">
            <a:extLst>
              <a:ext uri="{FF2B5EF4-FFF2-40B4-BE49-F238E27FC236}">
                <a16:creationId xmlns:a16="http://schemas.microsoft.com/office/drawing/2014/main" id="{64CA6736-9A77-FD73-100F-94906E418B85}"/>
              </a:ext>
            </a:extLst>
          </p:cNvPr>
          <p:cNvSpPr txBox="1"/>
          <p:nvPr/>
        </p:nvSpPr>
        <p:spPr>
          <a:xfrm>
            <a:off x="5767068" y="2037652"/>
            <a:ext cx="5894201" cy="2130833"/>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a:ln>
                  <a:noFill/>
                </a:ln>
                <a:solidFill>
                  <a:prstClr val="black"/>
                </a:solidFill>
                <a:effectLst/>
                <a:uLnTx/>
                <a:uFillTx/>
                <a:latin typeface="Aptos Display" panose="02110004020202020204"/>
                <a:ea typeface="+mn-ea"/>
                <a:cs typeface="Arial" panose="020B0604020202020204" pitchFamily="34" charset="0"/>
              </a:rPr>
              <a:t>1.4 Clear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a:ln>
                  <a:noFill/>
                </a:ln>
                <a:solidFill>
                  <a:prstClr val="black"/>
                </a:solidFill>
                <a:effectLst/>
                <a:uLnTx/>
                <a:uFillTx/>
                <a:latin typeface="Aptos Display" panose="02110004020202020204"/>
                <a:ea typeface="+mn-ea"/>
                <a:cs typeface="Arial" panose="020B0604020202020204" pitchFamily="34" charset="0"/>
              </a:rPr>
              <a:t>Prioritize the timely creation and delivery of clear, consistent, and readily available information in multiple formats and languages to ensure accessibility.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5" normalizeH="0" baseline="0" noProof="0">
              <a:ln>
                <a:noFill/>
              </a:ln>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5" normalizeH="0" baseline="0" noProof="0">
              <a:ln>
                <a:noFill/>
              </a:ln>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a:ln>
                  <a:noFill/>
                </a:ln>
                <a:effectLst/>
                <a:uLnTx/>
                <a:uFillTx/>
                <a:latin typeface="Aptos Display" panose="02110004020202020204"/>
                <a:ea typeface="+mn-ea"/>
                <a:cs typeface="Arial" panose="020B0604020202020204" pitchFamily="34" charset="0"/>
              </a:rPr>
              <a:t>1.5 Belonging and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a:ln>
                  <a:noFill/>
                </a:ln>
                <a:effectLst/>
                <a:uLnTx/>
                <a:uFillTx/>
                <a:latin typeface="Aptos Display" panose="02110004020202020204"/>
                <a:ea typeface="+mn-ea"/>
                <a:cs typeface="Arial" panose="020B0604020202020204" pitchFamily="34" charset="0"/>
              </a:rPr>
              <a:t>Build sustainable indoor and outdoor spaces that are inclusive, accessible, promote engagement, encourage collaboration, foster connection,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a:ln>
                  <a:noFill/>
                </a:ln>
                <a:effectLst/>
                <a:uLnTx/>
                <a:uFillTx/>
                <a:latin typeface="Aptos Display" panose="02110004020202020204"/>
                <a:ea typeface="+mn-ea"/>
                <a:cs typeface="Arial" panose="020B0604020202020204" pitchFamily="34" charset="0"/>
              </a:rPr>
              <a:t>create community. </a:t>
            </a:r>
          </a:p>
          <a:p>
            <a:pPr marR="0" lvl="0" indent="0" algn="l" fontAlgn="auto">
              <a:lnSpc>
                <a:spcPct val="100000"/>
              </a:lnSpc>
              <a:spcBef>
                <a:spcPts val="0"/>
              </a:spcBef>
              <a:spcAft>
                <a:spcPts val="0"/>
              </a:spcAft>
              <a:buClrTx/>
              <a:buSzTx/>
              <a:buFontTx/>
              <a:buNone/>
              <a:tabLst/>
              <a:defRPr/>
            </a:pPr>
            <a:endParaRPr lang="en-US" sz="1200" i="1">
              <a:solidFill>
                <a:srgbClr val="156082"/>
              </a:solidFill>
              <a:latin typeface="Aptos Display"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5" normalizeH="0" baseline="0" noProof="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5" normalizeH="0" baseline="0" noProof="0">
              <a:ln>
                <a:noFill/>
              </a:ln>
              <a:solidFill>
                <a:prstClr val="black"/>
              </a:solidFill>
              <a:effectLst/>
              <a:uLnTx/>
              <a:uFillTx/>
              <a:latin typeface="Aptos Display" panose="02110004020202020204"/>
              <a:ea typeface="+mn-ea"/>
              <a:cs typeface="Arial" panose="020B0604020202020204" pitchFamily="34" charset="0"/>
            </a:endParaRPr>
          </a:p>
        </p:txBody>
      </p:sp>
      <p:sp>
        <p:nvSpPr>
          <p:cNvPr id="21" name="TextBox 20">
            <a:extLst>
              <a:ext uri="{FF2B5EF4-FFF2-40B4-BE49-F238E27FC236}">
                <a16:creationId xmlns:a16="http://schemas.microsoft.com/office/drawing/2014/main" id="{F096A929-6081-497A-B351-ADA08169E4F2}"/>
              </a:ext>
            </a:extLst>
          </p:cNvPr>
          <p:cNvSpPr txBox="1"/>
          <p:nvPr/>
        </p:nvSpPr>
        <p:spPr>
          <a:xfrm>
            <a:off x="5769032" y="4576461"/>
            <a:ext cx="3201328" cy="1514163"/>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a:ln>
                  <a:noFill/>
                </a:ln>
                <a:solidFill>
                  <a:prstClr val="black"/>
                </a:solidFill>
                <a:effectLst/>
                <a:uLnTx/>
                <a:uFillTx/>
                <a:latin typeface="Aptos Display" panose="02110004020202020204"/>
                <a:ea typeface="+mn-ea"/>
                <a:cs typeface="Arial" panose="020B0604020202020204" pitchFamily="34" charset="0"/>
              </a:rPr>
              <a:t>1.6 Welcome and Safe Campus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a:ln>
                  <a:noFill/>
                </a:ln>
                <a:solidFill>
                  <a:prstClr val="black"/>
                </a:solidFill>
                <a:effectLst/>
                <a:uLnTx/>
                <a:uFillTx/>
                <a:latin typeface="Aptos Display" panose="02110004020202020204"/>
                <a:ea typeface="+mn-ea"/>
                <a:cs typeface="Arial" panose="020B0604020202020204" pitchFamily="34" charset="0"/>
              </a:rPr>
              <a:t>Provide a welcoming, safe, and secure campus with organizational clarity through functional zoning, a network of accessible pathways, improved campus navigation, and clear wayfinding.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5" normalizeH="0" baseline="0" noProof="0">
              <a:ln>
                <a:noFill/>
              </a:ln>
              <a:solidFill>
                <a:srgbClr val="156082"/>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5" normalizeH="0" baseline="0" noProof="0">
              <a:ln>
                <a:noFill/>
              </a:ln>
              <a:solidFill>
                <a:prstClr val="black"/>
              </a:solidFill>
              <a:effectLst/>
              <a:uLnTx/>
              <a:uFillTx/>
              <a:latin typeface="Aptos Display" panose="02110004020202020204"/>
              <a:ea typeface="+mn-ea"/>
              <a:cs typeface="Arial" panose="020B0604020202020204" pitchFamily="34" charset="0"/>
            </a:endParaRPr>
          </a:p>
        </p:txBody>
      </p:sp>
      <p:pic>
        <p:nvPicPr>
          <p:cNvPr id="12" name="Picture 11">
            <a:extLst>
              <a:ext uri="{FF2B5EF4-FFF2-40B4-BE49-F238E27FC236}">
                <a16:creationId xmlns:a16="http://schemas.microsoft.com/office/drawing/2014/main" id="{61E87D9D-0EBC-DC29-3FFE-9CEAA3E42A68}"/>
              </a:ext>
              <a:ext uri="{C183D7F6-B498-43B3-948B-1728B52AA6E4}">
                <adec:decorative xmlns:adec="http://schemas.microsoft.com/office/drawing/2017/decorative" val="1"/>
              </a:ext>
            </a:extLst>
          </p:cNvPr>
          <p:cNvPicPr>
            <a:picLocks noChangeAspect="1"/>
          </p:cNvPicPr>
          <p:nvPr/>
        </p:nvPicPr>
        <p:blipFill>
          <a:blip r:embed="rId4"/>
          <a:srcRect t="243" r="-1" b="-1"/>
          <a:stretch/>
        </p:blipFill>
        <p:spPr>
          <a:xfrm>
            <a:off x="10887075" y="21345"/>
            <a:ext cx="1271494" cy="827635"/>
          </a:xfrm>
          <a:prstGeom prst="rect">
            <a:avLst/>
          </a:prstGeom>
        </p:spPr>
      </p:pic>
    </p:spTree>
    <p:extLst>
      <p:ext uri="{BB962C8B-B14F-4D97-AF65-F5344CB8AC3E}">
        <p14:creationId xmlns:p14="http://schemas.microsoft.com/office/powerpoint/2010/main" val="72866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892D1-0886-033D-B07E-89FA853ADD74}"/>
            </a:ext>
          </a:extLst>
        </p:cNvPr>
        <p:cNvGrpSpPr/>
        <p:nvPr/>
      </p:nvGrpSpPr>
      <p:grpSpPr>
        <a:xfrm>
          <a:off x="0" y="0"/>
          <a:ext cx="0" cy="0"/>
          <a:chOff x="0" y="0"/>
          <a:chExt cx="0" cy="0"/>
        </a:xfrm>
      </p:grpSpPr>
      <p:sp>
        <p:nvSpPr>
          <p:cNvPr id="10" name="object 12">
            <a:extLst>
              <a:ext uri="{FF2B5EF4-FFF2-40B4-BE49-F238E27FC236}">
                <a16:creationId xmlns:a16="http://schemas.microsoft.com/office/drawing/2014/main" id="{29FA15BF-D0E5-3E4B-F054-4E81E1EA9149}"/>
              </a:ext>
            </a:extLst>
          </p:cNvPr>
          <p:cNvSpPr txBox="1">
            <a:spLocks noGrp="1"/>
          </p:cNvSpPr>
          <p:nvPr>
            <p:ph type="title" idx="4294967295"/>
          </p:nvPr>
        </p:nvSpPr>
        <p:spPr>
          <a:xfrm>
            <a:off x="3491875" y="159048"/>
            <a:ext cx="5805508" cy="68993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4" name="TextBox 3">
            <a:extLst>
              <a:ext uri="{FF2B5EF4-FFF2-40B4-BE49-F238E27FC236}">
                <a16:creationId xmlns:a16="http://schemas.microsoft.com/office/drawing/2014/main" id="{0458644C-1EE9-30EC-0660-56570346A05C}"/>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sp>
        <p:nvSpPr>
          <p:cNvPr id="64" name="Rectangle 63">
            <a:extLst>
              <a:ext uri="{FF2B5EF4-FFF2-40B4-BE49-F238E27FC236}">
                <a16:creationId xmlns:a16="http://schemas.microsoft.com/office/drawing/2014/main" id="{FE57EE14-70E1-25F0-33DF-C6A677DF427F}"/>
              </a:ext>
              <a:ext uri="{C183D7F6-B498-43B3-948B-1728B52AA6E4}">
                <adec:decorative xmlns:adec="http://schemas.microsoft.com/office/drawing/2017/decorative" val="1"/>
              </a:ext>
            </a:extLst>
          </p:cNvPr>
          <p:cNvSpPr/>
          <p:nvPr/>
        </p:nvSpPr>
        <p:spPr>
          <a:xfrm>
            <a:off x="823026" y="2266115"/>
            <a:ext cx="4313626"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3" name="TextBox 62">
            <a:extLst>
              <a:ext uri="{FF2B5EF4-FFF2-40B4-BE49-F238E27FC236}">
                <a16:creationId xmlns:a16="http://schemas.microsoft.com/office/drawing/2014/main" id="{4D8F682D-DBA6-AF7A-2D73-53E566FEAFAB}"/>
              </a:ext>
            </a:extLst>
          </p:cNvPr>
          <p:cNvSpPr txBox="1"/>
          <p:nvPr/>
        </p:nvSpPr>
        <p:spPr>
          <a:xfrm>
            <a:off x="996008" y="2266115"/>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a:solidFill>
                  <a:schemeClr val="bg1"/>
                </a:solidFill>
                <a:latin typeface="+mn-lt"/>
              </a:rPr>
              <a:t>Commitment 1.1 </a:t>
            </a:r>
          </a:p>
          <a:p>
            <a:pPr algn="l"/>
            <a:r>
              <a:rPr lang="en-US" sz="2500" b="1">
                <a:solidFill>
                  <a:schemeClr val="bg1"/>
                </a:solidFill>
                <a:latin typeface="+mn-lt"/>
              </a:rPr>
              <a:t>Service to Students</a:t>
            </a:r>
          </a:p>
          <a:p>
            <a:pPr algn="l"/>
            <a:endParaRPr lang="en-US" sz="1500" b="1">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kern="1200" cap="none" spc="-5" normalizeH="0" baseline="0" noProof="0">
                <a:ln>
                  <a:noFill/>
                </a:ln>
                <a:solidFill>
                  <a:schemeClr val="bg1"/>
                </a:solidFill>
                <a:effectLst/>
                <a:uLnTx/>
                <a:uFillTx/>
                <a:latin typeface="Aptos Display" panose="02110004020202020204"/>
                <a:ea typeface="+mn-ea"/>
                <a:cs typeface="Arial" panose="020B0604020202020204" pitchFamily="34" charset="0"/>
              </a:rPr>
              <a:t>Foster a culture of care by building employee capacity to be of service to students through knowledge of students’ lived experiences; internal and external resources; </a:t>
            </a:r>
            <a:r>
              <a:rPr lang="en-US" sz="2000" b="1">
                <a:solidFill>
                  <a:schemeClr val="bg1"/>
                </a:solidFill>
              </a:rPr>
              <a:t>and infuse healing-centered engagement and peace education practices.</a:t>
            </a:r>
            <a:endParaRPr kumimoji="0" lang="en-US" sz="2000" b="1" i="0" u="none" kern="1200" cap="none" spc="-5" normalizeH="0" baseline="0" noProof="0">
              <a:ln>
                <a:noFill/>
              </a:ln>
              <a:solidFill>
                <a:schemeClr val="bg1"/>
              </a:solidFill>
              <a:effectLst/>
              <a:uLnTx/>
              <a:uFillTx/>
              <a:latin typeface="Aptos Display" panose="02110004020202020204"/>
              <a:ea typeface="+mn-ea"/>
              <a:cs typeface="Arial" panose="020B0604020202020204" pitchFamily="34" charset="0"/>
            </a:endParaRPr>
          </a:p>
        </p:txBody>
      </p:sp>
      <p:graphicFrame>
        <p:nvGraphicFramePr>
          <p:cNvPr id="65" name="Diagram 64" descr="Engagement of employees in learning opportunities that support a healing-center culture of caring and peace">
            <a:extLst>
              <a:ext uri="{FF2B5EF4-FFF2-40B4-BE49-F238E27FC236}">
                <a16:creationId xmlns:a16="http://schemas.microsoft.com/office/drawing/2014/main" id="{7C51D448-2922-4B05-3609-2EA1E749FD7F}"/>
              </a:ext>
            </a:extLst>
          </p:cNvPr>
          <p:cNvGraphicFramePr/>
          <p:nvPr>
            <p:extLst>
              <p:ext uri="{D42A27DB-BD31-4B8C-83A1-F6EECF244321}">
                <p14:modId xmlns:p14="http://schemas.microsoft.com/office/powerpoint/2010/main" val="3584074796"/>
              </p:ext>
            </p:extLst>
          </p:nvPr>
        </p:nvGraphicFramePr>
        <p:xfrm>
          <a:off x="5948122" y="1724579"/>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0EBD59D0-9292-98EB-47BF-8DCF8994E669}"/>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Tree>
    <p:extLst>
      <p:ext uri="{BB962C8B-B14F-4D97-AF65-F5344CB8AC3E}">
        <p14:creationId xmlns:p14="http://schemas.microsoft.com/office/powerpoint/2010/main" val="30988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EEC9B79-C933-1E03-8599-DCAF70916743}"/>
            </a:ext>
          </a:extLst>
        </p:cNvPr>
        <p:cNvGrpSpPr/>
        <p:nvPr/>
      </p:nvGrpSpPr>
      <p:grpSpPr>
        <a:xfrm>
          <a:off x="0" y="0"/>
          <a:ext cx="0" cy="0"/>
          <a:chOff x="0" y="0"/>
          <a:chExt cx="0" cy="0"/>
        </a:xfrm>
      </p:grpSpPr>
      <p:sp>
        <p:nvSpPr>
          <p:cNvPr id="10" name="object 12">
            <a:extLst>
              <a:ext uri="{FF2B5EF4-FFF2-40B4-BE49-F238E27FC236}">
                <a16:creationId xmlns:a16="http://schemas.microsoft.com/office/drawing/2014/main" id="{69FD7496-5507-A32C-0FE5-75277BA762B8}"/>
              </a:ext>
            </a:extLst>
          </p:cNvPr>
          <p:cNvSpPr txBox="1">
            <a:spLocks noGrp="1"/>
          </p:cNvSpPr>
          <p:nvPr>
            <p:ph type="title" idx="4294967295"/>
          </p:nvPr>
        </p:nvSpPr>
        <p:spPr>
          <a:xfrm>
            <a:off x="3491875" y="159048"/>
            <a:ext cx="5805508" cy="68993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3" name="TextBox 2">
            <a:extLst>
              <a:ext uri="{FF2B5EF4-FFF2-40B4-BE49-F238E27FC236}">
                <a16:creationId xmlns:a16="http://schemas.microsoft.com/office/drawing/2014/main" id="{F6184CB9-0022-F7CE-E1A9-F1637C763AAF}"/>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sp>
        <p:nvSpPr>
          <p:cNvPr id="64" name="Rectangle 63">
            <a:extLst>
              <a:ext uri="{FF2B5EF4-FFF2-40B4-BE49-F238E27FC236}">
                <a16:creationId xmlns:a16="http://schemas.microsoft.com/office/drawing/2014/main" id="{AB91B199-AFE5-95EC-30E3-97777D2F5399}"/>
              </a:ext>
              <a:ext uri="{C183D7F6-B498-43B3-948B-1728B52AA6E4}">
                <adec:decorative xmlns:adec="http://schemas.microsoft.com/office/drawing/2017/decorative" val="1"/>
              </a:ext>
            </a:extLst>
          </p:cNvPr>
          <p:cNvSpPr/>
          <p:nvPr/>
        </p:nvSpPr>
        <p:spPr>
          <a:xfrm>
            <a:off x="750152" y="2273662"/>
            <a:ext cx="4313626"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3" name="TextBox 62">
            <a:extLst>
              <a:ext uri="{FF2B5EF4-FFF2-40B4-BE49-F238E27FC236}">
                <a16:creationId xmlns:a16="http://schemas.microsoft.com/office/drawing/2014/main" id="{E70751FC-C82F-AE63-C00F-46429BBF31FA}"/>
              </a:ext>
            </a:extLst>
          </p:cNvPr>
          <p:cNvSpPr txBox="1"/>
          <p:nvPr/>
        </p:nvSpPr>
        <p:spPr>
          <a:xfrm>
            <a:off x="930757" y="2266115"/>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a:solidFill>
                  <a:schemeClr val="bg1"/>
                </a:solidFill>
                <a:latin typeface="+mn-lt"/>
              </a:rPr>
              <a:t>Commitment 1.2</a:t>
            </a:r>
          </a:p>
          <a:p>
            <a:pPr algn="l"/>
            <a:r>
              <a:rPr lang="en-US" sz="2500" b="1">
                <a:solidFill>
                  <a:schemeClr val="bg1"/>
                </a:solidFill>
                <a:latin typeface="+mn-lt"/>
              </a:rPr>
              <a:t>Wraparound Support</a:t>
            </a:r>
          </a:p>
          <a:p>
            <a:pPr algn="l"/>
            <a:endParaRPr lang="en-US" sz="1500" b="1">
              <a:solidFill>
                <a:schemeClr val="bg1"/>
              </a:solidFill>
            </a:endParaRPr>
          </a:p>
          <a:p>
            <a:pPr algn="l">
              <a:defRPr/>
            </a:pPr>
            <a:r>
              <a:rPr lang="en-US" sz="2000">
                <a:solidFill>
                  <a:schemeClr val="bg1"/>
                </a:solidFill>
                <a:latin typeface="Aptos Display" panose="02110004020202020204"/>
              </a:rPr>
              <a:t>Strengthen support for student’s medical and mental health needs by leveraging community partnerships with social service agencies and community-based organizations to provide comprehensive wraparound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kern="1200" cap="none" spc="-5" normalizeH="0" baseline="0" noProof="0">
              <a:ln>
                <a:noFill/>
              </a:ln>
              <a:solidFill>
                <a:schemeClr val="bg1"/>
              </a:solidFill>
              <a:effectLst/>
              <a:uLnTx/>
              <a:uFillTx/>
              <a:latin typeface="Aptos Display" panose="02110004020202020204"/>
              <a:ea typeface="+mn-ea"/>
              <a:cs typeface="Arial" panose="020B0604020202020204" pitchFamily="34" charset="0"/>
            </a:endParaRPr>
          </a:p>
        </p:txBody>
      </p:sp>
      <p:graphicFrame>
        <p:nvGraphicFramePr>
          <p:cNvPr id="65" name="Diagram 64" descr="Outcomes describe student wellness infrastructure, student awareness of available wraparound support programs and wellness services, and student utilization of wraparound support services.">
            <a:extLst>
              <a:ext uri="{FF2B5EF4-FFF2-40B4-BE49-F238E27FC236}">
                <a16:creationId xmlns:a16="http://schemas.microsoft.com/office/drawing/2014/main" id="{A8F6B29B-C5AF-9C3B-68D9-340BAD990725}"/>
              </a:ext>
            </a:extLst>
          </p:cNvPr>
          <p:cNvGraphicFramePr/>
          <p:nvPr>
            <p:extLst>
              <p:ext uri="{D42A27DB-BD31-4B8C-83A1-F6EECF244321}">
                <p14:modId xmlns:p14="http://schemas.microsoft.com/office/powerpoint/2010/main" val="3290614945"/>
              </p:ext>
            </p:extLst>
          </p:nvPr>
        </p:nvGraphicFramePr>
        <p:xfrm>
          <a:off x="5856682" y="2266115"/>
          <a:ext cx="5420852" cy="3730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D75FEEBB-3AE8-B100-BE0E-83CBEDDDC825}"/>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Tree>
    <p:extLst>
      <p:ext uri="{BB962C8B-B14F-4D97-AF65-F5344CB8AC3E}">
        <p14:creationId xmlns:p14="http://schemas.microsoft.com/office/powerpoint/2010/main" val="2683926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1CEF038-2A27-9C99-8802-5CEB42857D97}"/>
            </a:ext>
          </a:extLst>
        </p:cNvPr>
        <p:cNvGrpSpPr/>
        <p:nvPr/>
      </p:nvGrpSpPr>
      <p:grpSpPr>
        <a:xfrm>
          <a:off x="0" y="0"/>
          <a:ext cx="0" cy="0"/>
          <a:chOff x="0" y="0"/>
          <a:chExt cx="0" cy="0"/>
        </a:xfrm>
      </p:grpSpPr>
      <p:sp>
        <p:nvSpPr>
          <p:cNvPr id="10" name="object 12">
            <a:extLst>
              <a:ext uri="{FF2B5EF4-FFF2-40B4-BE49-F238E27FC236}">
                <a16:creationId xmlns:a16="http://schemas.microsoft.com/office/drawing/2014/main" id="{BAE532A7-22DE-243B-AE57-CCE341F92880}"/>
              </a:ext>
            </a:extLst>
          </p:cNvPr>
          <p:cNvSpPr txBox="1">
            <a:spLocks noGrp="1"/>
          </p:cNvSpPr>
          <p:nvPr>
            <p:ph type="title" idx="4294967295"/>
          </p:nvPr>
        </p:nvSpPr>
        <p:spPr>
          <a:xfrm>
            <a:off x="3491875" y="159048"/>
            <a:ext cx="5805508" cy="68993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4" name="TextBox 3">
            <a:extLst>
              <a:ext uri="{FF2B5EF4-FFF2-40B4-BE49-F238E27FC236}">
                <a16:creationId xmlns:a16="http://schemas.microsoft.com/office/drawing/2014/main" id="{07081A90-8D15-232E-DA6B-7FFD0E590413}"/>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sp>
        <p:nvSpPr>
          <p:cNvPr id="64" name="Rectangle 63">
            <a:extLst>
              <a:ext uri="{FF2B5EF4-FFF2-40B4-BE49-F238E27FC236}">
                <a16:creationId xmlns:a16="http://schemas.microsoft.com/office/drawing/2014/main" id="{F9218F9D-3BA1-9557-462B-0DA70F59E1EF}"/>
              </a:ext>
              <a:ext uri="{C183D7F6-B498-43B3-948B-1728B52AA6E4}">
                <adec:decorative xmlns:adec="http://schemas.microsoft.com/office/drawing/2017/decorative" val="1"/>
              </a:ext>
            </a:extLst>
          </p:cNvPr>
          <p:cNvSpPr/>
          <p:nvPr/>
        </p:nvSpPr>
        <p:spPr>
          <a:xfrm>
            <a:off x="823026" y="2266115"/>
            <a:ext cx="4313626"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3" name="TextBox 62">
            <a:extLst>
              <a:ext uri="{FF2B5EF4-FFF2-40B4-BE49-F238E27FC236}">
                <a16:creationId xmlns:a16="http://schemas.microsoft.com/office/drawing/2014/main" id="{C3F7C66C-4A93-B958-FE51-9F27A14796BE}"/>
              </a:ext>
            </a:extLst>
          </p:cNvPr>
          <p:cNvSpPr txBox="1"/>
          <p:nvPr/>
        </p:nvSpPr>
        <p:spPr>
          <a:xfrm>
            <a:off x="996008" y="2266115"/>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a:solidFill>
                  <a:schemeClr val="bg1"/>
                </a:solidFill>
                <a:latin typeface="+mn-lt"/>
              </a:rPr>
              <a:t>Commitment 1.3</a:t>
            </a:r>
          </a:p>
          <a:p>
            <a:pPr algn="l"/>
            <a:r>
              <a:rPr lang="en-US" sz="2500" b="1">
                <a:solidFill>
                  <a:schemeClr val="bg1"/>
                </a:solidFill>
                <a:latin typeface="+mn-lt"/>
              </a:rPr>
              <a:t>Holistic Support</a:t>
            </a:r>
          </a:p>
          <a:p>
            <a:pPr algn="l"/>
            <a:endParaRPr lang="en-US" sz="1500" b="1">
              <a:solidFill>
                <a:schemeClr val="bg1"/>
              </a:solidFill>
            </a:endParaRPr>
          </a:p>
          <a:p>
            <a:pPr lvl="0" algn="l">
              <a:defRPr/>
            </a:pPr>
            <a:r>
              <a:rPr lang="en-US" sz="2000">
                <a:solidFill>
                  <a:schemeClr val="bg1"/>
                </a:solidFill>
                <a:latin typeface="Aptos Display" panose="02110004020202020204"/>
              </a:rPr>
              <a:t>Increase use of programs for disproportionately impacted and other specialized student groups to provide students with supports such as mentoring, cultural enrichment, and spaces to cultivate belonging. </a:t>
            </a:r>
          </a:p>
        </p:txBody>
      </p:sp>
      <p:graphicFrame>
        <p:nvGraphicFramePr>
          <p:cNvPr id="65" name="Diagram 64" descr="Outcomes include first to second year retention for credit students (Aspen) and student utilization of affinity center">
            <a:extLst>
              <a:ext uri="{FF2B5EF4-FFF2-40B4-BE49-F238E27FC236}">
                <a16:creationId xmlns:a16="http://schemas.microsoft.com/office/drawing/2014/main" id="{F7DA218A-8442-921B-5A93-4AF611BD150F}"/>
              </a:ext>
            </a:extLst>
          </p:cNvPr>
          <p:cNvGraphicFramePr/>
          <p:nvPr>
            <p:extLst>
              <p:ext uri="{D42A27DB-BD31-4B8C-83A1-F6EECF244321}">
                <p14:modId xmlns:p14="http://schemas.microsoft.com/office/powerpoint/2010/main" val="4249159657"/>
              </p:ext>
            </p:extLst>
          </p:nvPr>
        </p:nvGraphicFramePr>
        <p:xfrm>
          <a:off x="5948122" y="1724579"/>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4BEBAA06-220F-7109-3D42-6D3A7909D3FE}"/>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Tree>
    <p:extLst>
      <p:ext uri="{BB962C8B-B14F-4D97-AF65-F5344CB8AC3E}">
        <p14:creationId xmlns:p14="http://schemas.microsoft.com/office/powerpoint/2010/main" val="1262805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C599FCA-6F86-9C23-ECE6-172EE70DAE9C}"/>
            </a:ext>
          </a:extLst>
        </p:cNvPr>
        <p:cNvGrpSpPr/>
        <p:nvPr/>
      </p:nvGrpSpPr>
      <p:grpSpPr>
        <a:xfrm>
          <a:off x="0" y="0"/>
          <a:ext cx="0" cy="0"/>
          <a:chOff x="0" y="0"/>
          <a:chExt cx="0" cy="0"/>
        </a:xfrm>
      </p:grpSpPr>
      <p:sp>
        <p:nvSpPr>
          <p:cNvPr id="10" name="object 12">
            <a:extLst>
              <a:ext uri="{FF2B5EF4-FFF2-40B4-BE49-F238E27FC236}">
                <a16:creationId xmlns:a16="http://schemas.microsoft.com/office/drawing/2014/main" id="{41C19990-0FC6-4FFA-6AD1-1790AF5C4E8F}"/>
              </a:ext>
            </a:extLst>
          </p:cNvPr>
          <p:cNvSpPr txBox="1">
            <a:spLocks noGrp="1"/>
          </p:cNvSpPr>
          <p:nvPr>
            <p:ph type="title" idx="4294967295"/>
          </p:nvPr>
        </p:nvSpPr>
        <p:spPr>
          <a:xfrm>
            <a:off x="3491875" y="159048"/>
            <a:ext cx="5805508" cy="68993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4" name="TextBox 3">
            <a:extLst>
              <a:ext uri="{FF2B5EF4-FFF2-40B4-BE49-F238E27FC236}">
                <a16:creationId xmlns:a16="http://schemas.microsoft.com/office/drawing/2014/main" id="{5B840022-721D-0441-FA8F-13F590AE4631}"/>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sp>
        <p:nvSpPr>
          <p:cNvPr id="64" name="Rectangle 63">
            <a:extLst>
              <a:ext uri="{FF2B5EF4-FFF2-40B4-BE49-F238E27FC236}">
                <a16:creationId xmlns:a16="http://schemas.microsoft.com/office/drawing/2014/main" id="{7930CD7D-8ACC-EC99-1842-C58C1F5C67BA}"/>
              </a:ext>
              <a:ext uri="{C183D7F6-B498-43B3-948B-1728B52AA6E4}">
                <adec:decorative xmlns:adec="http://schemas.microsoft.com/office/drawing/2017/decorative" val="1"/>
              </a:ext>
            </a:extLst>
          </p:cNvPr>
          <p:cNvSpPr/>
          <p:nvPr/>
        </p:nvSpPr>
        <p:spPr>
          <a:xfrm>
            <a:off x="823026" y="2266115"/>
            <a:ext cx="4313626"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3" name="TextBox 62">
            <a:extLst>
              <a:ext uri="{FF2B5EF4-FFF2-40B4-BE49-F238E27FC236}">
                <a16:creationId xmlns:a16="http://schemas.microsoft.com/office/drawing/2014/main" id="{C82133FF-1424-A2C3-5E97-5638F2471995}"/>
              </a:ext>
            </a:extLst>
          </p:cNvPr>
          <p:cNvSpPr txBox="1"/>
          <p:nvPr/>
        </p:nvSpPr>
        <p:spPr>
          <a:xfrm>
            <a:off x="996008" y="2266115"/>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a:solidFill>
                  <a:schemeClr val="bg1"/>
                </a:solidFill>
                <a:latin typeface="+mn-lt"/>
              </a:rPr>
              <a:t>Commitment 1.4</a:t>
            </a:r>
          </a:p>
          <a:p>
            <a:pPr algn="l"/>
            <a:r>
              <a:rPr lang="en-US" sz="2500" b="1">
                <a:solidFill>
                  <a:schemeClr val="bg1"/>
                </a:solidFill>
                <a:latin typeface="+mn-lt"/>
              </a:rPr>
              <a:t>Clear Communication</a:t>
            </a:r>
          </a:p>
          <a:p>
            <a:pPr algn="l"/>
            <a:endParaRPr lang="en-US" sz="1500" b="1">
              <a:solidFill>
                <a:schemeClr val="bg1"/>
              </a:solidFill>
            </a:endParaRPr>
          </a:p>
          <a:p>
            <a:pPr algn="l"/>
            <a:r>
              <a:rPr lang="en-US" sz="2000">
                <a:solidFill>
                  <a:schemeClr val="bg1"/>
                </a:solidFill>
              </a:rPr>
              <a:t>Prioritize the timely delivery of clear, consistent, and readily available information in multiple formats and languages to ensure accessibility. </a:t>
            </a:r>
          </a:p>
        </p:txBody>
      </p:sp>
      <p:graphicFrame>
        <p:nvGraphicFramePr>
          <p:cNvPr id="65" name="Diagram 64" descr="Outcomes include communications that meet established guidlines coordinate through the campus calendar, timelines, and multilingual/multiformat elements.">
            <a:extLst>
              <a:ext uri="{FF2B5EF4-FFF2-40B4-BE49-F238E27FC236}">
                <a16:creationId xmlns:a16="http://schemas.microsoft.com/office/drawing/2014/main" id="{DF3C653C-AA65-A6A8-54D7-EF1A5F548E1F}"/>
              </a:ext>
            </a:extLst>
          </p:cNvPr>
          <p:cNvGraphicFramePr/>
          <p:nvPr>
            <p:extLst>
              <p:ext uri="{D42A27DB-BD31-4B8C-83A1-F6EECF244321}">
                <p14:modId xmlns:p14="http://schemas.microsoft.com/office/powerpoint/2010/main" val="2885553159"/>
              </p:ext>
            </p:extLst>
          </p:nvPr>
        </p:nvGraphicFramePr>
        <p:xfrm>
          <a:off x="5948122" y="1724579"/>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1EE325E1-94DD-B50A-6693-04376DB9E861}"/>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Tree>
    <p:extLst>
      <p:ext uri="{BB962C8B-B14F-4D97-AF65-F5344CB8AC3E}">
        <p14:creationId xmlns:p14="http://schemas.microsoft.com/office/powerpoint/2010/main" val="72146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ADD8C45-35B7-0255-580D-62656740ED9D}"/>
            </a:ext>
          </a:extLst>
        </p:cNvPr>
        <p:cNvGrpSpPr/>
        <p:nvPr/>
      </p:nvGrpSpPr>
      <p:grpSpPr>
        <a:xfrm>
          <a:off x="0" y="0"/>
          <a:ext cx="0" cy="0"/>
          <a:chOff x="0" y="0"/>
          <a:chExt cx="0" cy="0"/>
        </a:xfrm>
      </p:grpSpPr>
      <p:sp>
        <p:nvSpPr>
          <p:cNvPr id="10" name="object 12">
            <a:extLst>
              <a:ext uri="{FF2B5EF4-FFF2-40B4-BE49-F238E27FC236}">
                <a16:creationId xmlns:a16="http://schemas.microsoft.com/office/drawing/2014/main" id="{4C867F44-FC0E-4C94-442D-994F1BE57269}"/>
              </a:ext>
            </a:extLst>
          </p:cNvPr>
          <p:cNvSpPr txBox="1">
            <a:spLocks noGrp="1"/>
          </p:cNvSpPr>
          <p:nvPr>
            <p:ph type="title" idx="4294967295"/>
          </p:nvPr>
        </p:nvSpPr>
        <p:spPr>
          <a:xfrm>
            <a:off x="3491875" y="159048"/>
            <a:ext cx="5805508" cy="68993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4" name="TextBox 3">
            <a:extLst>
              <a:ext uri="{FF2B5EF4-FFF2-40B4-BE49-F238E27FC236}">
                <a16:creationId xmlns:a16="http://schemas.microsoft.com/office/drawing/2014/main" id="{F2B2D467-4185-CD3B-4BD2-E03C47193A52}"/>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sp>
        <p:nvSpPr>
          <p:cNvPr id="64" name="Rectangle 63">
            <a:extLst>
              <a:ext uri="{FF2B5EF4-FFF2-40B4-BE49-F238E27FC236}">
                <a16:creationId xmlns:a16="http://schemas.microsoft.com/office/drawing/2014/main" id="{FF9B604F-3A81-E2DC-A76E-55B1A9DD97D1}"/>
              </a:ext>
              <a:ext uri="{C183D7F6-B498-43B3-948B-1728B52AA6E4}">
                <adec:decorative xmlns:adec="http://schemas.microsoft.com/office/drawing/2017/decorative" val="1"/>
              </a:ext>
            </a:extLst>
          </p:cNvPr>
          <p:cNvSpPr/>
          <p:nvPr/>
        </p:nvSpPr>
        <p:spPr>
          <a:xfrm>
            <a:off x="823026" y="2266115"/>
            <a:ext cx="4313626"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3" name="TextBox 62">
            <a:extLst>
              <a:ext uri="{FF2B5EF4-FFF2-40B4-BE49-F238E27FC236}">
                <a16:creationId xmlns:a16="http://schemas.microsoft.com/office/drawing/2014/main" id="{4A0C133B-6BB0-C2ED-43CD-36C059D8BBA7}"/>
              </a:ext>
            </a:extLst>
          </p:cNvPr>
          <p:cNvSpPr txBox="1"/>
          <p:nvPr/>
        </p:nvSpPr>
        <p:spPr>
          <a:xfrm>
            <a:off x="996008" y="2266115"/>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a:solidFill>
                  <a:schemeClr val="bg1"/>
                </a:solidFill>
                <a:latin typeface="+mn-lt"/>
              </a:rPr>
              <a:t>Commitment 1.5 </a:t>
            </a:r>
          </a:p>
          <a:p>
            <a:pPr algn="l"/>
            <a:r>
              <a:rPr lang="en-US" sz="2500" b="1">
                <a:solidFill>
                  <a:schemeClr val="bg1"/>
                </a:solidFill>
                <a:latin typeface="+mn-lt"/>
              </a:rPr>
              <a:t>Belonging and Community</a:t>
            </a:r>
          </a:p>
          <a:p>
            <a:pPr algn="l"/>
            <a:endParaRPr lang="en-US" sz="1500" b="1">
              <a:solidFill>
                <a:schemeClr val="bg1"/>
              </a:solidFill>
            </a:endParaRPr>
          </a:p>
          <a:p>
            <a:pPr algn="l"/>
            <a:r>
              <a:rPr lang="en-US" sz="2000">
                <a:solidFill>
                  <a:schemeClr val="bg1"/>
                </a:solidFill>
              </a:rPr>
              <a:t>Build sustainable indoor and outdoor spaces that are inclusive, accessible, promote engagement, encourage collaboration, foster connection, and create community.</a:t>
            </a:r>
          </a:p>
        </p:txBody>
      </p:sp>
      <p:graphicFrame>
        <p:nvGraphicFramePr>
          <p:cNvPr id="65" name="Diagram 64" descr="Outcomes include inclusive and sustainable campus space utilization and engagement">
            <a:extLst>
              <a:ext uri="{FF2B5EF4-FFF2-40B4-BE49-F238E27FC236}">
                <a16:creationId xmlns:a16="http://schemas.microsoft.com/office/drawing/2014/main" id="{EFF09532-1039-D0B1-65E8-F011698CA954}"/>
              </a:ext>
            </a:extLst>
          </p:cNvPr>
          <p:cNvGraphicFramePr/>
          <p:nvPr>
            <p:extLst>
              <p:ext uri="{D42A27DB-BD31-4B8C-83A1-F6EECF244321}">
                <p14:modId xmlns:p14="http://schemas.microsoft.com/office/powerpoint/2010/main" val="4184060314"/>
              </p:ext>
            </p:extLst>
          </p:nvPr>
        </p:nvGraphicFramePr>
        <p:xfrm>
          <a:off x="5948122" y="1724579"/>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6525C0D3-2335-7C8C-D4E4-8498A762F18B}"/>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Tree>
    <p:extLst>
      <p:ext uri="{BB962C8B-B14F-4D97-AF65-F5344CB8AC3E}">
        <p14:creationId xmlns:p14="http://schemas.microsoft.com/office/powerpoint/2010/main" val="92446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43058A-36AB-2545-3312-8B10413AD9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D887D3-A962-4F62-641F-17E1C9696A7F}"/>
              </a:ext>
            </a:extLst>
          </p:cNvPr>
          <p:cNvSpPr>
            <a:spLocks noGrp="1"/>
          </p:cNvSpPr>
          <p:nvPr>
            <p:ph type="ctrTitle"/>
          </p:nvPr>
        </p:nvSpPr>
        <p:spPr>
          <a:xfrm>
            <a:off x="2975449" y="18416"/>
            <a:ext cx="6827948" cy="850865"/>
          </a:xfrm>
        </p:spPr>
        <p:txBody>
          <a:bodyPr>
            <a:normAutofit/>
          </a:bodyPr>
          <a:lstStyle/>
          <a:p>
            <a:r>
              <a:rPr lang="en-US" sz="4300" dirty="0">
                <a:latin typeface="Aptos Display"/>
                <a:ea typeface="Calibri Light"/>
                <a:cs typeface="Calibri Light"/>
              </a:rPr>
              <a:t>Goal 1: Culture of Care</a:t>
            </a:r>
          </a:p>
        </p:txBody>
      </p:sp>
      <p:sp>
        <p:nvSpPr>
          <p:cNvPr id="4" name="TextBox 3">
            <a:extLst>
              <a:ext uri="{FF2B5EF4-FFF2-40B4-BE49-F238E27FC236}">
                <a16:creationId xmlns:a16="http://schemas.microsoft.com/office/drawing/2014/main" id="{3726E253-D8B5-6FFA-EFE4-99EA9853A0F4}"/>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sp>
        <p:nvSpPr>
          <p:cNvPr id="64" name="Rectangle 63">
            <a:extLst>
              <a:ext uri="{FF2B5EF4-FFF2-40B4-BE49-F238E27FC236}">
                <a16:creationId xmlns:a16="http://schemas.microsoft.com/office/drawing/2014/main" id="{42171874-CC48-E8A4-3926-3B1A9124471B}"/>
              </a:ext>
              <a:ext uri="{C183D7F6-B498-43B3-948B-1728B52AA6E4}">
                <adec:decorative xmlns:adec="http://schemas.microsoft.com/office/drawing/2017/decorative" val="1"/>
              </a:ext>
            </a:extLst>
          </p:cNvPr>
          <p:cNvSpPr/>
          <p:nvPr/>
        </p:nvSpPr>
        <p:spPr>
          <a:xfrm>
            <a:off x="823026" y="2266115"/>
            <a:ext cx="4313626"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3" name="TextBox 62">
            <a:extLst>
              <a:ext uri="{FF2B5EF4-FFF2-40B4-BE49-F238E27FC236}">
                <a16:creationId xmlns:a16="http://schemas.microsoft.com/office/drawing/2014/main" id="{C4CF94BA-F121-79E3-6B30-88D8E2A1CBB3}"/>
              </a:ext>
            </a:extLst>
          </p:cNvPr>
          <p:cNvSpPr txBox="1"/>
          <p:nvPr/>
        </p:nvSpPr>
        <p:spPr>
          <a:xfrm>
            <a:off x="996008" y="2266115"/>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a:solidFill>
                  <a:schemeClr val="bg1"/>
                </a:solidFill>
                <a:latin typeface="+mn-lt"/>
              </a:rPr>
              <a:t>Commitment 1.6</a:t>
            </a:r>
          </a:p>
          <a:p>
            <a:pPr algn="l"/>
            <a:r>
              <a:rPr lang="en-US" sz="2500" b="1">
                <a:solidFill>
                  <a:schemeClr val="bg1"/>
                </a:solidFill>
                <a:latin typeface="+mn-lt"/>
              </a:rPr>
              <a:t>Welcome and Safe Campus</a:t>
            </a:r>
          </a:p>
          <a:p>
            <a:pPr algn="l"/>
            <a:endParaRPr lang="en-US" sz="1500" b="1">
              <a:solidFill>
                <a:schemeClr val="bg1"/>
              </a:solidFill>
            </a:endParaRPr>
          </a:p>
          <a:p>
            <a:pPr algn="l"/>
            <a:r>
              <a:rPr lang="en-US" sz="2000">
                <a:solidFill>
                  <a:schemeClr val="bg1"/>
                </a:solidFill>
              </a:rPr>
              <a:t>Provide a welcoming, safe, and secure campus with organizational clarity through functional zoning, a network of accessible pathways, improved campus navigation, and clear wayfinding. </a:t>
            </a:r>
          </a:p>
        </p:txBody>
      </p:sp>
      <p:graphicFrame>
        <p:nvGraphicFramePr>
          <p:cNvPr id="65" name="Diagram 64" descr="Outcomes include students and employees report the campus as welcoming, easy to navigate, and safe.">
            <a:extLst>
              <a:ext uri="{FF2B5EF4-FFF2-40B4-BE49-F238E27FC236}">
                <a16:creationId xmlns:a16="http://schemas.microsoft.com/office/drawing/2014/main" id="{ED2D36DE-A44F-6448-A154-C8B452D2AA0B}"/>
              </a:ext>
            </a:extLst>
          </p:cNvPr>
          <p:cNvGraphicFramePr/>
          <p:nvPr>
            <p:extLst>
              <p:ext uri="{D42A27DB-BD31-4B8C-83A1-F6EECF244321}">
                <p14:modId xmlns:p14="http://schemas.microsoft.com/office/powerpoint/2010/main" val="3335725985"/>
              </p:ext>
            </p:extLst>
          </p:nvPr>
        </p:nvGraphicFramePr>
        <p:xfrm>
          <a:off x="5948122" y="1724579"/>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0AB55BA5-B78F-7068-77B8-75B9D06C7654}"/>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Tree>
    <p:extLst>
      <p:ext uri="{BB962C8B-B14F-4D97-AF65-F5344CB8AC3E}">
        <p14:creationId xmlns:p14="http://schemas.microsoft.com/office/powerpoint/2010/main" val="3782951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F2A3B-EA22-AD66-9DBF-6909C7FF7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04CBD5-BA97-556E-DC25-97EFBE055E81}"/>
              </a:ext>
            </a:extLst>
          </p:cNvPr>
          <p:cNvSpPr>
            <a:spLocks noGrp="1"/>
          </p:cNvSpPr>
          <p:nvPr>
            <p:ph type="title"/>
          </p:nvPr>
        </p:nvSpPr>
        <p:spPr>
          <a:xfrm>
            <a:off x="1066800" y="204307"/>
            <a:ext cx="10058400" cy="1450757"/>
          </a:xfrm>
        </p:spPr>
        <p:txBody>
          <a:bodyPr>
            <a:normAutofit fontScale="90000"/>
          </a:bodyPr>
          <a:lstStyle/>
          <a:p>
            <a:r>
              <a:rPr lang="en-US"/>
              <a:t>Components of Program Review in Practice</a:t>
            </a:r>
            <a:br>
              <a:rPr lang="en-US"/>
            </a:br>
            <a:r>
              <a:rPr lang="en-US" sz="4800"/>
              <a:t>Example 1: Instruction</a:t>
            </a:r>
          </a:p>
        </p:txBody>
      </p:sp>
      <p:graphicFrame>
        <p:nvGraphicFramePr>
          <p:cNvPr id="5" name="Content Placeholder 2" descr="This is an instruction example of program review in practice.">
            <a:extLst>
              <a:ext uri="{FF2B5EF4-FFF2-40B4-BE49-F238E27FC236}">
                <a16:creationId xmlns:a16="http://schemas.microsoft.com/office/drawing/2014/main" id="{02C9FCC0-19E3-F370-C22A-41DECB25DD0B}"/>
              </a:ext>
            </a:extLst>
          </p:cNvPr>
          <p:cNvGraphicFramePr>
            <a:graphicFrameLocks noGrp="1"/>
          </p:cNvGraphicFramePr>
          <p:nvPr>
            <p:ph idx="1"/>
            <p:extLst>
              <p:ext uri="{D42A27DB-BD31-4B8C-83A1-F6EECF244321}">
                <p14:modId xmlns:p14="http://schemas.microsoft.com/office/powerpoint/2010/main" val="1051594139"/>
              </p:ext>
            </p:extLst>
          </p:nvPr>
        </p:nvGraphicFramePr>
        <p:xfrm>
          <a:off x="1514856" y="189877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7321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B6FE3AB-F104-1536-DB71-6DBB682A48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2B1EA9-9931-E636-A8C8-AE3534073CB4}"/>
              </a:ext>
            </a:extLst>
          </p:cNvPr>
          <p:cNvSpPr>
            <a:spLocks noGrp="1"/>
          </p:cNvSpPr>
          <p:nvPr>
            <p:ph type="title"/>
          </p:nvPr>
        </p:nvSpPr>
        <p:spPr>
          <a:xfrm>
            <a:off x="1066800" y="204307"/>
            <a:ext cx="10058400" cy="1450757"/>
          </a:xfrm>
        </p:spPr>
        <p:txBody>
          <a:bodyPr>
            <a:normAutofit fontScale="90000"/>
          </a:bodyPr>
          <a:lstStyle/>
          <a:p>
            <a:r>
              <a:rPr lang="en-US" sz="4800"/>
              <a:t>Components of Program Review in Practice</a:t>
            </a:r>
            <a:r>
              <a:rPr lang="en-US"/>
              <a:t> </a:t>
            </a:r>
            <a:br>
              <a:rPr lang="en-US"/>
            </a:br>
            <a:r>
              <a:rPr lang="en-US"/>
              <a:t>Example 2: Student Services</a:t>
            </a:r>
            <a:endParaRPr lang="en-US" sz="4800"/>
          </a:p>
        </p:txBody>
      </p:sp>
      <p:graphicFrame>
        <p:nvGraphicFramePr>
          <p:cNvPr id="5" name="Content Placeholder 2" descr="This is a second example of a student services example in program review.">
            <a:extLst>
              <a:ext uri="{FF2B5EF4-FFF2-40B4-BE49-F238E27FC236}">
                <a16:creationId xmlns:a16="http://schemas.microsoft.com/office/drawing/2014/main" id="{DFDFA8BE-98D4-11B4-CA75-76C3D7B75CE0}"/>
              </a:ext>
            </a:extLst>
          </p:cNvPr>
          <p:cNvGraphicFramePr>
            <a:graphicFrameLocks noGrp="1"/>
          </p:cNvGraphicFramePr>
          <p:nvPr>
            <p:ph idx="1"/>
            <p:extLst>
              <p:ext uri="{D42A27DB-BD31-4B8C-83A1-F6EECF244321}">
                <p14:modId xmlns:p14="http://schemas.microsoft.com/office/powerpoint/2010/main" val="2507247419"/>
              </p:ext>
            </p:extLst>
          </p:nvPr>
        </p:nvGraphicFramePr>
        <p:xfrm>
          <a:off x="1624584"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1121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906AB-2DDB-678B-8EC5-C7B8212607D4}"/>
            </a:ext>
          </a:extLst>
        </p:cNvPr>
        <p:cNvGrpSpPr/>
        <p:nvPr/>
      </p:nvGrpSpPr>
      <p:grpSpPr>
        <a:xfrm>
          <a:off x="0" y="0"/>
          <a:ext cx="0" cy="0"/>
          <a:chOff x="0" y="0"/>
          <a:chExt cx="0" cy="0"/>
        </a:xfrm>
      </p:grpSpPr>
      <p:sp>
        <p:nvSpPr>
          <p:cNvPr id="62" name="Title 1">
            <a:extLst>
              <a:ext uri="{FF2B5EF4-FFF2-40B4-BE49-F238E27FC236}">
                <a16:creationId xmlns:a16="http://schemas.microsoft.com/office/drawing/2014/main" id="{7D4A7595-5415-0CB6-E81A-AE7BDA7B7873}"/>
              </a:ext>
            </a:extLst>
          </p:cNvPr>
          <p:cNvSpPr>
            <a:spLocks noGrp="1"/>
          </p:cNvSpPr>
          <p:nvPr>
            <p:ph type="title" idx="4294967295"/>
          </p:nvPr>
        </p:nvSpPr>
        <p:spPr>
          <a:xfrm>
            <a:off x="323442" y="718"/>
            <a:ext cx="10058400" cy="901700"/>
          </a:xfrm>
        </p:spPr>
        <p:txBody>
          <a:bodyPr vert="horz" lIns="91440" tIns="45720" rIns="91440" bIns="45720" rtlCol="0">
            <a:normAutofit/>
          </a:bodyPr>
          <a:lstStyle/>
          <a:p>
            <a:r>
              <a:rPr lang="en-US" sz="4000" dirty="0">
                <a:latin typeface="Aptos Display"/>
                <a:ea typeface="Calibri Light"/>
                <a:cs typeface="Calibri Light"/>
              </a:rPr>
              <a:t>Program Review Worksheet Sections (Instruction)</a:t>
            </a:r>
            <a:endParaRPr lang="en-US" sz="4000" dirty="0">
              <a:ea typeface="Calibri Light" panose="020F0302020204030204"/>
              <a:cs typeface="Calibri Light" panose="020F0302020204030204"/>
            </a:endParaRPr>
          </a:p>
        </p:txBody>
      </p:sp>
      <p:sp>
        <p:nvSpPr>
          <p:cNvPr id="12" name="object 12">
            <a:extLst>
              <a:ext uri="{FF2B5EF4-FFF2-40B4-BE49-F238E27FC236}">
                <a16:creationId xmlns:a16="http://schemas.microsoft.com/office/drawing/2014/main" id="{35EE2ABD-5B48-D692-679F-40CB0B292899}"/>
              </a:ext>
              <a:ext uri="{C183D7F6-B498-43B3-948B-1728B52AA6E4}">
                <adec:decorative xmlns:adec="http://schemas.microsoft.com/office/drawing/2017/decorative" val="1"/>
              </a:ext>
            </a:extLst>
          </p:cNvPr>
          <p:cNvSpPr txBox="1"/>
          <p:nvPr/>
        </p:nvSpPr>
        <p:spPr>
          <a:xfrm>
            <a:off x="2052131" y="2537348"/>
            <a:ext cx="403225" cy="208279"/>
          </a:xfrm>
          <a:prstGeom prst="rect">
            <a:avLst/>
          </a:prstGeom>
        </p:spPr>
        <p:txBody>
          <a:bodyPr vert="horz" wrap="square" lIns="0" tIns="12700" rIns="0" bIns="0" rtlCol="0">
            <a:spAutoFit/>
          </a:bodyPr>
          <a:lstStyle/>
          <a:p>
            <a:pPr marL="12700">
              <a:lnSpc>
                <a:spcPct val="100000"/>
              </a:lnSpc>
              <a:spcBef>
                <a:spcPts val="100"/>
              </a:spcBef>
            </a:pPr>
            <a:r>
              <a:rPr sz="1200" spc="-10">
                <a:solidFill>
                  <a:srgbClr val="FFFFFF"/>
                </a:solidFill>
                <a:latin typeface="Calibri"/>
                <a:cs typeface="Calibri"/>
              </a:rPr>
              <a:t>Vision</a:t>
            </a:r>
            <a:endParaRPr sz="1200">
              <a:latin typeface="Calibri"/>
              <a:cs typeface="Calibri"/>
            </a:endParaRPr>
          </a:p>
        </p:txBody>
      </p:sp>
      <p:graphicFrame>
        <p:nvGraphicFramePr>
          <p:cNvPr id="36" name="Table 35" descr="Table shows overview, analysis of goal setting for enrollment trends, course success, outcomes assessment, credential attainment, communication, and staffing.">
            <a:extLst>
              <a:ext uri="{FF2B5EF4-FFF2-40B4-BE49-F238E27FC236}">
                <a16:creationId xmlns:a16="http://schemas.microsoft.com/office/drawing/2014/main" id="{28D2CFB4-B693-5D2F-D5CA-0DE6DA0D246E}"/>
              </a:ext>
            </a:extLst>
          </p:cNvPr>
          <p:cNvGraphicFramePr>
            <a:graphicFrameLocks noGrp="1"/>
          </p:cNvGraphicFramePr>
          <p:nvPr>
            <p:extLst>
              <p:ext uri="{D42A27DB-BD31-4B8C-83A1-F6EECF244321}">
                <p14:modId xmlns:p14="http://schemas.microsoft.com/office/powerpoint/2010/main" val="543216765"/>
              </p:ext>
            </p:extLst>
          </p:nvPr>
        </p:nvGraphicFramePr>
        <p:xfrm>
          <a:off x="429845" y="937846"/>
          <a:ext cx="11333190" cy="5004458"/>
        </p:xfrm>
        <a:graphic>
          <a:graphicData uri="http://schemas.openxmlformats.org/drawingml/2006/table">
            <a:tbl>
              <a:tblPr firstRow="1" bandRow="1">
                <a:tableStyleId>{5C22544A-7EE6-4342-B048-85BDC9FD1C3A}</a:tableStyleId>
              </a:tblPr>
              <a:tblGrid>
                <a:gridCol w="2561166">
                  <a:extLst>
                    <a:ext uri="{9D8B030D-6E8A-4147-A177-3AD203B41FA5}">
                      <a16:colId xmlns:a16="http://schemas.microsoft.com/office/drawing/2014/main" val="2614176680"/>
                    </a:ext>
                  </a:extLst>
                </a:gridCol>
                <a:gridCol w="5482166">
                  <a:extLst>
                    <a:ext uri="{9D8B030D-6E8A-4147-A177-3AD203B41FA5}">
                      <a16:colId xmlns:a16="http://schemas.microsoft.com/office/drawing/2014/main" val="3652741845"/>
                    </a:ext>
                  </a:extLst>
                </a:gridCol>
                <a:gridCol w="3289858">
                  <a:extLst>
                    <a:ext uri="{9D8B030D-6E8A-4147-A177-3AD203B41FA5}">
                      <a16:colId xmlns:a16="http://schemas.microsoft.com/office/drawing/2014/main" val="3859621783"/>
                    </a:ext>
                  </a:extLst>
                </a:gridCol>
              </a:tblGrid>
              <a:tr h="462938">
                <a:tc>
                  <a:txBody>
                    <a:bodyPr/>
                    <a:lstStyle/>
                    <a:p>
                      <a:r>
                        <a:rPr lang="en-US" dirty="0">
                          <a:solidFill>
                            <a:schemeClr val="accent1">
                              <a:lumMod val="50000"/>
                            </a:schemeClr>
                          </a:solidFill>
                        </a:rPr>
                        <a:t>Section</a:t>
                      </a:r>
                    </a:p>
                  </a:txBody>
                  <a:tcPr/>
                </a:tc>
                <a:tc>
                  <a:txBody>
                    <a:bodyPr/>
                    <a:lstStyle/>
                    <a:p>
                      <a:r>
                        <a:rPr lang="en-US" dirty="0">
                          <a:solidFill>
                            <a:schemeClr val="accent1">
                              <a:lumMod val="50000"/>
                            </a:schemeClr>
                          </a:solidFill>
                        </a:rPr>
                        <a:t>Purpose</a:t>
                      </a:r>
                    </a:p>
                  </a:txBody>
                  <a:tcPr/>
                </a:tc>
                <a:tc>
                  <a:txBody>
                    <a:bodyPr/>
                    <a:lstStyle/>
                    <a:p>
                      <a:r>
                        <a:rPr lang="en-US" dirty="0">
                          <a:solidFill>
                            <a:schemeClr val="accent1">
                              <a:lumMod val="50000"/>
                            </a:schemeClr>
                          </a:solidFill>
                        </a:rPr>
                        <a:t>Alignment</a:t>
                      </a:r>
                    </a:p>
                  </a:txBody>
                  <a:tcPr/>
                </a:tc>
                <a:extLst>
                  <a:ext uri="{0D108BD9-81ED-4DB2-BD59-A6C34878D82A}">
                    <a16:rowId xmlns:a16="http://schemas.microsoft.com/office/drawing/2014/main" val="2530183247"/>
                  </a:ext>
                </a:extLst>
              </a:tr>
              <a:tr h="462938">
                <a:tc>
                  <a:txBody>
                    <a:bodyPr/>
                    <a:lstStyle/>
                    <a:p>
                      <a:r>
                        <a:rPr lang="en-US" b="0" dirty="0">
                          <a:solidFill>
                            <a:schemeClr val="accent1">
                              <a:lumMod val="75000"/>
                            </a:schemeClr>
                          </a:solidFill>
                        </a:rPr>
                        <a:t>Overview</a:t>
                      </a:r>
                    </a:p>
                  </a:txBody>
                  <a:tcPr/>
                </a:tc>
                <a:tc>
                  <a:txBody>
                    <a:bodyPr/>
                    <a:lstStyle/>
                    <a:p>
                      <a:r>
                        <a:rPr lang="en-US" sz="1400" b="0" dirty="0">
                          <a:solidFill>
                            <a:schemeClr val="accent1">
                              <a:lumMod val="50000"/>
                            </a:schemeClr>
                          </a:solidFill>
                          <a:latin typeface="Calibri"/>
                        </a:rPr>
                        <a:t>Thinking broadly about who the unit serves, successes, and connection to the College goals and commitments, conditions, challenges, changes</a:t>
                      </a:r>
                      <a:r>
                        <a:rPr lang="en-US" sz="1400" b="1" dirty="0">
                          <a:solidFill>
                            <a:schemeClr val="accent1">
                              <a:lumMod val="50000"/>
                            </a:schemeClr>
                          </a:solidFill>
                          <a:latin typeface="Calibri Light"/>
                        </a:rPr>
                        <a:t>.</a:t>
                      </a:r>
                      <a:endParaRPr lang="en-US" dirty="0">
                        <a:solidFill>
                          <a:schemeClr val="accent1">
                            <a:lumMod val="50000"/>
                          </a:schemeClr>
                        </a:solidFill>
                      </a:endParaRPr>
                    </a:p>
                  </a:txBody>
                  <a:tcPr/>
                </a:tc>
                <a:tc>
                  <a:txBody>
                    <a:bodyPr/>
                    <a:lstStyle/>
                    <a:p>
                      <a:pPr lvl="0">
                        <a:buNone/>
                      </a:pPr>
                      <a:r>
                        <a:rPr lang="en-US" sz="1400" b="0" i="1" u="none" strike="noStrike" noProof="0" dirty="0">
                          <a:solidFill>
                            <a:schemeClr val="accent1">
                              <a:lumMod val="50000"/>
                            </a:schemeClr>
                          </a:solidFill>
                          <a:latin typeface="Calibri Light"/>
                        </a:rPr>
                        <a:t>ACCJC 1.2 - alignment with college goals within scope of responsibility</a:t>
                      </a:r>
                      <a:endParaRPr lang="en-US" dirty="0">
                        <a:solidFill>
                          <a:schemeClr val="accent1">
                            <a:lumMod val="50000"/>
                          </a:schemeClr>
                        </a:solidFill>
                      </a:endParaRPr>
                    </a:p>
                  </a:txBody>
                  <a:tcPr/>
                </a:tc>
                <a:extLst>
                  <a:ext uri="{0D108BD9-81ED-4DB2-BD59-A6C34878D82A}">
                    <a16:rowId xmlns:a16="http://schemas.microsoft.com/office/drawing/2014/main" val="3656010759"/>
                  </a:ext>
                </a:extLst>
              </a:tr>
              <a:tr h="462938">
                <a:tc>
                  <a:txBody>
                    <a:bodyPr/>
                    <a:lstStyle/>
                    <a:p>
                      <a:pPr marL="0" algn="l"/>
                      <a:r>
                        <a:rPr lang="en-US" dirty="0">
                          <a:solidFill>
                            <a:schemeClr val="accent1">
                              <a:lumMod val="75000"/>
                            </a:schemeClr>
                          </a:solidFill>
                        </a:rPr>
                        <a:t>Analysis/Goal Setting: Enrollment Trends</a:t>
                      </a:r>
                    </a:p>
                  </a:txBody>
                  <a:tcPr/>
                </a:tc>
                <a:tc>
                  <a:txBody>
                    <a:bodyPr/>
                    <a:lstStyle/>
                    <a:p>
                      <a:pPr lvl="0">
                        <a:buNone/>
                      </a:pPr>
                      <a:r>
                        <a:rPr lang="en-US" sz="1400" b="0" i="0" u="none" strike="noStrike" noProof="0" dirty="0">
                          <a:solidFill>
                            <a:schemeClr val="accent1">
                              <a:lumMod val="50000"/>
                            </a:schemeClr>
                          </a:solidFill>
                          <a:latin typeface="Calibri"/>
                        </a:rPr>
                        <a:t>Understanding how your courses and programs have been offered over the last three years to support student needs</a:t>
                      </a:r>
                    </a:p>
                  </a:txBody>
                  <a:tcPr/>
                </a:tc>
                <a:tc>
                  <a:txBody>
                    <a:bodyPr/>
                    <a:lstStyle/>
                    <a:p>
                      <a:pPr lvl="0">
                        <a:buNone/>
                      </a:pPr>
                      <a:r>
                        <a:rPr lang="en-US" sz="1400" b="0" i="1" u="none" strike="noStrike" noProof="0" dirty="0">
                          <a:solidFill>
                            <a:schemeClr val="accent1">
                              <a:lumMod val="50000"/>
                            </a:schemeClr>
                          </a:solidFill>
                          <a:latin typeface="Calibri Light"/>
                        </a:rPr>
                        <a:t>ACCJC 2.5 - students' success through scheduling &amp; pathways planning</a:t>
                      </a:r>
                      <a:endParaRPr lang="en-US" dirty="0">
                        <a:solidFill>
                          <a:schemeClr val="accent1">
                            <a:lumMod val="50000"/>
                          </a:schemeClr>
                        </a:solidFill>
                      </a:endParaRPr>
                    </a:p>
                  </a:txBody>
                  <a:tcPr/>
                </a:tc>
                <a:extLst>
                  <a:ext uri="{0D108BD9-81ED-4DB2-BD59-A6C34878D82A}">
                    <a16:rowId xmlns:a16="http://schemas.microsoft.com/office/drawing/2014/main" val="1342360092"/>
                  </a:ext>
                </a:extLst>
              </a:tr>
              <a:tr h="462938">
                <a:tc>
                  <a:txBody>
                    <a:bodyPr/>
                    <a:lstStyle/>
                    <a:p>
                      <a:pPr lvl="0">
                        <a:buNone/>
                      </a:pPr>
                      <a:r>
                        <a:rPr lang="en-US" sz="1800" b="0" i="0" u="none" strike="noStrike" noProof="0" dirty="0">
                          <a:solidFill>
                            <a:schemeClr val="accent1">
                              <a:lumMod val="75000"/>
                            </a:schemeClr>
                          </a:solidFill>
                          <a:latin typeface="Calibri"/>
                        </a:rPr>
                        <a:t>Analysis/Goal Setting:   Course Success</a:t>
                      </a:r>
                      <a:endParaRPr lang="en-US" dirty="0">
                        <a:solidFill>
                          <a:schemeClr val="accent1">
                            <a:lumMod val="75000"/>
                          </a:schemeClr>
                        </a:solidFill>
                      </a:endParaRPr>
                    </a:p>
                  </a:txBody>
                  <a:tcPr/>
                </a:tc>
                <a:tc>
                  <a:txBody>
                    <a:bodyPr/>
                    <a:lstStyle/>
                    <a:p>
                      <a:pPr lvl="0">
                        <a:buNone/>
                      </a:pPr>
                      <a:r>
                        <a:rPr lang="en-US" sz="1400" b="0" i="0" u="none" strike="noStrike" noProof="0" dirty="0">
                          <a:solidFill>
                            <a:schemeClr val="accent1">
                              <a:lumMod val="50000"/>
                            </a:schemeClr>
                          </a:solidFill>
                          <a:latin typeface="Calibri"/>
                        </a:rPr>
                        <a:t>Understanding student success in relationship to delivery mode and teaching methodology to meet curricular needs</a:t>
                      </a:r>
                    </a:p>
                  </a:txBody>
                  <a:tcPr/>
                </a:tc>
                <a:tc>
                  <a:txBody>
                    <a:bodyPr/>
                    <a:lstStyle/>
                    <a:p>
                      <a:pPr lvl="0">
                        <a:buNone/>
                      </a:pPr>
                      <a:r>
                        <a:rPr lang="en-US" sz="1400" b="0" i="1" u="none" strike="noStrike" noProof="0" dirty="0">
                          <a:solidFill>
                            <a:schemeClr val="accent1">
                              <a:lumMod val="50000"/>
                            </a:schemeClr>
                          </a:solidFill>
                          <a:latin typeface="Calibri Light"/>
                        </a:rPr>
                        <a:t>ACCJC 2.6 - analysis of student learning by mode of delivery</a:t>
                      </a:r>
                    </a:p>
                  </a:txBody>
                  <a:tcPr/>
                </a:tc>
                <a:extLst>
                  <a:ext uri="{0D108BD9-81ED-4DB2-BD59-A6C34878D82A}">
                    <a16:rowId xmlns:a16="http://schemas.microsoft.com/office/drawing/2014/main" val="1682659090"/>
                  </a:ext>
                </a:extLst>
              </a:tr>
              <a:tr h="462938">
                <a:tc>
                  <a:txBody>
                    <a:bodyPr/>
                    <a:lstStyle/>
                    <a:p>
                      <a:pPr lvl="0" algn="l">
                        <a:buNone/>
                      </a:pPr>
                      <a:r>
                        <a:rPr lang="en-US" sz="1800" b="0" i="0" u="none" strike="noStrike" noProof="0" dirty="0">
                          <a:solidFill>
                            <a:schemeClr val="accent1">
                              <a:lumMod val="75000"/>
                            </a:schemeClr>
                          </a:solidFill>
                          <a:latin typeface="Calibri"/>
                        </a:rPr>
                        <a:t>Analysis/Goal Setting: Outcomes Assessment</a:t>
                      </a:r>
                      <a:endParaRPr lang="en-US" dirty="0">
                        <a:solidFill>
                          <a:schemeClr val="accent1">
                            <a:lumMod val="75000"/>
                          </a:schemeClr>
                        </a:solidFill>
                      </a:endParaRPr>
                    </a:p>
                  </a:txBody>
                  <a:tcPr/>
                </a:tc>
                <a:tc>
                  <a:txBody>
                    <a:bodyPr/>
                    <a:lstStyle/>
                    <a:p>
                      <a:pPr lvl="0">
                        <a:buNone/>
                      </a:pPr>
                      <a:r>
                        <a:rPr lang="en-US" sz="1400" b="0" i="0" u="none" strike="noStrike" noProof="0" dirty="0">
                          <a:solidFill>
                            <a:schemeClr val="accent1">
                              <a:lumMod val="50000"/>
                            </a:schemeClr>
                          </a:solidFill>
                          <a:latin typeface="Calibri"/>
                        </a:rPr>
                        <a:t>Connects curriculum design, development, and review of programs to student attainment of learning outcomes</a:t>
                      </a:r>
                      <a:endParaRPr lang="en-US" sz="1400" dirty="0">
                        <a:solidFill>
                          <a:schemeClr val="accent1">
                            <a:lumMod val="50000"/>
                          </a:schemeClr>
                        </a:solidFill>
                      </a:endParaRPr>
                    </a:p>
                  </a:txBody>
                  <a:tcPr/>
                </a:tc>
                <a:tc>
                  <a:txBody>
                    <a:bodyPr/>
                    <a:lstStyle/>
                    <a:p>
                      <a:pPr lvl="0">
                        <a:buNone/>
                      </a:pPr>
                      <a:r>
                        <a:rPr lang="en-US" sz="1400" b="0" i="1" u="none" strike="noStrike" noProof="0" dirty="0">
                          <a:solidFill>
                            <a:schemeClr val="accent1">
                              <a:lumMod val="50000"/>
                            </a:schemeClr>
                          </a:solidFill>
                          <a:latin typeface="Calibri Light"/>
                        </a:rPr>
                        <a:t>ACCJC 2.2 - academic programs support equitable attainment of learning outcomes</a:t>
                      </a:r>
                    </a:p>
                  </a:txBody>
                  <a:tcPr/>
                </a:tc>
                <a:extLst>
                  <a:ext uri="{0D108BD9-81ED-4DB2-BD59-A6C34878D82A}">
                    <a16:rowId xmlns:a16="http://schemas.microsoft.com/office/drawing/2014/main" val="3255609848"/>
                  </a:ext>
                </a:extLst>
              </a:tr>
              <a:tr h="462938">
                <a:tc>
                  <a:txBody>
                    <a:bodyPr/>
                    <a:lstStyle/>
                    <a:p>
                      <a:pPr lvl="0">
                        <a:buNone/>
                      </a:pPr>
                      <a:r>
                        <a:rPr lang="en-US" sz="1800" b="0" i="0" u="none" strike="noStrike" noProof="0" dirty="0">
                          <a:solidFill>
                            <a:schemeClr val="accent1">
                              <a:lumMod val="75000"/>
                            </a:schemeClr>
                          </a:solidFill>
                          <a:latin typeface="Calibri"/>
                        </a:rPr>
                        <a:t>Analysis/Goal Setting: Credential Attainment</a:t>
                      </a:r>
                      <a:endParaRPr lang="en-US" dirty="0">
                        <a:solidFill>
                          <a:schemeClr val="accent1">
                            <a:lumMod val="75000"/>
                          </a:schemeClr>
                        </a:solidFill>
                      </a:endParaRPr>
                    </a:p>
                  </a:txBody>
                  <a:tcPr/>
                </a:tc>
                <a:tc>
                  <a:txBody>
                    <a:bodyPr/>
                    <a:lstStyle/>
                    <a:p>
                      <a:r>
                        <a:rPr lang="en-US" sz="1400" dirty="0">
                          <a:solidFill>
                            <a:schemeClr val="accent1">
                              <a:lumMod val="50000"/>
                            </a:schemeClr>
                          </a:solidFill>
                        </a:rPr>
                        <a:t>Ensuring students have the opportunity to complete programs in alignment with student needs and program pathways</a:t>
                      </a:r>
                    </a:p>
                  </a:txBody>
                  <a:tcPr/>
                </a:tc>
                <a:tc>
                  <a:txBody>
                    <a:bodyPr/>
                    <a:lstStyle/>
                    <a:p>
                      <a:pPr lvl="0">
                        <a:buNone/>
                      </a:pPr>
                      <a:r>
                        <a:rPr lang="en-US" sz="1400" b="0" i="1" u="none" strike="noStrike" noProof="0" dirty="0">
                          <a:solidFill>
                            <a:schemeClr val="accent1">
                              <a:lumMod val="50000"/>
                            </a:schemeClr>
                          </a:solidFill>
                          <a:latin typeface="Calibri Light"/>
                        </a:rPr>
                        <a:t>ACCJC 2.5, 2.6 - analysis of student learning and achievement to guide improvements</a:t>
                      </a:r>
                    </a:p>
                  </a:txBody>
                  <a:tcPr/>
                </a:tc>
                <a:extLst>
                  <a:ext uri="{0D108BD9-81ED-4DB2-BD59-A6C34878D82A}">
                    <a16:rowId xmlns:a16="http://schemas.microsoft.com/office/drawing/2014/main" val="881395429"/>
                  </a:ext>
                </a:extLst>
              </a:tr>
              <a:tr h="462938">
                <a:tc>
                  <a:txBody>
                    <a:bodyPr/>
                    <a:lstStyle/>
                    <a:p>
                      <a:r>
                        <a:rPr lang="en-US" dirty="0">
                          <a:solidFill>
                            <a:schemeClr val="accent1">
                              <a:lumMod val="75000"/>
                            </a:schemeClr>
                          </a:solidFill>
                        </a:rPr>
                        <a:t>Communication</a:t>
                      </a:r>
                    </a:p>
                  </a:txBody>
                  <a:tcPr/>
                </a:tc>
                <a:tc>
                  <a:txBody>
                    <a:bodyPr/>
                    <a:lstStyle/>
                    <a:p>
                      <a:r>
                        <a:rPr lang="en-US" sz="1400" dirty="0">
                          <a:solidFill>
                            <a:schemeClr val="accent1">
                              <a:lumMod val="50000"/>
                            </a:schemeClr>
                          </a:solidFill>
                        </a:rPr>
                        <a:t>Supports collegewide effort to ensure accessibility, and consistency of communication across all communication modalities</a:t>
                      </a:r>
                    </a:p>
                  </a:txBody>
                  <a:tcPr/>
                </a:tc>
                <a:tc>
                  <a:txBody>
                    <a:bodyPr/>
                    <a:lstStyle/>
                    <a:p>
                      <a:pPr lvl="0" algn="l">
                        <a:lnSpc>
                          <a:spcPct val="100000"/>
                        </a:lnSpc>
                        <a:spcBef>
                          <a:spcPts val="0"/>
                        </a:spcBef>
                        <a:spcAft>
                          <a:spcPts val="0"/>
                        </a:spcAft>
                        <a:buNone/>
                      </a:pPr>
                      <a:r>
                        <a:rPr lang="en-US" sz="1400" b="0" i="1" u="none" strike="noStrike" noProof="0" dirty="0">
                          <a:solidFill>
                            <a:schemeClr val="accent1">
                              <a:lumMod val="50000"/>
                            </a:schemeClr>
                          </a:solidFill>
                          <a:latin typeface="Calibri Light"/>
                        </a:rPr>
                        <a:t>ACCJC 2.4 - clear, accessible information regarding programs and resources</a:t>
                      </a:r>
                    </a:p>
                  </a:txBody>
                  <a:tcPr/>
                </a:tc>
                <a:extLst>
                  <a:ext uri="{0D108BD9-81ED-4DB2-BD59-A6C34878D82A}">
                    <a16:rowId xmlns:a16="http://schemas.microsoft.com/office/drawing/2014/main" val="2307306265"/>
                  </a:ext>
                </a:extLst>
              </a:tr>
              <a:tr h="462938">
                <a:tc>
                  <a:txBody>
                    <a:bodyPr/>
                    <a:lstStyle/>
                    <a:p>
                      <a:r>
                        <a:rPr lang="en-US" dirty="0">
                          <a:solidFill>
                            <a:schemeClr val="accent1">
                              <a:lumMod val="75000"/>
                            </a:schemeClr>
                          </a:solidFill>
                        </a:rPr>
                        <a:t>Staffing, PD, Technology</a:t>
                      </a:r>
                    </a:p>
                  </a:txBody>
                  <a:tcPr/>
                </a:tc>
                <a:tc>
                  <a:txBody>
                    <a:bodyPr/>
                    <a:lstStyle/>
                    <a:p>
                      <a:pPr lvl="0">
                        <a:buNone/>
                      </a:pPr>
                      <a:r>
                        <a:rPr lang="en-US" sz="1400" b="0" i="0" u="none" strike="noStrike" noProof="0" dirty="0">
                          <a:solidFill>
                            <a:schemeClr val="accent1">
                              <a:lumMod val="50000"/>
                            </a:schemeClr>
                          </a:solidFill>
                          <a:latin typeface="Calibri"/>
                        </a:rPr>
                        <a:t>Understanding unit needs to support the goals and planned actions established through data analysis. Program planning informs resource allocation, short- and long-term planning.</a:t>
                      </a:r>
                    </a:p>
                  </a:txBody>
                  <a:tcPr/>
                </a:tc>
                <a:tc>
                  <a:txBody>
                    <a:bodyPr/>
                    <a:lstStyle/>
                    <a:p>
                      <a:pPr lvl="0">
                        <a:buNone/>
                      </a:pPr>
                      <a:r>
                        <a:rPr lang="en-US" sz="1400" b="0" i="1" u="none" strike="noStrike" noProof="0" dirty="0">
                          <a:solidFill>
                            <a:schemeClr val="accent1">
                              <a:lumMod val="50000"/>
                            </a:schemeClr>
                          </a:solidFill>
                          <a:latin typeface="Calibri Light"/>
                        </a:rPr>
                        <a:t>ACCJC 1.4, 3.1, 3.2, 3.9 - Alignment of resource allocation and continuous improvement through data analysis &amp; planning</a:t>
                      </a:r>
                      <a:endParaRPr lang="en-US" dirty="0">
                        <a:solidFill>
                          <a:schemeClr val="accent1">
                            <a:lumMod val="50000"/>
                          </a:schemeClr>
                        </a:solidFill>
                      </a:endParaRPr>
                    </a:p>
                  </a:txBody>
                  <a:tcPr/>
                </a:tc>
                <a:extLst>
                  <a:ext uri="{0D108BD9-81ED-4DB2-BD59-A6C34878D82A}">
                    <a16:rowId xmlns:a16="http://schemas.microsoft.com/office/drawing/2014/main" val="2590808478"/>
                  </a:ext>
                </a:extLst>
              </a:tr>
            </a:tbl>
          </a:graphicData>
        </a:graphic>
      </p:graphicFrame>
    </p:spTree>
    <p:extLst>
      <p:ext uri="{BB962C8B-B14F-4D97-AF65-F5344CB8AC3E}">
        <p14:creationId xmlns:p14="http://schemas.microsoft.com/office/powerpoint/2010/main" val="187074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814611-C9E8-68C7-2880-740A7560DCC7}"/>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sz="4800">
                <a:solidFill>
                  <a:schemeClr val="tx1">
                    <a:lumMod val="75000"/>
                    <a:lumOff val="25000"/>
                  </a:schemeClr>
                </a:solidFill>
                <a:latin typeface="Aptos Display" panose="020B0004020202020204" pitchFamily="34" charset="0"/>
              </a:rPr>
              <a:t>New Program Review Process</a:t>
            </a:r>
          </a:p>
        </p:txBody>
      </p:sp>
      <p:pic>
        <p:nvPicPr>
          <p:cNvPr id="5" name="Content Placeholder 4" descr="A pie with a no sign over it.">
            <a:extLst>
              <a:ext uri="{FF2B5EF4-FFF2-40B4-BE49-F238E27FC236}">
                <a16:creationId xmlns:a16="http://schemas.microsoft.com/office/drawing/2014/main" id="{B887F66D-4CA9-5FAD-F0D3-35D68AFE56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633999" y="1157543"/>
            <a:ext cx="4001315" cy="4279481"/>
          </a:xfrm>
          <a:prstGeom prst="rect">
            <a:avLst/>
          </a:prstGeom>
        </p:spPr>
      </p:pic>
      <p:cxnSp>
        <p:nvCxnSpPr>
          <p:cNvPr id="21" name="Straight Connector 20">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02A0089-017B-C3F7-A259-5539A10647DF}"/>
              </a:ext>
            </a:extLst>
          </p:cNvPr>
          <p:cNvSpPr>
            <a:spLocks noGrp="1"/>
          </p:cNvSpPr>
          <p:nvPr>
            <p:ph type="body" sz="half" idx="2"/>
          </p:nvPr>
        </p:nvSpPr>
        <p:spPr>
          <a:xfrm>
            <a:off x="4974769" y="2198914"/>
            <a:ext cx="6574973" cy="3670180"/>
          </a:xfrm>
        </p:spPr>
        <p:txBody>
          <a:bodyPr vert="horz" lIns="0" tIns="45720" rIns="0" bIns="45720" rtlCol="0">
            <a:normAutofit/>
          </a:bodyPr>
          <a:lstStyle/>
          <a:p>
            <a:pPr marL="457200" indent="-457200">
              <a:buFont typeface="Arial" panose="020B0604020202020204" pitchFamily="34" charset="0"/>
              <a:buChar char="•"/>
            </a:pPr>
            <a:r>
              <a:rPr lang="en-US" sz="3200">
                <a:solidFill>
                  <a:schemeClr val="tx1">
                    <a:lumMod val="75000"/>
                    <a:lumOff val="25000"/>
                  </a:schemeClr>
                </a:solidFill>
              </a:rPr>
              <a:t>Three-year review cycle</a:t>
            </a:r>
          </a:p>
          <a:p>
            <a:pPr marL="914400" lvl="1" indent="-457200">
              <a:buFont typeface="Arial" panose="020B0604020202020204" pitchFamily="34" charset="0"/>
              <a:buChar char="•"/>
            </a:pPr>
            <a:r>
              <a:rPr lang="en-US" sz="2900"/>
              <a:t>First year (2025-2026) is comprehensive review and goal setting.</a:t>
            </a:r>
          </a:p>
          <a:p>
            <a:pPr marL="914400" lvl="1" indent="-457200">
              <a:buFont typeface="Arial" panose="020B0604020202020204" pitchFamily="34" charset="0"/>
              <a:buChar char="•"/>
            </a:pPr>
            <a:r>
              <a:rPr lang="en-US" sz="2900"/>
              <a:t>Second year (2026-2027)– update to goals and resources</a:t>
            </a:r>
          </a:p>
          <a:p>
            <a:pPr marL="914400" lvl="1" indent="-457200">
              <a:buFont typeface="Arial" panose="020B0604020202020204" pitchFamily="34" charset="0"/>
              <a:buChar char="•"/>
            </a:pPr>
            <a:r>
              <a:rPr lang="en-US" sz="2900">
                <a:solidFill>
                  <a:schemeClr val="tx1">
                    <a:lumMod val="75000"/>
                    <a:lumOff val="25000"/>
                  </a:schemeClr>
                </a:solidFill>
              </a:rPr>
              <a:t>Third year (2027-2028)– update to goals and resources</a:t>
            </a:r>
          </a:p>
          <a:p>
            <a:endParaRPr lang="en-US" sz="3200">
              <a:solidFill>
                <a:schemeClr val="tx1">
                  <a:lumMod val="75000"/>
                  <a:lumOff val="25000"/>
                </a:schemeClr>
              </a:solidFill>
            </a:endParaRPr>
          </a:p>
        </p:txBody>
      </p:sp>
      <p:sp>
        <p:nvSpPr>
          <p:cNvPr id="23" name="Rectangle 22">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95096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AA1B3-2849-C36C-79FB-E451DC2AE39C}"/>
            </a:ext>
          </a:extLst>
        </p:cNvPr>
        <p:cNvGrpSpPr/>
        <p:nvPr/>
      </p:nvGrpSpPr>
      <p:grpSpPr>
        <a:xfrm>
          <a:off x="0" y="0"/>
          <a:ext cx="0" cy="0"/>
          <a:chOff x="0" y="0"/>
          <a:chExt cx="0" cy="0"/>
        </a:xfrm>
      </p:grpSpPr>
      <p:sp>
        <p:nvSpPr>
          <p:cNvPr id="12" name="object 12">
            <a:extLst>
              <a:ext uri="{FF2B5EF4-FFF2-40B4-BE49-F238E27FC236}">
                <a16:creationId xmlns:a16="http://schemas.microsoft.com/office/drawing/2014/main" id="{1662EF76-F543-BFEC-F2C7-029F1D725CDC}"/>
              </a:ext>
              <a:ext uri="{C183D7F6-B498-43B3-948B-1728B52AA6E4}">
                <adec:decorative xmlns:adec="http://schemas.microsoft.com/office/drawing/2017/decorative" val="1"/>
              </a:ext>
            </a:extLst>
          </p:cNvPr>
          <p:cNvSpPr txBox="1"/>
          <p:nvPr/>
        </p:nvSpPr>
        <p:spPr>
          <a:xfrm>
            <a:off x="2052131" y="2537348"/>
            <a:ext cx="403225" cy="208279"/>
          </a:xfrm>
          <a:prstGeom prst="rect">
            <a:avLst/>
          </a:prstGeom>
        </p:spPr>
        <p:txBody>
          <a:bodyPr vert="horz" wrap="square" lIns="0" tIns="12700" rIns="0" bIns="0" rtlCol="0">
            <a:spAutoFit/>
          </a:bodyPr>
          <a:lstStyle/>
          <a:p>
            <a:pPr marL="12700">
              <a:lnSpc>
                <a:spcPct val="100000"/>
              </a:lnSpc>
              <a:spcBef>
                <a:spcPts val="100"/>
              </a:spcBef>
            </a:pPr>
            <a:r>
              <a:rPr sz="1200" spc="-10">
                <a:solidFill>
                  <a:srgbClr val="FFFFFF"/>
                </a:solidFill>
                <a:latin typeface="Calibri"/>
                <a:cs typeface="Calibri"/>
              </a:rPr>
              <a:t>Vision</a:t>
            </a:r>
            <a:endParaRPr sz="1200">
              <a:latin typeface="Calibri"/>
              <a:cs typeface="Calibri"/>
            </a:endParaRPr>
          </a:p>
        </p:txBody>
      </p:sp>
      <p:sp>
        <p:nvSpPr>
          <p:cNvPr id="62" name="Title 1">
            <a:extLst>
              <a:ext uri="{FF2B5EF4-FFF2-40B4-BE49-F238E27FC236}">
                <a16:creationId xmlns:a16="http://schemas.microsoft.com/office/drawing/2014/main" id="{4411E463-69F4-9505-2F17-1C2F87218CE5}"/>
              </a:ext>
            </a:extLst>
          </p:cNvPr>
          <p:cNvSpPr>
            <a:spLocks noGrp="1"/>
          </p:cNvSpPr>
          <p:nvPr>
            <p:ph type="title" idx="4294967295"/>
          </p:nvPr>
        </p:nvSpPr>
        <p:spPr>
          <a:xfrm>
            <a:off x="336160" y="-128678"/>
            <a:ext cx="11093569" cy="930454"/>
          </a:xfrm>
        </p:spPr>
        <p:txBody>
          <a:bodyPr vert="horz" lIns="91440" tIns="45720" rIns="91440" bIns="45720" rtlCol="0">
            <a:normAutofit/>
          </a:bodyPr>
          <a:lstStyle/>
          <a:p>
            <a:r>
              <a:rPr lang="en-US" sz="3300" dirty="0">
                <a:latin typeface="Aptos Display"/>
                <a:ea typeface="Calibri Light"/>
                <a:cs typeface="Calibri Light"/>
              </a:rPr>
              <a:t>Program Review Worksheet Sections (Student Services/Admin)</a:t>
            </a:r>
            <a:endParaRPr lang="en-US" sz="3300" dirty="0">
              <a:ea typeface="Calibri Light" panose="020F0302020204030204"/>
              <a:cs typeface="Calibri Light" panose="020F0302020204030204"/>
            </a:endParaRPr>
          </a:p>
        </p:txBody>
      </p:sp>
      <p:graphicFrame>
        <p:nvGraphicFramePr>
          <p:cNvPr id="36" name="Table 35" descr="Table shows overview, analysis goal setting effectiveness of services, use of services, communication, and staffing.">
            <a:extLst>
              <a:ext uri="{FF2B5EF4-FFF2-40B4-BE49-F238E27FC236}">
                <a16:creationId xmlns:a16="http://schemas.microsoft.com/office/drawing/2014/main" id="{DFB8F969-D851-3846-F141-6E3136A14FA6}"/>
              </a:ext>
            </a:extLst>
          </p:cNvPr>
          <p:cNvGraphicFramePr>
            <a:graphicFrameLocks noGrp="1"/>
          </p:cNvGraphicFramePr>
          <p:nvPr>
            <p:extLst>
              <p:ext uri="{D42A27DB-BD31-4B8C-83A1-F6EECF244321}">
                <p14:modId xmlns:p14="http://schemas.microsoft.com/office/powerpoint/2010/main" val="2262894503"/>
              </p:ext>
            </p:extLst>
          </p:nvPr>
        </p:nvGraphicFramePr>
        <p:xfrm>
          <a:off x="429845" y="947615"/>
          <a:ext cx="11333190" cy="5187338"/>
        </p:xfrm>
        <a:graphic>
          <a:graphicData uri="http://schemas.openxmlformats.org/drawingml/2006/table">
            <a:tbl>
              <a:tblPr firstRow="1" bandRow="1">
                <a:tableStyleId>{5C22544A-7EE6-4342-B048-85BDC9FD1C3A}</a:tableStyleId>
              </a:tblPr>
              <a:tblGrid>
                <a:gridCol w="2561166">
                  <a:extLst>
                    <a:ext uri="{9D8B030D-6E8A-4147-A177-3AD203B41FA5}">
                      <a16:colId xmlns:a16="http://schemas.microsoft.com/office/drawing/2014/main" val="2614176680"/>
                    </a:ext>
                  </a:extLst>
                </a:gridCol>
                <a:gridCol w="5482166">
                  <a:extLst>
                    <a:ext uri="{9D8B030D-6E8A-4147-A177-3AD203B41FA5}">
                      <a16:colId xmlns:a16="http://schemas.microsoft.com/office/drawing/2014/main" val="3652741845"/>
                    </a:ext>
                  </a:extLst>
                </a:gridCol>
                <a:gridCol w="3289858">
                  <a:extLst>
                    <a:ext uri="{9D8B030D-6E8A-4147-A177-3AD203B41FA5}">
                      <a16:colId xmlns:a16="http://schemas.microsoft.com/office/drawing/2014/main" val="3859621783"/>
                    </a:ext>
                  </a:extLst>
                </a:gridCol>
              </a:tblGrid>
              <a:tr h="462938">
                <a:tc>
                  <a:txBody>
                    <a:bodyPr/>
                    <a:lstStyle/>
                    <a:p>
                      <a:r>
                        <a:rPr lang="en-US" dirty="0">
                          <a:solidFill>
                            <a:schemeClr val="accent1">
                              <a:lumMod val="50000"/>
                            </a:schemeClr>
                          </a:solidFill>
                        </a:rPr>
                        <a:t>Section</a:t>
                      </a:r>
                    </a:p>
                  </a:txBody>
                  <a:tcPr/>
                </a:tc>
                <a:tc>
                  <a:txBody>
                    <a:bodyPr/>
                    <a:lstStyle/>
                    <a:p>
                      <a:r>
                        <a:rPr lang="en-US" dirty="0">
                          <a:solidFill>
                            <a:schemeClr val="accent1">
                              <a:lumMod val="50000"/>
                            </a:schemeClr>
                          </a:solidFill>
                        </a:rPr>
                        <a:t>Purpose</a:t>
                      </a:r>
                    </a:p>
                  </a:txBody>
                  <a:tcPr/>
                </a:tc>
                <a:tc>
                  <a:txBody>
                    <a:bodyPr/>
                    <a:lstStyle/>
                    <a:p>
                      <a:r>
                        <a:rPr lang="en-US" dirty="0">
                          <a:solidFill>
                            <a:schemeClr val="accent1">
                              <a:lumMod val="50000"/>
                            </a:schemeClr>
                          </a:solidFill>
                        </a:rPr>
                        <a:t>Alignment</a:t>
                      </a:r>
                    </a:p>
                  </a:txBody>
                  <a:tcPr/>
                </a:tc>
                <a:extLst>
                  <a:ext uri="{0D108BD9-81ED-4DB2-BD59-A6C34878D82A}">
                    <a16:rowId xmlns:a16="http://schemas.microsoft.com/office/drawing/2014/main" val="2530183247"/>
                  </a:ext>
                </a:extLst>
              </a:tr>
              <a:tr h="462938">
                <a:tc>
                  <a:txBody>
                    <a:bodyPr/>
                    <a:lstStyle/>
                    <a:p>
                      <a:r>
                        <a:rPr lang="en-US" b="0" dirty="0">
                          <a:solidFill>
                            <a:schemeClr val="accent1">
                              <a:lumMod val="75000"/>
                            </a:schemeClr>
                          </a:solidFill>
                        </a:rPr>
                        <a:t>Overview</a:t>
                      </a:r>
                    </a:p>
                  </a:txBody>
                  <a:tcPr/>
                </a:tc>
                <a:tc>
                  <a:txBody>
                    <a:bodyPr/>
                    <a:lstStyle/>
                    <a:p>
                      <a:r>
                        <a:rPr lang="en-US" sz="1400" b="0" dirty="0">
                          <a:solidFill>
                            <a:schemeClr val="accent1">
                              <a:lumMod val="50000"/>
                            </a:schemeClr>
                          </a:solidFill>
                          <a:latin typeface="Calibri"/>
                        </a:rPr>
                        <a:t>Thinking broadly about who the unit serves, successes, and connection to the College goals and commitments, conditions, challenges, changes</a:t>
                      </a:r>
                    </a:p>
                    <a:p>
                      <a:pPr lvl="0">
                        <a:buNone/>
                      </a:pPr>
                      <a:endParaRPr lang="en-US" sz="1400" b="0" dirty="0">
                        <a:solidFill>
                          <a:schemeClr val="accent1">
                            <a:lumMod val="50000"/>
                          </a:schemeClr>
                        </a:solidFill>
                        <a:latin typeface="Calibri"/>
                      </a:endParaRPr>
                    </a:p>
                  </a:txBody>
                  <a:tcPr/>
                </a:tc>
                <a:tc>
                  <a:txBody>
                    <a:bodyPr/>
                    <a:lstStyle/>
                    <a:p>
                      <a:pPr lvl="0">
                        <a:buNone/>
                      </a:pPr>
                      <a:r>
                        <a:rPr lang="en-US" sz="1400" b="0" i="1" u="none" strike="noStrike" noProof="0" dirty="0">
                          <a:solidFill>
                            <a:schemeClr val="accent1">
                              <a:lumMod val="50000"/>
                            </a:schemeClr>
                          </a:solidFill>
                          <a:latin typeface="Calibri Light"/>
                        </a:rPr>
                        <a:t>ACCJC 1.2 - alignment with college goals within scope of responsibility</a:t>
                      </a:r>
                      <a:endParaRPr lang="en-US" dirty="0">
                        <a:solidFill>
                          <a:schemeClr val="accent1">
                            <a:lumMod val="50000"/>
                          </a:schemeClr>
                        </a:solidFill>
                      </a:endParaRPr>
                    </a:p>
                  </a:txBody>
                  <a:tcPr/>
                </a:tc>
                <a:extLst>
                  <a:ext uri="{0D108BD9-81ED-4DB2-BD59-A6C34878D82A}">
                    <a16:rowId xmlns:a16="http://schemas.microsoft.com/office/drawing/2014/main" val="3656010759"/>
                  </a:ext>
                </a:extLst>
              </a:tr>
              <a:tr h="462938">
                <a:tc>
                  <a:txBody>
                    <a:bodyPr/>
                    <a:lstStyle/>
                    <a:p>
                      <a:pPr marL="0" algn="l"/>
                      <a:r>
                        <a:rPr lang="en-US" dirty="0">
                          <a:solidFill>
                            <a:schemeClr val="accent1">
                              <a:lumMod val="75000"/>
                            </a:schemeClr>
                          </a:solidFill>
                        </a:rPr>
                        <a:t>Analysis/Goal Setting: Effectiveness of Services</a:t>
                      </a:r>
                    </a:p>
                  </a:txBody>
                  <a:tcPr/>
                </a:tc>
                <a:tc>
                  <a:txBody>
                    <a:bodyPr/>
                    <a:lstStyle/>
                    <a:p>
                      <a:pPr lvl="0">
                        <a:buNone/>
                      </a:pPr>
                      <a:r>
                        <a:rPr lang="en-US" sz="1400" b="0" i="0" u="none" strike="noStrike" noProof="0" dirty="0">
                          <a:solidFill>
                            <a:schemeClr val="accent1">
                              <a:lumMod val="50000"/>
                            </a:schemeClr>
                          </a:solidFill>
                          <a:latin typeface="Calibri"/>
                        </a:rPr>
                        <a:t>Understanding how services are designed to support student success</a:t>
                      </a:r>
                    </a:p>
                  </a:txBody>
                  <a:tcPr/>
                </a:tc>
                <a:tc>
                  <a:txBody>
                    <a:bodyPr/>
                    <a:lstStyle/>
                    <a:p>
                      <a:pPr lvl="0">
                        <a:buNone/>
                      </a:pPr>
                      <a:r>
                        <a:rPr lang="en-US" sz="1400" b="0" i="1" u="none" strike="noStrike" noProof="0" dirty="0">
                          <a:solidFill>
                            <a:schemeClr val="accent1">
                              <a:lumMod val="50000"/>
                            </a:schemeClr>
                          </a:solidFill>
                          <a:latin typeface="Calibri Light"/>
                        </a:rPr>
                        <a:t>ACCJC 2.7 - Design and delivery of equitable and effective services and programs</a:t>
                      </a:r>
                    </a:p>
                    <a:p>
                      <a:pPr lvl="0">
                        <a:buNone/>
                      </a:pPr>
                      <a:r>
                        <a:rPr lang="en-US" sz="1400" b="0" i="1" u="none" strike="noStrike" noProof="0" dirty="0">
                          <a:solidFill>
                            <a:schemeClr val="accent1">
                              <a:lumMod val="50000"/>
                            </a:schemeClr>
                          </a:solidFill>
                          <a:latin typeface="Calibri Light"/>
                        </a:rPr>
                        <a:t>ACCJC 2.9 - Assessment of quality of services in support of equitable student achievement</a:t>
                      </a:r>
                    </a:p>
                    <a:p>
                      <a:pPr lvl="0">
                        <a:buNone/>
                      </a:pPr>
                      <a:r>
                        <a:rPr lang="en-US" sz="1400" b="0" i="1" u="none" strike="noStrike" noProof="0" dirty="0">
                          <a:solidFill>
                            <a:schemeClr val="accent1">
                              <a:lumMod val="50000"/>
                            </a:schemeClr>
                          </a:solidFill>
                          <a:latin typeface="Calibri Light"/>
                        </a:rPr>
                        <a:t>ACCJC 3.4 - Services and operational functions sustains mission and promotes student success</a:t>
                      </a:r>
                    </a:p>
                  </a:txBody>
                  <a:tcPr/>
                </a:tc>
                <a:extLst>
                  <a:ext uri="{0D108BD9-81ED-4DB2-BD59-A6C34878D82A}">
                    <a16:rowId xmlns:a16="http://schemas.microsoft.com/office/drawing/2014/main" val="1342360092"/>
                  </a:ext>
                </a:extLst>
              </a:tr>
              <a:tr h="462938">
                <a:tc>
                  <a:txBody>
                    <a:bodyPr/>
                    <a:lstStyle/>
                    <a:p>
                      <a:pPr lvl="0">
                        <a:buNone/>
                      </a:pPr>
                      <a:r>
                        <a:rPr lang="en-US" sz="1800" b="0" i="0" u="none" strike="noStrike" noProof="0" dirty="0">
                          <a:solidFill>
                            <a:schemeClr val="accent1">
                              <a:lumMod val="75000"/>
                            </a:schemeClr>
                          </a:solidFill>
                          <a:latin typeface="Calibri"/>
                        </a:rPr>
                        <a:t>Analysis/Goal Setting:   Equitable Use of Services</a:t>
                      </a:r>
                      <a:endParaRPr lang="en-US" dirty="0">
                        <a:solidFill>
                          <a:schemeClr val="accent1">
                            <a:lumMod val="75000"/>
                          </a:schemeClr>
                        </a:solidFill>
                      </a:endParaRPr>
                    </a:p>
                  </a:txBody>
                  <a:tcPr/>
                </a:tc>
                <a:tc>
                  <a:txBody>
                    <a:bodyPr/>
                    <a:lstStyle/>
                    <a:p>
                      <a:pPr lvl="0">
                        <a:buNone/>
                      </a:pPr>
                      <a:r>
                        <a:rPr lang="en-US" sz="1400" b="0" i="0" u="none" strike="noStrike" noProof="0" dirty="0">
                          <a:solidFill>
                            <a:schemeClr val="accent1">
                              <a:lumMod val="50000"/>
                            </a:schemeClr>
                          </a:solidFill>
                          <a:latin typeface="Calibri"/>
                        </a:rPr>
                        <a:t>Understanding disaggregated data to align services to reflect the varied needs of the students and their unique educational journeys</a:t>
                      </a:r>
                    </a:p>
                  </a:txBody>
                  <a:tcPr/>
                </a:tc>
                <a:tc>
                  <a:txBody>
                    <a:bodyPr/>
                    <a:lstStyle/>
                    <a:p>
                      <a:pPr lvl="0">
                        <a:buNone/>
                      </a:pPr>
                      <a:r>
                        <a:rPr lang="en-US" sz="1400" b="0" i="1" u="none" strike="noStrike" noProof="0" dirty="0">
                          <a:solidFill>
                            <a:schemeClr val="accent1">
                              <a:lumMod val="50000"/>
                            </a:schemeClr>
                          </a:solidFill>
                          <a:latin typeface="Calibri Light"/>
                        </a:rPr>
                        <a:t>ACCJC 2.8 - Foster belonging and  community through multiple opportunities for engagement</a:t>
                      </a:r>
                    </a:p>
                  </a:txBody>
                  <a:tcPr/>
                </a:tc>
                <a:extLst>
                  <a:ext uri="{0D108BD9-81ED-4DB2-BD59-A6C34878D82A}">
                    <a16:rowId xmlns:a16="http://schemas.microsoft.com/office/drawing/2014/main" val="1682659090"/>
                  </a:ext>
                </a:extLst>
              </a:tr>
              <a:tr h="462938">
                <a:tc>
                  <a:txBody>
                    <a:bodyPr/>
                    <a:lstStyle/>
                    <a:p>
                      <a:r>
                        <a:rPr lang="en-US" dirty="0">
                          <a:solidFill>
                            <a:schemeClr val="accent1">
                              <a:lumMod val="75000"/>
                            </a:schemeClr>
                          </a:solidFill>
                        </a:rPr>
                        <a:t>Communication</a:t>
                      </a:r>
                    </a:p>
                  </a:txBody>
                  <a:tcPr/>
                </a:tc>
                <a:tc>
                  <a:txBody>
                    <a:bodyPr/>
                    <a:lstStyle/>
                    <a:p>
                      <a:r>
                        <a:rPr lang="en-US" sz="1400" dirty="0">
                          <a:solidFill>
                            <a:schemeClr val="accent1">
                              <a:lumMod val="50000"/>
                            </a:schemeClr>
                          </a:solidFill>
                        </a:rPr>
                        <a:t>Supports collegewide effort to ensure accessibility, and consistency of communication across all communication modalities</a:t>
                      </a:r>
                    </a:p>
                  </a:txBody>
                  <a:tcPr/>
                </a:tc>
                <a:tc>
                  <a:txBody>
                    <a:bodyPr/>
                    <a:lstStyle/>
                    <a:p>
                      <a:pPr lvl="0" algn="l">
                        <a:lnSpc>
                          <a:spcPct val="100000"/>
                        </a:lnSpc>
                        <a:spcBef>
                          <a:spcPts val="0"/>
                        </a:spcBef>
                        <a:spcAft>
                          <a:spcPts val="0"/>
                        </a:spcAft>
                        <a:buNone/>
                      </a:pPr>
                      <a:r>
                        <a:rPr lang="en-US" sz="1400" b="0" i="1" u="none" strike="noStrike" noProof="0" dirty="0">
                          <a:solidFill>
                            <a:schemeClr val="accent1">
                              <a:lumMod val="50000"/>
                            </a:schemeClr>
                          </a:solidFill>
                          <a:latin typeface="Calibri Light"/>
                        </a:rPr>
                        <a:t>ACCJC 2.4 - clear, accessible information regarding programs and resources</a:t>
                      </a:r>
                    </a:p>
                  </a:txBody>
                  <a:tcPr/>
                </a:tc>
                <a:extLst>
                  <a:ext uri="{0D108BD9-81ED-4DB2-BD59-A6C34878D82A}">
                    <a16:rowId xmlns:a16="http://schemas.microsoft.com/office/drawing/2014/main" val="2307306265"/>
                  </a:ext>
                </a:extLst>
              </a:tr>
              <a:tr h="462938">
                <a:tc>
                  <a:txBody>
                    <a:bodyPr/>
                    <a:lstStyle/>
                    <a:p>
                      <a:r>
                        <a:rPr lang="en-US" dirty="0">
                          <a:solidFill>
                            <a:schemeClr val="accent1">
                              <a:lumMod val="75000"/>
                            </a:schemeClr>
                          </a:solidFill>
                        </a:rPr>
                        <a:t>Staffing, PD, Technology</a:t>
                      </a:r>
                    </a:p>
                  </a:txBody>
                  <a:tcPr/>
                </a:tc>
                <a:tc>
                  <a:txBody>
                    <a:bodyPr/>
                    <a:lstStyle/>
                    <a:p>
                      <a:pPr lvl="0">
                        <a:buNone/>
                      </a:pPr>
                      <a:r>
                        <a:rPr lang="en-US" sz="1400" b="0" i="0" u="none" strike="noStrike" noProof="0" dirty="0">
                          <a:solidFill>
                            <a:schemeClr val="accent1">
                              <a:lumMod val="50000"/>
                            </a:schemeClr>
                          </a:solidFill>
                          <a:latin typeface="Calibri"/>
                        </a:rPr>
                        <a:t>Understanding unit needs to support the goals and planned actions established through data analysis. Program planning informs resource allocation, short- and long-term planning.</a:t>
                      </a:r>
                    </a:p>
                  </a:txBody>
                  <a:tcPr/>
                </a:tc>
                <a:tc>
                  <a:txBody>
                    <a:bodyPr/>
                    <a:lstStyle/>
                    <a:p>
                      <a:pPr lvl="0">
                        <a:buNone/>
                      </a:pPr>
                      <a:r>
                        <a:rPr lang="en-US" sz="1400" b="0" i="1" u="none" strike="noStrike" noProof="0" dirty="0">
                          <a:solidFill>
                            <a:schemeClr val="accent1">
                              <a:lumMod val="50000"/>
                            </a:schemeClr>
                          </a:solidFill>
                          <a:latin typeface="Calibri Light"/>
                        </a:rPr>
                        <a:t>ACCJC 1.4, 3.1, 3.2, 3.9 - Alignment of resource allocation and continuous improvement through data analysis &amp; planning</a:t>
                      </a:r>
                      <a:endParaRPr lang="en-US" dirty="0">
                        <a:solidFill>
                          <a:schemeClr val="accent1">
                            <a:lumMod val="50000"/>
                          </a:schemeClr>
                        </a:solidFill>
                      </a:endParaRPr>
                    </a:p>
                  </a:txBody>
                  <a:tcPr/>
                </a:tc>
                <a:extLst>
                  <a:ext uri="{0D108BD9-81ED-4DB2-BD59-A6C34878D82A}">
                    <a16:rowId xmlns:a16="http://schemas.microsoft.com/office/drawing/2014/main" val="2590808478"/>
                  </a:ext>
                </a:extLst>
              </a:tr>
            </a:tbl>
          </a:graphicData>
        </a:graphic>
      </p:graphicFrame>
    </p:spTree>
    <p:extLst>
      <p:ext uri="{BB962C8B-B14F-4D97-AF65-F5344CB8AC3E}">
        <p14:creationId xmlns:p14="http://schemas.microsoft.com/office/powerpoint/2010/main" val="2946606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7B2B21F-D593-F782-2E15-563925E261B7}"/>
              </a:ext>
            </a:extLst>
          </p:cNvPr>
          <p:cNvSpPr>
            <a:spLocks noGrp="1"/>
          </p:cNvSpPr>
          <p:nvPr>
            <p:ph type="title"/>
          </p:nvPr>
        </p:nvSpPr>
        <p:spPr>
          <a:xfrm>
            <a:off x="492370" y="516835"/>
            <a:ext cx="3084844" cy="5772840"/>
          </a:xfrm>
        </p:spPr>
        <p:txBody>
          <a:bodyPr anchor="ctr">
            <a:normAutofit/>
          </a:bodyPr>
          <a:lstStyle/>
          <a:p>
            <a:r>
              <a:rPr lang="en-US">
                <a:solidFill>
                  <a:srgbClr val="FFFFFF"/>
                </a:solidFill>
                <a:latin typeface="Aptos Display" panose="020B0004020202020204" pitchFamily="34" charset="0"/>
              </a:rPr>
              <a:t>Get Started!</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Subtitle 2" descr="These subtitles include how to choose, reflect, and set goals.">
            <a:extLst>
              <a:ext uri="{FF2B5EF4-FFF2-40B4-BE49-F238E27FC236}">
                <a16:creationId xmlns:a16="http://schemas.microsoft.com/office/drawing/2014/main" id="{A8CE9916-BC28-3754-7AEE-A2C9FE19C62E}"/>
              </a:ext>
            </a:extLst>
          </p:cNvPr>
          <p:cNvGraphicFramePr>
            <a:graphicFrameLocks noGrp="1"/>
          </p:cNvGraphicFramePr>
          <p:nvPr>
            <p:ph idx="1"/>
            <p:extLst>
              <p:ext uri="{D42A27DB-BD31-4B8C-83A1-F6EECF244321}">
                <p14:modId xmlns:p14="http://schemas.microsoft.com/office/powerpoint/2010/main" val="235286462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558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0" name="Rectangle 79">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1" name="Straight Connector 80">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 name="Picture 13" descr="A purple and white sign with white text.  It is the Mt. SAC Program Review logo">
            <a:extLst>
              <a:ext uri="{FF2B5EF4-FFF2-40B4-BE49-F238E27FC236}">
                <a16:creationId xmlns:a16="http://schemas.microsoft.com/office/drawing/2014/main" id="{4F826EED-E308-4842-3F69-4D3D64461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45" y="740992"/>
            <a:ext cx="2622093" cy="1993705"/>
          </a:xfrm>
          <a:prstGeom prst="rect">
            <a:avLst/>
          </a:prstGeom>
        </p:spPr>
      </p:pic>
      <p:sp>
        <p:nvSpPr>
          <p:cNvPr id="5" name="Title 4">
            <a:extLst>
              <a:ext uri="{FF2B5EF4-FFF2-40B4-BE49-F238E27FC236}">
                <a16:creationId xmlns:a16="http://schemas.microsoft.com/office/drawing/2014/main" id="{2F2D1807-6048-85DE-E1A1-DE9BAB6BFD1C}"/>
              </a:ext>
              <a:ext uri="{C183D7F6-B498-43B3-948B-1728B52AA6E4}">
                <adec:decorative xmlns:adec="http://schemas.microsoft.com/office/drawing/2017/decorative" val="1"/>
              </a:ext>
            </a:extLst>
          </p:cNvPr>
          <p:cNvSpPr>
            <a:spLocks noGrp="1"/>
          </p:cNvSpPr>
          <p:nvPr>
            <p:ph type="title"/>
          </p:nvPr>
        </p:nvSpPr>
        <p:spPr>
          <a:xfrm>
            <a:off x="492370" y="516835"/>
            <a:ext cx="3084844" cy="5772840"/>
          </a:xfrm>
        </p:spPr>
        <p:txBody>
          <a:bodyPr vert="horz" lIns="91440" tIns="45720" rIns="91440" bIns="45720" rtlCol="0" anchor="ctr">
            <a:normAutofit/>
          </a:bodyPr>
          <a:lstStyle/>
          <a:p>
            <a:pPr algn="ctr"/>
            <a:r>
              <a:rPr lang="en-US" sz="3600">
                <a:solidFill>
                  <a:srgbClr val="FFFFFF"/>
                </a:solidFill>
                <a:latin typeface="Aptos Display" panose="020B0004020202020204" pitchFamily="34" charset="0"/>
              </a:rPr>
              <a:t>VS.</a:t>
            </a:r>
          </a:p>
        </p:txBody>
      </p:sp>
      <p:sp>
        <p:nvSpPr>
          <p:cNvPr id="84" name="Rectangle 8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descr="A pie with steam coming out of it">
            <a:extLst>
              <a:ext uri="{FF2B5EF4-FFF2-40B4-BE49-F238E27FC236}">
                <a16:creationId xmlns:a16="http://schemas.microsoft.com/office/drawing/2014/main" id="{54276E6D-2C9F-C810-5E5F-E1AC62E497DB}"/>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253" y="4152040"/>
            <a:ext cx="1655582" cy="1769403"/>
          </a:xfrm>
          <a:prstGeom prst="rect">
            <a:avLst/>
          </a:prstGeom>
        </p:spPr>
      </p:pic>
      <p:graphicFrame>
        <p:nvGraphicFramePr>
          <p:cNvPr id="7" name="Content Placeholder 2" descr="This visual describes the new timeline and deadlines for program review.">
            <a:extLst>
              <a:ext uri="{FF2B5EF4-FFF2-40B4-BE49-F238E27FC236}">
                <a16:creationId xmlns:a16="http://schemas.microsoft.com/office/drawing/2014/main" id="{DC5C6BBA-AA21-A67F-264A-E60869AF5C59}"/>
              </a:ext>
              <a:ext uri="{C183D7F6-B498-43B3-948B-1728B52AA6E4}">
                <adec:decorative xmlns:adec="http://schemas.microsoft.com/office/drawing/2017/decorative" val="0"/>
              </a:ext>
            </a:extLst>
          </p:cNvPr>
          <p:cNvGraphicFramePr>
            <a:graphicFrameLocks noGrp="1"/>
          </p:cNvGraphicFramePr>
          <p:nvPr>
            <p:ph sz="half" idx="1"/>
            <p:extLst>
              <p:ext uri="{D42A27DB-BD31-4B8C-83A1-F6EECF244321}">
                <p14:modId xmlns:p14="http://schemas.microsoft.com/office/powerpoint/2010/main" val="3159049081"/>
              </p:ext>
            </p:extLst>
          </p:nvPr>
        </p:nvGraphicFramePr>
        <p:xfrm>
          <a:off x="4513664" y="450066"/>
          <a:ext cx="7347990" cy="58088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5680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6422A-C99C-174C-0E6F-4A25C974CC3A}"/>
              </a:ext>
            </a:extLst>
          </p:cNvPr>
          <p:cNvSpPr>
            <a:spLocks noGrp="1"/>
          </p:cNvSpPr>
          <p:nvPr>
            <p:ph type="title"/>
          </p:nvPr>
        </p:nvSpPr>
        <p:spPr>
          <a:xfrm>
            <a:off x="1066800" y="762092"/>
            <a:ext cx="10058400" cy="901066"/>
          </a:xfrm>
        </p:spPr>
        <p:txBody>
          <a:bodyPr vert="horz" lIns="91440" tIns="45720" rIns="91440" bIns="45720" rtlCol="0">
            <a:normAutofit/>
          </a:bodyPr>
          <a:lstStyle/>
          <a:p>
            <a:r>
              <a:rPr lang="en-US">
                <a:latin typeface="Aptos Display" panose="020B0004020202020204" pitchFamily="34" charset="0"/>
              </a:rPr>
              <a:t>New Timeline &amp; Deadlines</a:t>
            </a:r>
          </a:p>
        </p:txBody>
      </p:sp>
      <p:graphicFrame>
        <p:nvGraphicFramePr>
          <p:cNvPr id="6" name="Content Placeholder 5" descr="This visual describes the new timeline and deadlines for program review.">
            <a:extLst>
              <a:ext uri="{FF2B5EF4-FFF2-40B4-BE49-F238E27FC236}">
                <a16:creationId xmlns:a16="http://schemas.microsoft.com/office/drawing/2014/main" id="{617696B5-EB06-0F69-C5E8-ED02C0451E3A}"/>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4258275289"/>
              </p:ext>
            </p:extLst>
          </p:nvPr>
        </p:nvGraphicFramePr>
        <p:xfrm>
          <a:off x="399288" y="1571943"/>
          <a:ext cx="11393424" cy="472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2927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80712E-D61C-A400-65C8-31FCA4E4954D}"/>
              </a:ext>
            </a:extLst>
          </p:cNvPr>
          <p:cNvSpPr>
            <a:spLocks noGrp="1"/>
          </p:cNvSpPr>
          <p:nvPr>
            <p:ph type="title"/>
          </p:nvPr>
        </p:nvSpPr>
        <p:spPr/>
        <p:txBody>
          <a:bodyPr>
            <a:normAutofit/>
          </a:bodyPr>
          <a:lstStyle/>
          <a:p>
            <a:r>
              <a:rPr lang="en-US" sz="4800">
                <a:latin typeface="Aptos Display" panose="020B0004020202020204" pitchFamily="34" charset="0"/>
              </a:rPr>
              <a:t>New Template in </a:t>
            </a:r>
            <a:r>
              <a:rPr lang="en-US" sz="4800" err="1">
                <a:latin typeface="Aptos Display" panose="020B0004020202020204" pitchFamily="34" charset="0"/>
              </a:rPr>
              <a:t>Nuventive</a:t>
            </a:r>
            <a:endParaRPr lang="en-US" sz="4800">
              <a:latin typeface="Aptos Display" panose="020B0004020202020204" pitchFamily="34" charset="0"/>
            </a:endParaRPr>
          </a:p>
        </p:txBody>
      </p:sp>
      <p:sp>
        <p:nvSpPr>
          <p:cNvPr id="6" name="Text Placeholder 5">
            <a:extLst>
              <a:ext uri="{FF2B5EF4-FFF2-40B4-BE49-F238E27FC236}">
                <a16:creationId xmlns:a16="http://schemas.microsoft.com/office/drawing/2014/main" id="{01499C64-BD82-8120-D18B-363274A17BCB}"/>
              </a:ext>
            </a:extLst>
          </p:cNvPr>
          <p:cNvSpPr>
            <a:spLocks noGrp="1"/>
          </p:cNvSpPr>
          <p:nvPr>
            <p:ph type="body" sz="half" idx="2"/>
          </p:nvPr>
        </p:nvSpPr>
        <p:spPr/>
        <p:txBody>
          <a:bodyPr/>
          <a:lstStyle/>
          <a:p>
            <a:r>
              <a:rPr lang="en-US"/>
              <a:t>You will use the worksheet provided today to support your data analysis and reflection in preparation for the </a:t>
            </a:r>
            <a:r>
              <a:rPr lang="en-US" err="1"/>
              <a:t>Nuventive</a:t>
            </a:r>
            <a:r>
              <a:rPr lang="en-US"/>
              <a:t> template where you will enter this information.  </a:t>
            </a:r>
          </a:p>
          <a:p>
            <a:endParaRPr lang="en-US"/>
          </a:p>
        </p:txBody>
      </p:sp>
      <p:graphicFrame>
        <p:nvGraphicFramePr>
          <p:cNvPr id="8" name="Content Placeholder 4" descr="Program review aligns with mtsac 2035 and accjc standards.">
            <a:extLst>
              <a:ext uri="{FF2B5EF4-FFF2-40B4-BE49-F238E27FC236}">
                <a16:creationId xmlns:a16="http://schemas.microsoft.com/office/drawing/2014/main" id="{FACD2CA2-725F-6333-4879-96F572330501}"/>
              </a:ext>
            </a:extLst>
          </p:cNvPr>
          <p:cNvGraphicFramePr>
            <a:graphicFrameLocks noGrp="1"/>
          </p:cNvGraphicFramePr>
          <p:nvPr>
            <p:ph idx="1"/>
            <p:extLst>
              <p:ext uri="{D42A27DB-BD31-4B8C-83A1-F6EECF244321}">
                <p14:modId xmlns:p14="http://schemas.microsoft.com/office/powerpoint/2010/main" val="2155494378"/>
              </p:ext>
            </p:extLst>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94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417D5-BFEF-D02E-A96E-F000213620B9}"/>
              </a:ext>
            </a:extLst>
          </p:cNvPr>
          <p:cNvSpPr>
            <a:spLocks noGrp="1"/>
          </p:cNvSpPr>
          <p:nvPr>
            <p:ph type="title"/>
          </p:nvPr>
        </p:nvSpPr>
        <p:spPr/>
        <p:txBody>
          <a:bodyPr/>
          <a:lstStyle/>
          <a:p>
            <a:pPr algn="ctr"/>
            <a:r>
              <a:rPr lang="en-US" sz="4800"/>
              <a:t>What is Program Review? </a:t>
            </a:r>
            <a:br>
              <a:rPr lang="en-US"/>
            </a:br>
            <a:r>
              <a:rPr lang="en-US" sz="3200"/>
              <a:t>(And why is it important?)</a:t>
            </a:r>
            <a:endParaRPr lang="en-US"/>
          </a:p>
        </p:txBody>
      </p:sp>
      <p:graphicFrame>
        <p:nvGraphicFramePr>
          <p:cNvPr id="5" name="Content Placeholder 2" descr="Program review is a cyclical process that institutions use to evaluate its institutional effectiveness, use of resources, and progress toward fulfilling the college's mission and goals.">
            <a:extLst>
              <a:ext uri="{FF2B5EF4-FFF2-40B4-BE49-F238E27FC236}">
                <a16:creationId xmlns:a16="http://schemas.microsoft.com/office/drawing/2014/main" id="{7B603D55-A3BF-4CC1-221F-30C43972A96C}"/>
              </a:ext>
            </a:extLst>
          </p:cNvPr>
          <p:cNvGraphicFramePr>
            <a:graphicFrameLocks noGrp="1"/>
          </p:cNvGraphicFramePr>
          <p:nvPr>
            <p:ph idx="1"/>
            <p:extLst>
              <p:ext uri="{D42A27DB-BD31-4B8C-83A1-F6EECF244321}">
                <p14:modId xmlns:p14="http://schemas.microsoft.com/office/powerpoint/2010/main" val="9927752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798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C8120-52E8-310E-F54E-687B460A0976}"/>
              </a:ext>
            </a:extLst>
          </p:cNvPr>
          <p:cNvSpPr>
            <a:spLocks noGrp="1"/>
          </p:cNvSpPr>
          <p:nvPr>
            <p:ph type="title"/>
          </p:nvPr>
        </p:nvSpPr>
        <p:spPr/>
        <p:txBody>
          <a:bodyPr>
            <a:normAutofit/>
          </a:bodyPr>
          <a:lstStyle/>
          <a:p>
            <a:r>
              <a:rPr lang="en-US" sz="4800"/>
              <a:t>Key Components of Program Review</a:t>
            </a:r>
          </a:p>
        </p:txBody>
      </p:sp>
      <p:graphicFrame>
        <p:nvGraphicFramePr>
          <p:cNvPr id="5" name="Content Placeholder 2" descr="This visual describes the key components of program review which includes data collection, data analysis and reflection, and unit planned actions.">
            <a:extLst>
              <a:ext uri="{FF2B5EF4-FFF2-40B4-BE49-F238E27FC236}">
                <a16:creationId xmlns:a16="http://schemas.microsoft.com/office/drawing/2014/main" id="{116A68AD-B72C-4D0C-47A1-A188D28A2C59}"/>
              </a:ext>
            </a:extLst>
          </p:cNvPr>
          <p:cNvGraphicFramePr>
            <a:graphicFrameLocks noGrp="1"/>
          </p:cNvGraphicFramePr>
          <p:nvPr>
            <p:ph idx="1"/>
            <p:extLst>
              <p:ext uri="{D42A27DB-BD31-4B8C-83A1-F6EECF244321}">
                <p14:modId xmlns:p14="http://schemas.microsoft.com/office/powerpoint/2010/main" val="1557524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402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1">
            <a:extLst>
              <a:ext uri="{FF2B5EF4-FFF2-40B4-BE49-F238E27FC236}">
                <a16:creationId xmlns:a16="http://schemas.microsoft.com/office/drawing/2014/main" id="{B48F55C8-83DC-E455-B973-3DEB9635A4FD}"/>
              </a:ext>
            </a:extLst>
          </p:cNvPr>
          <p:cNvSpPr>
            <a:spLocks noGrp="1"/>
          </p:cNvSpPr>
          <p:nvPr>
            <p:ph type="title" idx="4294967295"/>
          </p:nvPr>
        </p:nvSpPr>
        <p:spPr>
          <a:xfrm>
            <a:off x="958443" y="136610"/>
            <a:ext cx="10058400" cy="901700"/>
          </a:xfrm>
        </p:spPr>
        <p:txBody>
          <a:bodyPr vert="horz" lIns="91440" tIns="45720" rIns="91440" bIns="45720" rtlCol="0">
            <a:normAutofit/>
          </a:bodyPr>
          <a:lstStyle/>
          <a:p>
            <a:pPr algn="ctr"/>
            <a:r>
              <a:rPr lang="en-US" sz="4800">
                <a:latin typeface="Aptos Display" panose="020B0004020202020204" pitchFamily="34" charset="0"/>
                <a:ea typeface="Calibri Light" panose="020F0302020204030204" pitchFamily="34" charset="0"/>
                <a:cs typeface="Calibri Light" panose="020F0302020204030204" pitchFamily="34" charset="0"/>
              </a:rPr>
              <a:t>Integrated Planning &amp; Program Review</a:t>
            </a:r>
          </a:p>
        </p:txBody>
      </p:sp>
      <p:sp>
        <p:nvSpPr>
          <p:cNvPr id="11" name="object 11"/>
          <p:cNvSpPr txBox="1"/>
          <p:nvPr/>
        </p:nvSpPr>
        <p:spPr>
          <a:xfrm>
            <a:off x="893962" y="1102318"/>
            <a:ext cx="10404075" cy="935513"/>
          </a:xfrm>
          <a:prstGeom prst="rect">
            <a:avLst/>
          </a:prstGeom>
        </p:spPr>
        <p:txBody>
          <a:bodyPr vert="horz" wrap="square" lIns="0" tIns="12065" rIns="0" bIns="0" rtlCol="0">
            <a:spAutoFit/>
          </a:bodyPr>
          <a:lstStyle/>
          <a:p>
            <a:pPr marL="12700" marR="5080">
              <a:lnSpc>
                <a:spcPct val="100000"/>
              </a:lnSpc>
              <a:spcBef>
                <a:spcPts val="95"/>
              </a:spcBef>
            </a:pPr>
            <a:r>
              <a:rPr lang="en-US" sz="2000" i="1" dirty="0">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Calibri" panose="020F0502020204030204" pitchFamily="34" charset="0"/>
              </a:rPr>
              <a:t>Mt. SAC 2035 </a:t>
            </a:r>
            <a:r>
              <a:rPr lang="en-US" sz="2000" dirty="0">
                <a:latin typeface="Aptos" panose="020B0004020202020204" pitchFamily="34" charset="0"/>
                <a:ea typeface="Calibri" panose="020F0502020204030204" pitchFamily="34" charset="0"/>
                <a:cs typeface="Calibri" panose="020F0502020204030204" pitchFamily="34" charset="0"/>
              </a:rPr>
              <a:t>serves </a:t>
            </a:r>
            <a:r>
              <a:rPr sz="2000" dirty="0">
                <a:latin typeface="Aptos" panose="020B0004020202020204" pitchFamily="34" charset="0"/>
                <a:ea typeface="Calibri" panose="020F0502020204030204" pitchFamily="34" charset="0"/>
                <a:cs typeface="Calibri" panose="020F0502020204030204" pitchFamily="34" charset="0"/>
              </a:rPr>
              <a:t>as</a:t>
            </a:r>
            <a:r>
              <a:rPr sz="2000" spc="-55" dirty="0">
                <a:latin typeface="Aptos" panose="020B0004020202020204" pitchFamily="34" charset="0"/>
                <a:ea typeface="Calibri" panose="020F0502020204030204" pitchFamily="34" charset="0"/>
                <a:cs typeface="Calibri" panose="020F0502020204030204" pitchFamily="34" charset="0"/>
              </a:rPr>
              <a:t> </a:t>
            </a:r>
            <a:r>
              <a:rPr sz="2000" dirty="0">
                <a:latin typeface="Aptos" panose="020B0004020202020204" pitchFamily="34" charset="0"/>
                <a:ea typeface="Calibri" panose="020F0502020204030204" pitchFamily="34" charset="0"/>
                <a:cs typeface="Calibri" panose="020F0502020204030204" pitchFamily="34" charset="0"/>
              </a:rPr>
              <a:t>the</a:t>
            </a:r>
            <a:r>
              <a:rPr sz="2000" spc="-60" dirty="0">
                <a:latin typeface="Aptos" panose="020B0004020202020204" pitchFamily="34" charset="0"/>
                <a:ea typeface="Calibri" panose="020F0502020204030204" pitchFamily="34" charset="0"/>
                <a:cs typeface="Calibri" panose="020F0502020204030204" pitchFamily="34" charset="0"/>
              </a:rPr>
              <a:t> </a:t>
            </a:r>
            <a:r>
              <a:rPr sz="2000" dirty="0">
                <a:latin typeface="Aptos" panose="020B0004020202020204" pitchFamily="34" charset="0"/>
                <a:ea typeface="Calibri" panose="020F0502020204030204" pitchFamily="34" charset="0"/>
                <a:cs typeface="Calibri" panose="020F0502020204030204" pitchFamily="34" charset="0"/>
              </a:rPr>
              <a:t>foundation</a:t>
            </a:r>
            <a:r>
              <a:rPr sz="2000" spc="-80" dirty="0">
                <a:latin typeface="Aptos" panose="020B0004020202020204" pitchFamily="34" charset="0"/>
                <a:ea typeface="Calibri" panose="020F0502020204030204" pitchFamily="34" charset="0"/>
                <a:cs typeface="Calibri" panose="020F0502020204030204" pitchFamily="34" charset="0"/>
              </a:rPr>
              <a:t> </a:t>
            </a:r>
            <a:r>
              <a:rPr sz="2000" dirty="0">
                <a:latin typeface="Aptos" panose="020B0004020202020204" pitchFamily="34" charset="0"/>
                <a:ea typeface="Calibri" panose="020F0502020204030204" pitchFamily="34" charset="0"/>
                <a:cs typeface="Calibri" panose="020F0502020204030204" pitchFamily="34" charset="0"/>
              </a:rPr>
              <a:t>for</a:t>
            </a:r>
            <a:r>
              <a:rPr sz="2000" spc="-45" dirty="0">
                <a:latin typeface="Aptos" panose="020B0004020202020204" pitchFamily="34" charset="0"/>
                <a:ea typeface="Calibri" panose="020F0502020204030204" pitchFamily="34" charset="0"/>
                <a:cs typeface="Calibri" panose="020F0502020204030204" pitchFamily="34" charset="0"/>
              </a:rPr>
              <a:t> </a:t>
            </a:r>
            <a:r>
              <a:rPr sz="2000" dirty="0">
                <a:latin typeface="Aptos" panose="020B0004020202020204" pitchFamily="34" charset="0"/>
                <a:ea typeface="Calibri" panose="020F0502020204030204" pitchFamily="34" charset="0"/>
                <a:cs typeface="Calibri" panose="020F0502020204030204" pitchFamily="34" charset="0"/>
              </a:rPr>
              <a:t>integrated</a:t>
            </a:r>
            <a:r>
              <a:rPr sz="2000" spc="-65" dirty="0">
                <a:latin typeface="Aptos" panose="020B0004020202020204" pitchFamily="34" charset="0"/>
                <a:ea typeface="Calibri" panose="020F0502020204030204" pitchFamily="34" charset="0"/>
                <a:cs typeface="Calibri" panose="020F0502020204030204" pitchFamily="34" charset="0"/>
              </a:rPr>
              <a:t> </a:t>
            </a:r>
            <a:r>
              <a:rPr sz="2000" dirty="0">
                <a:latin typeface="Aptos" panose="020B0004020202020204" pitchFamily="34" charset="0"/>
                <a:ea typeface="Calibri" panose="020F0502020204030204" pitchFamily="34" charset="0"/>
                <a:cs typeface="Calibri" panose="020F0502020204030204" pitchFamily="34" charset="0"/>
              </a:rPr>
              <a:t>planning</a:t>
            </a:r>
            <a:r>
              <a:rPr sz="2000" spc="-65" dirty="0">
                <a:latin typeface="Aptos" panose="020B0004020202020204" pitchFamily="34" charset="0"/>
                <a:ea typeface="Calibri" panose="020F0502020204030204" pitchFamily="34" charset="0"/>
                <a:cs typeface="Calibri" panose="020F0502020204030204" pitchFamily="34" charset="0"/>
              </a:rPr>
              <a:t> </a:t>
            </a:r>
            <a:r>
              <a:rPr sz="2000" spc="-10" dirty="0">
                <a:latin typeface="Aptos" panose="020B0004020202020204" pitchFamily="34" charset="0"/>
                <a:ea typeface="Calibri" panose="020F0502020204030204" pitchFamily="34" charset="0"/>
                <a:cs typeface="Calibri" panose="020F0502020204030204" pitchFamily="34" charset="0"/>
              </a:rPr>
              <a:t>processes </a:t>
            </a:r>
            <a:r>
              <a:rPr sz="2000" dirty="0">
                <a:latin typeface="Aptos" panose="020B0004020202020204" pitchFamily="34" charset="0"/>
                <a:ea typeface="Calibri" panose="020F0502020204030204" pitchFamily="34" charset="0"/>
                <a:cs typeface="Calibri" panose="020F0502020204030204" pitchFamily="34" charset="0"/>
              </a:rPr>
              <a:t>and</a:t>
            </a:r>
            <a:r>
              <a:rPr sz="2000" spc="-50" dirty="0">
                <a:latin typeface="Aptos" panose="020B0004020202020204" pitchFamily="34" charset="0"/>
                <a:ea typeface="Calibri" panose="020F0502020204030204" pitchFamily="34" charset="0"/>
                <a:cs typeface="Calibri" panose="020F0502020204030204" pitchFamily="34" charset="0"/>
              </a:rPr>
              <a:t> </a:t>
            </a:r>
            <a:r>
              <a:rPr sz="2000" dirty="0">
                <a:latin typeface="Aptos" panose="020B0004020202020204" pitchFamily="34" charset="0"/>
                <a:ea typeface="Calibri" panose="020F0502020204030204" pitchFamily="34" charset="0"/>
                <a:cs typeface="Calibri" panose="020F0502020204030204" pitchFamily="34" charset="0"/>
              </a:rPr>
              <a:t>cycles</a:t>
            </a:r>
            <a:r>
              <a:rPr sz="2000" spc="-65" dirty="0">
                <a:latin typeface="Aptos" panose="020B0004020202020204" pitchFamily="34" charset="0"/>
                <a:ea typeface="Calibri" panose="020F0502020204030204" pitchFamily="34" charset="0"/>
                <a:cs typeface="Calibri" panose="020F0502020204030204" pitchFamily="34" charset="0"/>
              </a:rPr>
              <a:t> </a:t>
            </a:r>
            <a:r>
              <a:rPr sz="2000" dirty="0">
                <a:latin typeface="Aptos" panose="020B0004020202020204" pitchFamily="34" charset="0"/>
                <a:ea typeface="Calibri" panose="020F0502020204030204" pitchFamily="34" charset="0"/>
                <a:cs typeface="Calibri" panose="020F0502020204030204" pitchFamily="34" charset="0"/>
              </a:rPr>
              <a:t>of</a:t>
            </a:r>
            <a:r>
              <a:rPr sz="2000" spc="-40" dirty="0">
                <a:latin typeface="Aptos" panose="020B0004020202020204" pitchFamily="34" charset="0"/>
                <a:ea typeface="Calibri" panose="020F0502020204030204" pitchFamily="34" charset="0"/>
                <a:cs typeface="Calibri" panose="020F0502020204030204" pitchFamily="34" charset="0"/>
              </a:rPr>
              <a:t> </a:t>
            </a:r>
            <a:r>
              <a:rPr sz="2000" dirty="0">
                <a:latin typeface="Aptos" panose="020B0004020202020204" pitchFamily="34" charset="0"/>
                <a:ea typeface="Calibri" panose="020F0502020204030204" pitchFamily="34" charset="0"/>
                <a:cs typeface="Calibri" panose="020F0502020204030204" pitchFamily="34" charset="0"/>
              </a:rPr>
              <a:t>continuous</a:t>
            </a:r>
            <a:r>
              <a:rPr sz="2000" spc="-65" dirty="0">
                <a:latin typeface="Aptos" panose="020B0004020202020204" pitchFamily="34" charset="0"/>
                <a:ea typeface="Calibri" panose="020F0502020204030204" pitchFamily="34" charset="0"/>
                <a:cs typeface="Calibri" panose="020F0502020204030204" pitchFamily="34" charset="0"/>
              </a:rPr>
              <a:t> </a:t>
            </a:r>
            <a:r>
              <a:rPr sz="2000" dirty="0">
                <a:latin typeface="Aptos" panose="020B0004020202020204" pitchFamily="34" charset="0"/>
                <a:ea typeface="Calibri" panose="020F0502020204030204" pitchFamily="34" charset="0"/>
                <a:cs typeface="Calibri" panose="020F0502020204030204" pitchFamily="34" charset="0"/>
              </a:rPr>
              <a:t>quality</a:t>
            </a:r>
            <a:r>
              <a:rPr sz="2000" spc="-80" dirty="0">
                <a:latin typeface="Aptos" panose="020B0004020202020204" pitchFamily="34" charset="0"/>
                <a:ea typeface="Calibri" panose="020F0502020204030204" pitchFamily="34" charset="0"/>
                <a:cs typeface="Calibri" panose="020F0502020204030204" pitchFamily="34" charset="0"/>
              </a:rPr>
              <a:t> </a:t>
            </a:r>
            <a:r>
              <a:rPr sz="2000" spc="-10" dirty="0">
                <a:latin typeface="Aptos" panose="020B0004020202020204" pitchFamily="34" charset="0"/>
                <a:ea typeface="Calibri" panose="020F0502020204030204" pitchFamily="34" charset="0"/>
                <a:cs typeface="Calibri" panose="020F0502020204030204" pitchFamily="34" charset="0"/>
              </a:rPr>
              <a:t>improvement.</a:t>
            </a:r>
            <a:r>
              <a:rPr sz="2000" spc="-60" dirty="0">
                <a:latin typeface="Aptos" panose="020B0004020202020204" pitchFamily="34" charset="0"/>
                <a:ea typeface="Calibri" panose="020F0502020204030204" pitchFamily="34" charset="0"/>
                <a:cs typeface="Calibri" panose="020F0502020204030204" pitchFamily="34" charset="0"/>
              </a:rPr>
              <a:t> </a:t>
            </a:r>
            <a:r>
              <a:rPr sz="2000" dirty="0">
                <a:latin typeface="Aptos" panose="020B0004020202020204" pitchFamily="34" charset="0"/>
                <a:ea typeface="Calibri" panose="020F0502020204030204" pitchFamily="34" charset="0"/>
                <a:cs typeface="Calibri" panose="020F0502020204030204" pitchFamily="34" charset="0"/>
              </a:rPr>
              <a:t>It</a:t>
            </a:r>
            <a:r>
              <a:rPr sz="2000" spc="-60" dirty="0">
                <a:latin typeface="Aptos" panose="020B0004020202020204" pitchFamily="34" charset="0"/>
                <a:ea typeface="Calibri" panose="020F0502020204030204" pitchFamily="34" charset="0"/>
                <a:cs typeface="Calibri" panose="020F0502020204030204" pitchFamily="34" charset="0"/>
              </a:rPr>
              <a:t> </a:t>
            </a:r>
            <a:r>
              <a:rPr sz="2000" dirty="0">
                <a:solidFill>
                  <a:srgbClr val="404040"/>
                </a:solidFill>
                <a:latin typeface="Aptos" panose="020B0004020202020204" pitchFamily="34" charset="0"/>
                <a:ea typeface="Calibri" panose="020F0502020204030204" pitchFamily="34" charset="0"/>
                <a:cs typeface="Calibri" panose="020F0502020204030204" pitchFamily="34" charset="0"/>
              </a:rPr>
              <a:t>is</a:t>
            </a:r>
            <a:r>
              <a:rPr sz="2000" spc="-45" dirty="0">
                <a:solidFill>
                  <a:srgbClr val="404040"/>
                </a:solidFill>
                <a:latin typeface="Aptos" panose="020B0004020202020204" pitchFamily="34" charset="0"/>
                <a:ea typeface="Calibri" panose="020F0502020204030204" pitchFamily="34" charset="0"/>
                <a:cs typeface="Calibri" panose="020F0502020204030204" pitchFamily="34" charset="0"/>
              </a:rPr>
              <a:t> </a:t>
            </a:r>
            <a:r>
              <a:rPr sz="2000" spc="-10" dirty="0">
                <a:solidFill>
                  <a:srgbClr val="404040"/>
                </a:solidFill>
                <a:latin typeface="Aptos" panose="020B0004020202020204" pitchFamily="34" charset="0"/>
                <a:ea typeface="Calibri" panose="020F0502020204030204" pitchFamily="34" charset="0"/>
                <a:cs typeface="Calibri" panose="020F0502020204030204" pitchFamily="34" charset="0"/>
              </a:rPr>
              <a:t>accomplished </a:t>
            </a:r>
            <a:r>
              <a:rPr sz="2000" dirty="0">
                <a:solidFill>
                  <a:srgbClr val="404040"/>
                </a:solidFill>
                <a:latin typeface="Aptos" panose="020B0004020202020204" pitchFamily="34" charset="0"/>
                <a:ea typeface="Calibri" panose="020F0502020204030204" pitchFamily="34" charset="0"/>
                <a:cs typeface="Calibri" panose="020F0502020204030204" pitchFamily="34" charset="0"/>
              </a:rPr>
              <a:t>through,</a:t>
            </a:r>
            <a:r>
              <a:rPr sz="2000" spc="-100" dirty="0">
                <a:solidFill>
                  <a:srgbClr val="404040"/>
                </a:solidFill>
                <a:latin typeface="Aptos" panose="020B0004020202020204" pitchFamily="34" charset="0"/>
                <a:ea typeface="Calibri" panose="020F0502020204030204" pitchFamily="34" charset="0"/>
                <a:cs typeface="Calibri" panose="020F0502020204030204" pitchFamily="34" charset="0"/>
              </a:rPr>
              <a:t> </a:t>
            </a:r>
            <a:r>
              <a:rPr sz="2000" spc="-10" dirty="0">
                <a:solidFill>
                  <a:srgbClr val="404040"/>
                </a:solidFill>
                <a:latin typeface="Aptos" panose="020B0004020202020204" pitchFamily="34" charset="0"/>
                <a:ea typeface="Calibri" panose="020F0502020204030204" pitchFamily="34" charset="0"/>
                <a:cs typeface="Calibri" panose="020F0502020204030204" pitchFamily="34" charset="0"/>
              </a:rPr>
              <a:t>implementation</a:t>
            </a:r>
            <a:r>
              <a:rPr sz="2000" spc="-105" dirty="0">
                <a:solidFill>
                  <a:srgbClr val="404040"/>
                </a:solidFill>
                <a:latin typeface="Aptos" panose="020B0004020202020204" pitchFamily="34" charset="0"/>
                <a:ea typeface="Calibri" panose="020F0502020204030204" pitchFamily="34" charset="0"/>
                <a:cs typeface="Calibri" panose="020F0502020204030204" pitchFamily="34" charset="0"/>
              </a:rPr>
              <a:t> </a:t>
            </a:r>
            <a:r>
              <a:rPr sz="2000" spc="-25" dirty="0">
                <a:solidFill>
                  <a:srgbClr val="404040"/>
                </a:solidFill>
                <a:latin typeface="Aptos" panose="020B0004020202020204" pitchFamily="34" charset="0"/>
                <a:ea typeface="Calibri" panose="020F0502020204030204" pitchFamily="34" charset="0"/>
                <a:cs typeface="Calibri" panose="020F0502020204030204" pitchFamily="34" charset="0"/>
              </a:rPr>
              <a:t>of </a:t>
            </a:r>
            <a:r>
              <a:rPr sz="2000" dirty="0">
                <a:solidFill>
                  <a:srgbClr val="404040"/>
                </a:solidFill>
                <a:latin typeface="Aptos" panose="020B0004020202020204" pitchFamily="34" charset="0"/>
                <a:ea typeface="Calibri" panose="020F0502020204030204" pitchFamily="34" charset="0"/>
                <a:cs typeface="Calibri" panose="020F0502020204030204" pitchFamily="34" charset="0"/>
              </a:rPr>
              <a:t>focused</a:t>
            </a:r>
            <a:r>
              <a:rPr sz="2000" spc="-70" dirty="0">
                <a:solidFill>
                  <a:srgbClr val="404040"/>
                </a:solidFill>
                <a:latin typeface="Aptos" panose="020B0004020202020204" pitchFamily="34" charset="0"/>
                <a:ea typeface="Calibri" panose="020F0502020204030204" pitchFamily="34" charset="0"/>
                <a:cs typeface="Calibri" panose="020F0502020204030204" pitchFamily="34" charset="0"/>
              </a:rPr>
              <a:t> </a:t>
            </a:r>
            <a:r>
              <a:rPr sz="2000" dirty="0">
                <a:solidFill>
                  <a:srgbClr val="404040"/>
                </a:solidFill>
                <a:latin typeface="Aptos" panose="020B0004020202020204" pitchFamily="34" charset="0"/>
                <a:ea typeface="Calibri" panose="020F0502020204030204" pitchFamily="34" charset="0"/>
                <a:cs typeface="Calibri" panose="020F0502020204030204" pitchFamily="34" charset="0"/>
              </a:rPr>
              <a:t>plans,</a:t>
            </a:r>
            <a:r>
              <a:rPr sz="2000" spc="-55" dirty="0">
                <a:solidFill>
                  <a:srgbClr val="404040"/>
                </a:solidFill>
                <a:latin typeface="Aptos" panose="020B0004020202020204" pitchFamily="34" charset="0"/>
                <a:ea typeface="Calibri" panose="020F0502020204030204" pitchFamily="34" charset="0"/>
                <a:cs typeface="Calibri" panose="020F0502020204030204" pitchFamily="34" charset="0"/>
              </a:rPr>
              <a:t> </a:t>
            </a:r>
            <a:r>
              <a:rPr lang="en-US" sz="2000" dirty="0">
                <a:solidFill>
                  <a:srgbClr val="404040"/>
                </a:solidFill>
                <a:latin typeface="Aptos" panose="020B0004020202020204" pitchFamily="34" charset="0"/>
                <a:ea typeface="Calibri" panose="020F0502020204030204" pitchFamily="34" charset="0"/>
                <a:cs typeface="Calibri" panose="020F0502020204030204" pitchFamily="34" charset="0"/>
              </a:rPr>
              <a:t>Mt.</a:t>
            </a:r>
            <a:r>
              <a:rPr lang="en-US" sz="2000" spc="-50" dirty="0">
                <a:solidFill>
                  <a:srgbClr val="404040"/>
                </a:solidFill>
                <a:latin typeface="Aptos" panose="020B0004020202020204" pitchFamily="34" charset="0"/>
                <a:ea typeface="Calibri" panose="020F0502020204030204" pitchFamily="34" charset="0"/>
                <a:cs typeface="Calibri" panose="020F0502020204030204" pitchFamily="34" charset="0"/>
              </a:rPr>
              <a:t> </a:t>
            </a:r>
            <a:r>
              <a:rPr lang="en-US" sz="2000" dirty="0">
                <a:solidFill>
                  <a:srgbClr val="404040"/>
                </a:solidFill>
                <a:latin typeface="Aptos" panose="020B0004020202020204" pitchFamily="34" charset="0"/>
                <a:ea typeface="Calibri" panose="020F0502020204030204" pitchFamily="34" charset="0"/>
                <a:cs typeface="Calibri" panose="020F0502020204030204" pitchFamily="34" charset="0"/>
              </a:rPr>
              <a:t>SAC’s</a:t>
            </a:r>
            <a:r>
              <a:rPr lang="en-US" sz="2000" spc="-95" dirty="0">
                <a:solidFill>
                  <a:srgbClr val="404040"/>
                </a:solidFill>
                <a:latin typeface="Aptos" panose="020B0004020202020204" pitchFamily="34" charset="0"/>
                <a:ea typeface="Calibri" panose="020F0502020204030204" pitchFamily="34" charset="0"/>
                <a:cs typeface="Calibri" panose="020F0502020204030204" pitchFamily="34" charset="0"/>
              </a:rPr>
              <a:t> </a:t>
            </a:r>
            <a:r>
              <a:rPr lang="en-US" sz="2000" dirty="0">
                <a:solidFill>
                  <a:srgbClr val="404040"/>
                </a:solidFill>
                <a:latin typeface="Aptos" panose="020B0004020202020204" pitchFamily="34" charset="0"/>
                <a:ea typeface="Calibri" panose="020F0502020204030204" pitchFamily="34" charset="0"/>
                <a:cs typeface="Calibri" panose="020F0502020204030204" pitchFamily="34" charset="0"/>
              </a:rPr>
              <a:t>participatory</a:t>
            </a:r>
            <a:r>
              <a:rPr lang="en-US" sz="2000" spc="-95" dirty="0">
                <a:solidFill>
                  <a:srgbClr val="404040"/>
                </a:solidFill>
                <a:latin typeface="Aptos" panose="020B0004020202020204" pitchFamily="34" charset="0"/>
                <a:ea typeface="Calibri" panose="020F0502020204030204" pitchFamily="34" charset="0"/>
                <a:cs typeface="Calibri" panose="020F0502020204030204" pitchFamily="34" charset="0"/>
              </a:rPr>
              <a:t> </a:t>
            </a:r>
            <a:r>
              <a:rPr lang="en-US" sz="2000" dirty="0">
                <a:solidFill>
                  <a:srgbClr val="404040"/>
                </a:solidFill>
                <a:latin typeface="Aptos" panose="020B0004020202020204" pitchFamily="34" charset="0"/>
                <a:ea typeface="Calibri" panose="020F0502020204030204" pitchFamily="34" charset="0"/>
                <a:cs typeface="Calibri" panose="020F0502020204030204" pitchFamily="34" charset="0"/>
              </a:rPr>
              <a:t>governance</a:t>
            </a:r>
            <a:r>
              <a:rPr lang="en-US" sz="2000" dirty="0">
                <a:solidFill>
                  <a:srgbClr val="404040"/>
                </a:solidFill>
                <a:latin typeface="Aptos" panose="020B0004020202020204" pitchFamily="34" charset="0"/>
                <a:ea typeface="Calibri" panose="020F0502020204030204" pitchFamily="34" charset="0"/>
                <a:cs typeface="Arial"/>
              </a:rPr>
              <a:t>, and </a:t>
            </a:r>
            <a:r>
              <a:rPr lang="en-US" sz="2000" dirty="0">
                <a:solidFill>
                  <a:srgbClr val="404040"/>
                </a:solidFill>
                <a:latin typeface="Aptos" panose="020B0004020202020204" pitchFamily="34" charset="0"/>
                <a:ea typeface="Calibri" panose="020F0502020204030204" pitchFamily="34" charset="0"/>
                <a:cs typeface="Calibri" panose="020F0502020204030204" pitchFamily="34" charset="0"/>
              </a:rPr>
              <a:t>the</a:t>
            </a:r>
            <a:r>
              <a:rPr lang="en-US" sz="2000" spc="-35" dirty="0">
                <a:solidFill>
                  <a:srgbClr val="404040"/>
                </a:solidFill>
                <a:latin typeface="Aptos" panose="020B0004020202020204" pitchFamily="34" charset="0"/>
                <a:ea typeface="Calibri" panose="020F0502020204030204" pitchFamily="34" charset="0"/>
                <a:cs typeface="Calibri" panose="020F0502020204030204" pitchFamily="34" charset="0"/>
              </a:rPr>
              <a:t> </a:t>
            </a:r>
            <a:r>
              <a:rPr lang="en-US" sz="2000" dirty="0">
                <a:solidFill>
                  <a:srgbClr val="404040"/>
                </a:solidFill>
                <a:latin typeface="Aptos" panose="020B0004020202020204" pitchFamily="34" charset="0"/>
                <a:ea typeface="Calibri" panose="020F0502020204030204" pitchFamily="34" charset="0"/>
                <a:cs typeface="Calibri" panose="020F0502020204030204" pitchFamily="34" charset="0"/>
              </a:rPr>
              <a:t>work</a:t>
            </a:r>
            <a:r>
              <a:rPr lang="en-US" sz="2000" spc="-50" dirty="0">
                <a:solidFill>
                  <a:srgbClr val="404040"/>
                </a:solidFill>
                <a:latin typeface="Aptos" panose="020B0004020202020204" pitchFamily="34" charset="0"/>
                <a:ea typeface="Calibri" panose="020F0502020204030204" pitchFamily="34" charset="0"/>
                <a:cs typeface="Calibri" panose="020F0502020204030204" pitchFamily="34" charset="0"/>
              </a:rPr>
              <a:t> </a:t>
            </a:r>
            <a:r>
              <a:rPr lang="en-US" sz="2000" dirty="0">
                <a:solidFill>
                  <a:srgbClr val="404040"/>
                </a:solidFill>
                <a:latin typeface="Aptos" panose="020B0004020202020204" pitchFamily="34" charset="0"/>
                <a:ea typeface="Calibri" panose="020F0502020204030204" pitchFamily="34" charset="0"/>
                <a:cs typeface="Calibri" panose="020F0502020204030204" pitchFamily="34" charset="0"/>
              </a:rPr>
              <a:t>of</a:t>
            </a:r>
            <a:r>
              <a:rPr lang="en-US" sz="2000" spc="-35" dirty="0">
                <a:solidFill>
                  <a:srgbClr val="404040"/>
                </a:solidFill>
                <a:latin typeface="Aptos" panose="020B0004020202020204" pitchFamily="34" charset="0"/>
                <a:ea typeface="Calibri" panose="020F0502020204030204" pitchFamily="34" charset="0"/>
                <a:cs typeface="Calibri" panose="020F0502020204030204" pitchFamily="34" charset="0"/>
              </a:rPr>
              <a:t> </a:t>
            </a:r>
            <a:r>
              <a:rPr lang="en-US" sz="2000" dirty="0">
                <a:solidFill>
                  <a:srgbClr val="404040"/>
                </a:solidFill>
                <a:latin typeface="Aptos" panose="020B0004020202020204" pitchFamily="34" charset="0"/>
                <a:ea typeface="Calibri" panose="020F0502020204030204" pitchFamily="34" charset="0"/>
                <a:cs typeface="Calibri" panose="020F0502020204030204" pitchFamily="34" charset="0"/>
              </a:rPr>
              <a:t>College</a:t>
            </a:r>
            <a:r>
              <a:rPr lang="en-US" sz="2000" spc="-65" dirty="0">
                <a:solidFill>
                  <a:srgbClr val="404040"/>
                </a:solidFill>
                <a:latin typeface="Aptos" panose="020B0004020202020204" pitchFamily="34" charset="0"/>
                <a:ea typeface="Calibri" panose="020F0502020204030204" pitchFamily="34" charset="0"/>
                <a:cs typeface="Calibri" panose="020F0502020204030204" pitchFamily="34" charset="0"/>
              </a:rPr>
              <a:t> </a:t>
            </a:r>
            <a:r>
              <a:rPr lang="en-US" sz="2000" spc="-10" dirty="0">
                <a:solidFill>
                  <a:srgbClr val="404040"/>
                </a:solidFill>
                <a:latin typeface="Aptos" panose="020B0004020202020204" pitchFamily="34" charset="0"/>
                <a:ea typeface="Calibri" panose="020F0502020204030204" pitchFamily="34" charset="0"/>
                <a:cs typeface="Calibri" panose="020F0502020204030204" pitchFamily="34" charset="0"/>
              </a:rPr>
              <a:t>units.</a:t>
            </a:r>
            <a:endParaRPr sz="2000" dirty="0">
              <a:latin typeface="Aptos" panose="020B0004020202020204" pitchFamily="34" charset="0"/>
              <a:cs typeface="Arial"/>
            </a:endParaRPr>
          </a:p>
        </p:txBody>
      </p:sp>
      <p:sp>
        <p:nvSpPr>
          <p:cNvPr id="10" name="object 4">
            <a:extLst>
              <a:ext uri="{FF2B5EF4-FFF2-40B4-BE49-F238E27FC236}">
                <a16:creationId xmlns:a16="http://schemas.microsoft.com/office/drawing/2014/main" id="{E0871B7E-207A-F864-0EA1-B3D00C8AEC73}"/>
              </a:ext>
              <a:ext uri="{C183D7F6-B498-43B3-948B-1728B52AA6E4}">
                <adec:decorative xmlns:adec="http://schemas.microsoft.com/office/drawing/2017/decorative" val="1"/>
              </a:ext>
            </a:extLst>
          </p:cNvPr>
          <p:cNvSpPr/>
          <p:nvPr/>
        </p:nvSpPr>
        <p:spPr>
          <a:xfrm>
            <a:off x="6163305" y="5640511"/>
            <a:ext cx="5239263" cy="541020"/>
          </a:xfrm>
          <a:custGeom>
            <a:avLst/>
            <a:gdLst/>
            <a:ahLst/>
            <a:cxnLst/>
            <a:rect l="l" t="t" r="r" b="b"/>
            <a:pathLst>
              <a:path w="5904230" h="541020">
                <a:moveTo>
                  <a:pt x="0" y="0"/>
                </a:moveTo>
                <a:lnTo>
                  <a:pt x="5903976" y="0"/>
                </a:lnTo>
                <a:lnTo>
                  <a:pt x="5903976" y="541019"/>
                </a:lnTo>
                <a:lnTo>
                  <a:pt x="0" y="541019"/>
                </a:lnTo>
                <a:lnTo>
                  <a:pt x="0" y="0"/>
                </a:lnTo>
                <a:close/>
              </a:path>
            </a:pathLst>
          </a:custGeom>
          <a:solidFill>
            <a:srgbClr val="FFFFCC"/>
          </a:solidFill>
          <a:ln w="38100">
            <a:solidFill>
              <a:srgbClr val="375F92"/>
            </a:solidFill>
            <a:prstDash val="sysDash"/>
          </a:ln>
        </p:spPr>
        <p:txBody>
          <a:bodyPr wrap="square" lIns="0" tIns="0" rIns="0" bIns="0" rtlCol="0"/>
          <a:lstStyle/>
          <a:p>
            <a:endParaRPr/>
          </a:p>
        </p:txBody>
      </p:sp>
      <p:grpSp>
        <p:nvGrpSpPr>
          <p:cNvPr id="2" name="object 2">
            <a:extLst>
              <a:ext uri="{C183D7F6-B498-43B3-948B-1728B52AA6E4}">
                <adec:decorative xmlns:adec="http://schemas.microsoft.com/office/drawing/2017/decorative" val="1"/>
              </a:ext>
            </a:extLst>
          </p:cNvPr>
          <p:cNvGrpSpPr/>
          <p:nvPr/>
        </p:nvGrpSpPr>
        <p:grpSpPr>
          <a:xfrm>
            <a:off x="1862328" y="2388107"/>
            <a:ext cx="8044180" cy="2169160"/>
            <a:chOff x="2237232" y="2964179"/>
            <a:chExt cx="8044180" cy="2169160"/>
          </a:xfrm>
        </p:grpSpPr>
        <p:sp>
          <p:nvSpPr>
            <p:cNvPr id="3" name="object 3"/>
            <p:cNvSpPr/>
            <p:nvPr/>
          </p:nvSpPr>
          <p:spPr>
            <a:xfrm>
              <a:off x="4357877" y="4572761"/>
              <a:ext cx="5904230" cy="541020"/>
            </a:xfrm>
            <a:custGeom>
              <a:avLst/>
              <a:gdLst/>
              <a:ahLst/>
              <a:cxnLst/>
              <a:rect l="l" t="t" r="r" b="b"/>
              <a:pathLst>
                <a:path w="5904230" h="541020">
                  <a:moveTo>
                    <a:pt x="5903976" y="0"/>
                  </a:moveTo>
                  <a:lnTo>
                    <a:pt x="0" y="0"/>
                  </a:lnTo>
                  <a:lnTo>
                    <a:pt x="0" y="541019"/>
                  </a:lnTo>
                  <a:lnTo>
                    <a:pt x="5903976" y="541019"/>
                  </a:lnTo>
                  <a:lnTo>
                    <a:pt x="5903976" y="0"/>
                  </a:lnTo>
                  <a:close/>
                </a:path>
              </a:pathLst>
            </a:custGeom>
            <a:solidFill>
              <a:srgbClr val="FFFFCC"/>
            </a:solidFill>
          </p:spPr>
          <p:txBody>
            <a:bodyPr wrap="square" lIns="0" tIns="0" rIns="0" bIns="0" rtlCol="0"/>
            <a:lstStyle/>
            <a:p>
              <a:endParaRPr/>
            </a:p>
          </p:txBody>
        </p:sp>
        <p:sp>
          <p:nvSpPr>
            <p:cNvPr id="4" name="object 4" descr="Mt. SAC is the foundation of integrated planning."/>
            <p:cNvSpPr/>
            <p:nvPr/>
          </p:nvSpPr>
          <p:spPr>
            <a:xfrm>
              <a:off x="4357877" y="4572761"/>
              <a:ext cx="5904230" cy="541020"/>
            </a:xfrm>
            <a:custGeom>
              <a:avLst/>
              <a:gdLst/>
              <a:ahLst/>
              <a:cxnLst/>
              <a:rect l="l" t="t" r="r" b="b"/>
              <a:pathLst>
                <a:path w="5904230" h="541020">
                  <a:moveTo>
                    <a:pt x="0" y="0"/>
                  </a:moveTo>
                  <a:lnTo>
                    <a:pt x="5903976" y="0"/>
                  </a:lnTo>
                  <a:lnTo>
                    <a:pt x="5903976" y="541019"/>
                  </a:lnTo>
                  <a:lnTo>
                    <a:pt x="0" y="541019"/>
                  </a:lnTo>
                  <a:lnTo>
                    <a:pt x="0" y="0"/>
                  </a:lnTo>
                  <a:close/>
                </a:path>
              </a:pathLst>
            </a:custGeom>
            <a:ln w="38100">
              <a:solidFill>
                <a:srgbClr val="375F92"/>
              </a:solidFill>
              <a:prstDash val="sysDash"/>
            </a:ln>
          </p:spPr>
          <p:txBody>
            <a:bodyPr wrap="square" lIns="0" tIns="0" rIns="0" bIns="0" rtlCol="0"/>
            <a:lstStyle/>
            <a:p>
              <a:endParaRPr/>
            </a:p>
          </p:txBody>
        </p:sp>
        <p:pic>
          <p:nvPicPr>
            <p:cNvPr id="5" name="object 5"/>
            <p:cNvPicPr/>
            <p:nvPr/>
          </p:nvPicPr>
          <p:blipFill>
            <a:blip r:embed="rId3" cstate="print"/>
            <a:stretch>
              <a:fillRect/>
            </a:stretch>
          </p:blipFill>
          <p:spPr>
            <a:xfrm>
              <a:off x="2314956" y="3427475"/>
              <a:ext cx="566927" cy="512063"/>
            </a:xfrm>
            <a:prstGeom prst="rect">
              <a:avLst/>
            </a:prstGeom>
          </p:spPr>
        </p:pic>
        <p:sp>
          <p:nvSpPr>
            <p:cNvPr id="6" name="object 6"/>
            <p:cNvSpPr/>
            <p:nvPr/>
          </p:nvSpPr>
          <p:spPr>
            <a:xfrm>
              <a:off x="2374388" y="3467099"/>
              <a:ext cx="448309" cy="394970"/>
            </a:xfrm>
            <a:custGeom>
              <a:avLst/>
              <a:gdLst/>
              <a:ahLst/>
              <a:cxnLst/>
              <a:rect l="l" t="t" r="r" b="b"/>
              <a:pathLst>
                <a:path w="448310" h="394970">
                  <a:moveTo>
                    <a:pt x="129628" y="0"/>
                  </a:moveTo>
                  <a:lnTo>
                    <a:pt x="0" y="0"/>
                  </a:lnTo>
                  <a:lnTo>
                    <a:pt x="0" y="360845"/>
                  </a:lnTo>
                  <a:lnTo>
                    <a:pt x="306831" y="360845"/>
                  </a:lnTo>
                  <a:lnTo>
                    <a:pt x="306831" y="394716"/>
                  </a:lnTo>
                  <a:lnTo>
                    <a:pt x="448055" y="296037"/>
                  </a:lnTo>
                  <a:lnTo>
                    <a:pt x="306831" y="197358"/>
                  </a:lnTo>
                  <a:lnTo>
                    <a:pt x="306831" y="231228"/>
                  </a:lnTo>
                  <a:lnTo>
                    <a:pt x="129628" y="231228"/>
                  </a:lnTo>
                  <a:lnTo>
                    <a:pt x="129628" y="0"/>
                  </a:lnTo>
                  <a:close/>
                </a:path>
              </a:pathLst>
            </a:custGeom>
            <a:solidFill>
              <a:srgbClr val="E3BEC0"/>
            </a:solidFill>
          </p:spPr>
          <p:txBody>
            <a:bodyPr wrap="square" lIns="0" tIns="0" rIns="0" bIns="0" rtlCol="0"/>
            <a:lstStyle/>
            <a:p>
              <a:endParaRPr/>
            </a:p>
          </p:txBody>
        </p:sp>
        <p:pic>
          <p:nvPicPr>
            <p:cNvPr id="7" name="object 7"/>
            <p:cNvPicPr/>
            <p:nvPr/>
          </p:nvPicPr>
          <p:blipFill>
            <a:blip r:embed="rId4" cstate="print"/>
            <a:stretch>
              <a:fillRect/>
            </a:stretch>
          </p:blipFill>
          <p:spPr>
            <a:xfrm>
              <a:off x="2237232" y="2964179"/>
              <a:ext cx="781811" cy="582167"/>
            </a:xfrm>
            <a:prstGeom prst="rect">
              <a:avLst/>
            </a:prstGeom>
          </p:spPr>
        </p:pic>
        <p:pic>
          <p:nvPicPr>
            <p:cNvPr id="8" name="object 8"/>
            <p:cNvPicPr/>
            <p:nvPr/>
          </p:nvPicPr>
          <p:blipFill>
            <a:blip r:embed="rId5" cstate="print"/>
            <a:stretch>
              <a:fillRect/>
            </a:stretch>
          </p:blipFill>
          <p:spPr>
            <a:xfrm>
              <a:off x="2287523" y="3046475"/>
              <a:ext cx="682751" cy="445007"/>
            </a:xfrm>
            <a:prstGeom prst="rect">
              <a:avLst/>
            </a:prstGeom>
          </p:spPr>
        </p:pic>
        <p:pic>
          <p:nvPicPr>
            <p:cNvPr id="9" name="object 9"/>
            <p:cNvPicPr/>
            <p:nvPr/>
          </p:nvPicPr>
          <p:blipFill>
            <a:blip r:embed="rId6" cstate="print"/>
            <a:stretch>
              <a:fillRect/>
            </a:stretch>
          </p:blipFill>
          <p:spPr>
            <a:xfrm>
              <a:off x="2296668" y="3003803"/>
              <a:ext cx="662939" cy="464820"/>
            </a:xfrm>
            <a:prstGeom prst="rect">
              <a:avLst/>
            </a:prstGeom>
          </p:spPr>
        </p:pic>
      </p:grpSp>
      <p:sp>
        <p:nvSpPr>
          <p:cNvPr id="12" name="object 12"/>
          <p:cNvSpPr txBox="1"/>
          <p:nvPr/>
        </p:nvSpPr>
        <p:spPr>
          <a:xfrm>
            <a:off x="2052131" y="2537348"/>
            <a:ext cx="403225" cy="208279"/>
          </a:xfrm>
          <a:prstGeom prst="rect">
            <a:avLst/>
          </a:prstGeom>
        </p:spPr>
        <p:txBody>
          <a:bodyPr vert="horz" wrap="square" lIns="0" tIns="12700" rIns="0" bIns="0" rtlCol="0">
            <a:spAutoFit/>
          </a:bodyPr>
          <a:lstStyle/>
          <a:p>
            <a:pPr marL="12700">
              <a:lnSpc>
                <a:spcPct val="100000"/>
              </a:lnSpc>
              <a:spcBef>
                <a:spcPts val="100"/>
              </a:spcBef>
            </a:pPr>
            <a:r>
              <a:rPr sz="1200" spc="-10">
                <a:solidFill>
                  <a:srgbClr val="FFFFFF"/>
                </a:solidFill>
                <a:latin typeface="Calibri"/>
                <a:cs typeface="Calibri"/>
              </a:rPr>
              <a:t>Vision</a:t>
            </a:r>
            <a:endParaRPr sz="1200">
              <a:latin typeface="Calibri"/>
              <a:cs typeface="Calibri"/>
            </a:endParaRPr>
          </a:p>
        </p:txBody>
      </p:sp>
      <p:sp>
        <p:nvSpPr>
          <p:cNvPr id="13" name="object 13"/>
          <p:cNvSpPr txBox="1"/>
          <p:nvPr/>
        </p:nvSpPr>
        <p:spPr>
          <a:xfrm>
            <a:off x="2619974" y="2508544"/>
            <a:ext cx="2385060" cy="208279"/>
          </a:xfrm>
          <a:prstGeom prst="rect">
            <a:avLst/>
          </a:prstGeom>
        </p:spPr>
        <p:txBody>
          <a:bodyPr vert="horz" wrap="square" lIns="0" tIns="12700" rIns="0" bIns="0" rtlCol="0">
            <a:spAutoFit/>
          </a:bodyPr>
          <a:lstStyle/>
          <a:p>
            <a:pPr marL="127000" indent="-114300">
              <a:lnSpc>
                <a:spcPct val="100000"/>
              </a:lnSpc>
              <a:spcBef>
                <a:spcPts val="100"/>
              </a:spcBef>
              <a:buChar char="•"/>
              <a:tabLst>
                <a:tab pos="127000" algn="l"/>
              </a:tabLst>
            </a:pPr>
            <a:r>
              <a:rPr sz="1200">
                <a:latin typeface="Calibri"/>
                <a:cs typeface="Calibri"/>
              </a:rPr>
              <a:t>The</a:t>
            </a:r>
            <a:r>
              <a:rPr sz="1200" spc="-10">
                <a:latin typeface="Calibri"/>
                <a:cs typeface="Calibri"/>
              </a:rPr>
              <a:t> </a:t>
            </a:r>
            <a:r>
              <a:rPr sz="1200">
                <a:latin typeface="Calibri"/>
                <a:cs typeface="Calibri"/>
              </a:rPr>
              <a:t>College</a:t>
            </a:r>
            <a:r>
              <a:rPr sz="1200" spc="-5">
                <a:latin typeface="Calibri"/>
                <a:cs typeface="Calibri"/>
              </a:rPr>
              <a:t> </a:t>
            </a:r>
            <a:r>
              <a:rPr sz="1200" spc="-10">
                <a:latin typeface="Calibri"/>
                <a:cs typeface="Calibri"/>
              </a:rPr>
              <a:t>aspiration</a:t>
            </a:r>
            <a:r>
              <a:rPr sz="1200" spc="-15">
                <a:latin typeface="Calibri"/>
                <a:cs typeface="Calibri"/>
              </a:rPr>
              <a:t> </a:t>
            </a:r>
            <a:r>
              <a:rPr sz="1200">
                <a:latin typeface="Calibri"/>
                <a:cs typeface="Calibri"/>
              </a:rPr>
              <a:t>for</a:t>
            </a:r>
            <a:r>
              <a:rPr sz="1200" spc="-20">
                <a:latin typeface="Calibri"/>
                <a:cs typeface="Calibri"/>
              </a:rPr>
              <a:t> </a:t>
            </a:r>
            <a:r>
              <a:rPr sz="1200">
                <a:latin typeface="Calibri"/>
                <a:cs typeface="Calibri"/>
              </a:rPr>
              <a:t>the</a:t>
            </a:r>
            <a:r>
              <a:rPr sz="1200" spc="-10">
                <a:latin typeface="Calibri"/>
                <a:cs typeface="Calibri"/>
              </a:rPr>
              <a:t> future</a:t>
            </a:r>
            <a:endParaRPr sz="1200">
              <a:latin typeface="Calibri"/>
              <a:cs typeface="Calibri"/>
            </a:endParaRPr>
          </a:p>
        </p:txBody>
      </p:sp>
      <p:grpSp>
        <p:nvGrpSpPr>
          <p:cNvPr id="14" name="object 14">
            <a:extLst>
              <a:ext uri="{C183D7F6-B498-43B3-948B-1728B52AA6E4}">
                <adec:decorative xmlns:adec="http://schemas.microsoft.com/office/drawing/2017/decorative" val="1"/>
              </a:ext>
            </a:extLst>
          </p:cNvPr>
          <p:cNvGrpSpPr/>
          <p:nvPr/>
        </p:nvGrpSpPr>
        <p:grpSpPr>
          <a:xfrm>
            <a:off x="2627375" y="2898648"/>
            <a:ext cx="786765" cy="958850"/>
            <a:chOff x="3002279" y="3474720"/>
            <a:chExt cx="786765" cy="958850"/>
          </a:xfrm>
        </p:grpSpPr>
        <p:pic>
          <p:nvPicPr>
            <p:cNvPr id="15" name="object 15"/>
            <p:cNvPicPr/>
            <p:nvPr/>
          </p:nvPicPr>
          <p:blipFill>
            <a:blip r:embed="rId7" cstate="print"/>
            <a:stretch>
              <a:fillRect/>
            </a:stretch>
          </p:blipFill>
          <p:spPr>
            <a:xfrm>
              <a:off x="3153155" y="3922776"/>
              <a:ext cx="566927" cy="510539"/>
            </a:xfrm>
            <a:prstGeom prst="rect">
              <a:avLst/>
            </a:prstGeom>
          </p:spPr>
        </p:pic>
        <p:sp>
          <p:nvSpPr>
            <p:cNvPr id="16" name="object 16"/>
            <p:cNvSpPr/>
            <p:nvPr/>
          </p:nvSpPr>
          <p:spPr>
            <a:xfrm>
              <a:off x="3212595" y="3962400"/>
              <a:ext cx="448309" cy="393700"/>
            </a:xfrm>
            <a:custGeom>
              <a:avLst/>
              <a:gdLst/>
              <a:ahLst/>
              <a:cxnLst/>
              <a:rect l="l" t="t" r="r" b="b"/>
              <a:pathLst>
                <a:path w="448310" h="393700">
                  <a:moveTo>
                    <a:pt x="129120" y="0"/>
                  </a:moveTo>
                  <a:lnTo>
                    <a:pt x="0" y="0"/>
                  </a:lnTo>
                  <a:lnTo>
                    <a:pt x="0" y="359460"/>
                  </a:lnTo>
                  <a:lnTo>
                    <a:pt x="307365" y="359460"/>
                  </a:lnTo>
                  <a:lnTo>
                    <a:pt x="307365" y="393192"/>
                  </a:lnTo>
                  <a:lnTo>
                    <a:pt x="448056" y="294894"/>
                  </a:lnTo>
                  <a:lnTo>
                    <a:pt x="307365" y="196596"/>
                  </a:lnTo>
                  <a:lnTo>
                    <a:pt x="307365" y="230327"/>
                  </a:lnTo>
                  <a:lnTo>
                    <a:pt x="129120" y="230327"/>
                  </a:lnTo>
                  <a:lnTo>
                    <a:pt x="129120" y="0"/>
                  </a:lnTo>
                  <a:close/>
                </a:path>
              </a:pathLst>
            </a:custGeom>
            <a:solidFill>
              <a:srgbClr val="E3BEC0"/>
            </a:solidFill>
          </p:spPr>
          <p:txBody>
            <a:bodyPr wrap="square" lIns="0" tIns="0" rIns="0" bIns="0" rtlCol="0"/>
            <a:lstStyle/>
            <a:p>
              <a:endParaRPr/>
            </a:p>
          </p:txBody>
        </p:sp>
        <p:pic>
          <p:nvPicPr>
            <p:cNvPr id="17" name="object 17"/>
            <p:cNvPicPr/>
            <p:nvPr/>
          </p:nvPicPr>
          <p:blipFill>
            <a:blip r:embed="rId8" cstate="print"/>
            <a:stretch>
              <a:fillRect/>
            </a:stretch>
          </p:blipFill>
          <p:spPr>
            <a:xfrm>
              <a:off x="3003804" y="3474720"/>
              <a:ext cx="781811" cy="580643"/>
            </a:xfrm>
            <a:prstGeom prst="rect">
              <a:avLst/>
            </a:prstGeom>
          </p:spPr>
        </p:pic>
        <p:pic>
          <p:nvPicPr>
            <p:cNvPr id="18" name="object 18"/>
            <p:cNvPicPr/>
            <p:nvPr/>
          </p:nvPicPr>
          <p:blipFill>
            <a:blip r:embed="rId9" cstate="print"/>
            <a:stretch>
              <a:fillRect/>
            </a:stretch>
          </p:blipFill>
          <p:spPr>
            <a:xfrm>
              <a:off x="3002279" y="3557015"/>
              <a:ext cx="786383" cy="445007"/>
            </a:xfrm>
            <a:prstGeom prst="rect">
              <a:avLst/>
            </a:prstGeom>
          </p:spPr>
        </p:pic>
        <p:pic>
          <p:nvPicPr>
            <p:cNvPr id="19" name="object 19" descr="Mission"/>
            <p:cNvPicPr/>
            <p:nvPr/>
          </p:nvPicPr>
          <p:blipFill>
            <a:blip r:embed="rId10" cstate="print"/>
            <a:stretch>
              <a:fillRect/>
            </a:stretch>
          </p:blipFill>
          <p:spPr>
            <a:xfrm>
              <a:off x="3063239" y="3514344"/>
              <a:ext cx="662939" cy="463295"/>
            </a:xfrm>
            <a:prstGeom prst="rect">
              <a:avLst/>
            </a:prstGeom>
          </p:spPr>
        </p:pic>
      </p:grpSp>
      <p:sp>
        <p:nvSpPr>
          <p:cNvPr id="20" name="object 20"/>
          <p:cNvSpPr txBox="1"/>
          <p:nvPr/>
        </p:nvSpPr>
        <p:spPr>
          <a:xfrm>
            <a:off x="2766494" y="3047657"/>
            <a:ext cx="506730" cy="208279"/>
          </a:xfrm>
          <a:prstGeom prst="rect">
            <a:avLst/>
          </a:prstGeom>
        </p:spPr>
        <p:txBody>
          <a:bodyPr vert="horz" wrap="square" lIns="0" tIns="12700" rIns="0" bIns="0" rtlCol="0">
            <a:spAutoFit/>
          </a:bodyPr>
          <a:lstStyle/>
          <a:p>
            <a:pPr marL="12700">
              <a:lnSpc>
                <a:spcPct val="100000"/>
              </a:lnSpc>
              <a:spcBef>
                <a:spcPts val="100"/>
              </a:spcBef>
            </a:pPr>
            <a:r>
              <a:rPr sz="1200" spc="-10">
                <a:solidFill>
                  <a:srgbClr val="FFFFFF"/>
                </a:solidFill>
                <a:latin typeface="Calibri"/>
                <a:cs typeface="Calibri"/>
              </a:rPr>
              <a:t>Mission</a:t>
            </a:r>
            <a:endParaRPr sz="1200">
              <a:latin typeface="Calibri"/>
              <a:cs typeface="Calibri"/>
            </a:endParaRPr>
          </a:p>
        </p:txBody>
      </p:sp>
      <p:sp>
        <p:nvSpPr>
          <p:cNvPr id="21" name="object 21"/>
          <p:cNvSpPr txBox="1"/>
          <p:nvPr/>
        </p:nvSpPr>
        <p:spPr>
          <a:xfrm>
            <a:off x="3453970" y="3058782"/>
            <a:ext cx="1404620" cy="208279"/>
          </a:xfrm>
          <a:prstGeom prst="rect">
            <a:avLst/>
          </a:prstGeom>
        </p:spPr>
        <p:txBody>
          <a:bodyPr vert="horz" wrap="square" lIns="0" tIns="12700" rIns="0" bIns="0" rtlCol="0">
            <a:spAutoFit/>
          </a:bodyPr>
          <a:lstStyle/>
          <a:p>
            <a:pPr marL="127000" indent="-114300">
              <a:lnSpc>
                <a:spcPct val="100000"/>
              </a:lnSpc>
              <a:spcBef>
                <a:spcPts val="100"/>
              </a:spcBef>
              <a:buChar char="•"/>
              <a:tabLst>
                <a:tab pos="127000" algn="l"/>
              </a:tabLst>
            </a:pPr>
            <a:r>
              <a:rPr sz="1200">
                <a:latin typeface="Calibri"/>
                <a:cs typeface="Calibri"/>
              </a:rPr>
              <a:t>The</a:t>
            </a:r>
            <a:r>
              <a:rPr sz="1200" spc="-25">
                <a:latin typeface="Calibri"/>
                <a:cs typeface="Calibri"/>
              </a:rPr>
              <a:t> </a:t>
            </a:r>
            <a:r>
              <a:rPr sz="1200">
                <a:latin typeface="Calibri"/>
                <a:cs typeface="Calibri"/>
              </a:rPr>
              <a:t>College</a:t>
            </a:r>
            <a:r>
              <a:rPr sz="1200" spc="-25">
                <a:latin typeface="Calibri"/>
                <a:cs typeface="Calibri"/>
              </a:rPr>
              <a:t> </a:t>
            </a:r>
            <a:r>
              <a:rPr sz="1200" spc="-10">
                <a:latin typeface="Calibri"/>
                <a:cs typeface="Calibri"/>
              </a:rPr>
              <a:t>purpose</a:t>
            </a:r>
            <a:endParaRPr sz="1200">
              <a:latin typeface="Calibri"/>
              <a:cs typeface="Calibri"/>
            </a:endParaRPr>
          </a:p>
        </p:txBody>
      </p:sp>
      <p:grpSp>
        <p:nvGrpSpPr>
          <p:cNvPr id="22" name="object 22">
            <a:extLst>
              <a:ext uri="{C183D7F6-B498-43B3-948B-1728B52AA6E4}">
                <adec:decorative xmlns:adec="http://schemas.microsoft.com/office/drawing/2017/decorative" val="1"/>
              </a:ext>
            </a:extLst>
          </p:cNvPr>
          <p:cNvGrpSpPr/>
          <p:nvPr/>
        </p:nvGrpSpPr>
        <p:grpSpPr>
          <a:xfrm>
            <a:off x="3410712" y="3421380"/>
            <a:ext cx="782320" cy="986155"/>
            <a:chOff x="3785616" y="3997452"/>
            <a:chExt cx="782320" cy="986155"/>
          </a:xfrm>
        </p:grpSpPr>
        <p:pic>
          <p:nvPicPr>
            <p:cNvPr id="23" name="object 23"/>
            <p:cNvPicPr/>
            <p:nvPr/>
          </p:nvPicPr>
          <p:blipFill>
            <a:blip r:embed="rId11" cstate="print"/>
            <a:stretch>
              <a:fillRect/>
            </a:stretch>
          </p:blipFill>
          <p:spPr>
            <a:xfrm>
              <a:off x="3855720" y="4471416"/>
              <a:ext cx="568451" cy="512063"/>
            </a:xfrm>
            <a:prstGeom prst="rect">
              <a:avLst/>
            </a:prstGeom>
          </p:spPr>
        </p:pic>
        <p:sp>
          <p:nvSpPr>
            <p:cNvPr id="24" name="object 24"/>
            <p:cNvSpPr/>
            <p:nvPr/>
          </p:nvSpPr>
          <p:spPr>
            <a:xfrm>
              <a:off x="3915150" y="4511040"/>
              <a:ext cx="449580" cy="394970"/>
            </a:xfrm>
            <a:custGeom>
              <a:avLst/>
              <a:gdLst/>
              <a:ahLst/>
              <a:cxnLst/>
              <a:rect l="l" t="t" r="r" b="b"/>
              <a:pathLst>
                <a:path w="449579" h="394970">
                  <a:moveTo>
                    <a:pt x="129628" y="0"/>
                  </a:moveTo>
                  <a:lnTo>
                    <a:pt x="0" y="0"/>
                  </a:lnTo>
                  <a:lnTo>
                    <a:pt x="0" y="360845"/>
                  </a:lnTo>
                  <a:lnTo>
                    <a:pt x="308355" y="360845"/>
                  </a:lnTo>
                  <a:lnTo>
                    <a:pt x="308355" y="394716"/>
                  </a:lnTo>
                  <a:lnTo>
                    <a:pt x="449579" y="296037"/>
                  </a:lnTo>
                  <a:lnTo>
                    <a:pt x="308355" y="197358"/>
                  </a:lnTo>
                  <a:lnTo>
                    <a:pt x="308355" y="231228"/>
                  </a:lnTo>
                  <a:lnTo>
                    <a:pt x="129628" y="231228"/>
                  </a:lnTo>
                  <a:lnTo>
                    <a:pt x="129628" y="0"/>
                  </a:lnTo>
                  <a:close/>
                </a:path>
              </a:pathLst>
            </a:custGeom>
            <a:solidFill>
              <a:srgbClr val="E3BEC0"/>
            </a:solidFill>
          </p:spPr>
          <p:txBody>
            <a:bodyPr wrap="square" lIns="0" tIns="0" rIns="0" bIns="0" rtlCol="0"/>
            <a:lstStyle/>
            <a:p>
              <a:endParaRPr/>
            </a:p>
          </p:txBody>
        </p:sp>
        <p:pic>
          <p:nvPicPr>
            <p:cNvPr id="25" name="object 25"/>
            <p:cNvPicPr/>
            <p:nvPr/>
          </p:nvPicPr>
          <p:blipFill>
            <a:blip r:embed="rId8" cstate="print"/>
            <a:stretch>
              <a:fillRect/>
            </a:stretch>
          </p:blipFill>
          <p:spPr>
            <a:xfrm>
              <a:off x="3785616" y="3998976"/>
              <a:ext cx="781811" cy="580643"/>
            </a:xfrm>
            <a:prstGeom prst="rect">
              <a:avLst/>
            </a:prstGeom>
          </p:spPr>
        </p:pic>
        <p:pic>
          <p:nvPicPr>
            <p:cNvPr id="26" name="object 26" descr="Core Values Visual"/>
            <p:cNvPicPr/>
            <p:nvPr/>
          </p:nvPicPr>
          <p:blipFill>
            <a:blip r:embed="rId12" cstate="print"/>
            <a:stretch>
              <a:fillRect/>
            </a:stretch>
          </p:blipFill>
          <p:spPr>
            <a:xfrm>
              <a:off x="3822192" y="3997452"/>
              <a:ext cx="707135" cy="611123"/>
            </a:xfrm>
            <a:prstGeom prst="rect">
              <a:avLst/>
            </a:prstGeom>
          </p:spPr>
        </p:pic>
        <p:pic>
          <p:nvPicPr>
            <p:cNvPr id="27" name="object 27"/>
            <p:cNvPicPr/>
            <p:nvPr/>
          </p:nvPicPr>
          <p:blipFill>
            <a:blip r:embed="rId13" cstate="print"/>
            <a:stretch>
              <a:fillRect/>
            </a:stretch>
          </p:blipFill>
          <p:spPr>
            <a:xfrm>
              <a:off x="3845052" y="4038600"/>
              <a:ext cx="662939" cy="463295"/>
            </a:xfrm>
            <a:prstGeom prst="rect">
              <a:avLst/>
            </a:prstGeom>
          </p:spPr>
        </p:pic>
      </p:grpSp>
      <p:sp>
        <p:nvSpPr>
          <p:cNvPr id="28" name="object 28"/>
          <p:cNvSpPr txBox="1"/>
          <p:nvPr/>
        </p:nvSpPr>
        <p:spPr>
          <a:xfrm>
            <a:off x="3587719" y="3487924"/>
            <a:ext cx="427990" cy="375920"/>
          </a:xfrm>
          <a:prstGeom prst="rect">
            <a:avLst/>
          </a:prstGeom>
        </p:spPr>
        <p:txBody>
          <a:bodyPr vert="horz" wrap="square" lIns="0" tIns="30480" rIns="0" bIns="0" rtlCol="0">
            <a:spAutoFit/>
          </a:bodyPr>
          <a:lstStyle/>
          <a:p>
            <a:pPr marL="12700" marR="5080" indent="55880">
              <a:lnSpc>
                <a:spcPts val="1320"/>
              </a:lnSpc>
              <a:spcBef>
                <a:spcPts val="240"/>
              </a:spcBef>
            </a:pPr>
            <a:r>
              <a:rPr sz="1200" spc="-20">
                <a:solidFill>
                  <a:srgbClr val="FFFFFF"/>
                </a:solidFill>
                <a:latin typeface="Calibri"/>
                <a:cs typeface="Calibri"/>
              </a:rPr>
              <a:t>Core </a:t>
            </a:r>
            <a:r>
              <a:rPr sz="1200" spc="-25">
                <a:solidFill>
                  <a:srgbClr val="FFFFFF"/>
                </a:solidFill>
                <a:latin typeface="Calibri"/>
                <a:cs typeface="Calibri"/>
              </a:rPr>
              <a:t>Values</a:t>
            </a:r>
            <a:endParaRPr sz="1200">
              <a:latin typeface="Calibri"/>
              <a:cs typeface="Calibri"/>
            </a:endParaRPr>
          </a:p>
        </p:txBody>
      </p:sp>
      <p:sp>
        <p:nvSpPr>
          <p:cNvPr id="29" name="object 29"/>
          <p:cNvSpPr txBox="1"/>
          <p:nvPr/>
        </p:nvSpPr>
        <p:spPr>
          <a:xfrm>
            <a:off x="4247916" y="3506669"/>
            <a:ext cx="3910965" cy="375920"/>
          </a:xfrm>
          <a:prstGeom prst="rect">
            <a:avLst/>
          </a:prstGeom>
        </p:spPr>
        <p:txBody>
          <a:bodyPr vert="horz" wrap="square" lIns="0" tIns="30480" rIns="0" bIns="0" rtlCol="0">
            <a:spAutoFit/>
          </a:bodyPr>
          <a:lstStyle/>
          <a:p>
            <a:pPr marL="127000" marR="5080" indent="-114300">
              <a:lnSpc>
                <a:spcPts val="1320"/>
              </a:lnSpc>
              <a:spcBef>
                <a:spcPts val="240"/>
              </a:spcBef>
              <a:buChar char="•"/>
              <a:tabLst>
                <a:tab pos="127000" algn="l"/>
              </a:tabLst>
            </a:pPr>
            <a:r>
              <a:rPr sz="1200">
                <a:latin typeface="Calibri"/>
                <a:cs typeface="Calibri"/>
              </a:rPr>
              <a:t>Enduring</a:t>
            </a:r>
            <a:r>
              <a:rPr sz="1200" spc="-30">
                <a:latin typeface="Calibri"/>
                <a:cs typeface="Calibri"/>
              </a:rPr>
              <a:t> </a:t>
            </a:r>
            <a:r>
              <a:rPr sz="1200">
                <a:latin typeface="Calibri"/>
                <a:cs typeface="Calibri"/>
              </a:rPr>
              <a:t>beliefs</a:t>
            </a:r>
            <a:r>
              <a:rPr sz="1200" spc="-25">
                <a:latin typeface="Calibri"/>
                <a:cs typeface="Calibri"/>
              </a:rPr>
              <a:t> </a:t>
            </a:r>
            <a:r>
              <a:rPr sz="1200">
                <a:latin typeface="Calibri"/>
                <a:cs typeface="Calibri"/>
              </a:rPr>
              <a:t>and</a:t>
            </a:r>
            <a:r>
              <a:rPr sz="1200" spc="-15">
                <a:latin typeface="Calibri"/>
                <a:cs typeface="Calibri"/>
              </a:rPr>
              <a:t> </a:t>
            </a:r>
            <a:r>
              <a:rPr sz="1200">
                <a:latin typeface="Calibri"/>
                <a:cs typeface="Calibri"/>
              </a:rPr>
              <a:t>principles</a:t>
            </a:r>
            <a:r>
              <a:rPr sz="1200" spc="-25">
                <a:latin typeface="Calibri"/>
                <a:cs typeface="Calibri"/>
              </a:rPr>
              <a:t> </a:t>
            </a:r>
            <a:r>
              <a:rPr sz="1200">
                <a:latin typeface="Calibri"/>
                <a:cs typeface="Calibri"/>
              </a:rPr>
              <a:t>that</a:t>
            </a:r>
            <a:r>
              <a:rPr sz="1200" spc="-5">
                <a:latin typeface="Calibri"/>
                <a:cs typeface="Calibri"/>
              </a:rPr>
              <a:t> </a:t>
            </a:r>
            <a:r>
              <a:rPr sz="1200">
                <a:latin typeface="Calibri"/>
                <a:cs typeface="Calibri"/>
              </a:rPr>
              <a:t>individuals</a:t>
            </a:r>
            <a:r>
              <a:rPr sz="1200" spc="-35">
                <a:latin typeface="Calibri"/>
                <a:cs typeface="Calibri"/>
              </a:rPr>
              <a:t> </a:t>
            </a:r>
            <a:r>
              <a:rPr sz="1200">
                <a:latin typeface="Calibri"/>
                <a:cs typeface="Calibri"/>
              </a:rPr>
              <a:t>of</a:t>
            </a:r>
            <a:r>
              <a:rPr sz="1200" spc="-5">
                <a:latin typeface="Calibri"/>
                <a:cs typeface="Calibri"/>
              </a:rPr>
              <a:t> </a:t>
            </a:r>
            <a:r>
              <a:rPr sz="1200">
                <a:latin typeface="Calibri"/>
                <a:cs typeface="Calibri"/>
              </a:rPr>
              <a:t>the</a:t>
            </a:r>
            <a:r>
              <a:rPr sz="1200" spc="-5">
                <a:latin typeface="Calibri"/>
                <a:cs typeface="Calibri"/>
              </a:rPr>
              <a:t> </a:t>
            </a:r>
            <a:r>
              <a:rPr sz="1200" spc="-10">
                <a:latin typeface="Calibri"/>
                <a:cs typeface="Calibri"/>
              </a:rPr>
              <a:t>College </a:t>
            </a:r>
            <a:r>
              <a:rPr sz="1200">
                <a:latin typeface="Calibri"/>
                <a:cs typeface="Calibri"/>
              </a:rPr>
              <a:t>hold</a:t>
            </a:r>
            <a:r>
              <a:rPr sz="1200" spc="-25">
                <a:latin typeface="Calibri"/>
                <a:cs typeface="Calibri"/>
              </a:rPr>
              <a:t> </a:t>
            </a:r>
            <a:r>
              <a:rPr sz="1200">
                <a:latin typeface="Calibri"/>
                <a:cs typeface="Calibri"/>
              </a:rPr>
              <a:t>in </a:t>
            </a:r>
            <a:r>
              <a:rPr sz="1200" spc="-10">
                <a:latin typeface="Calibri"/>
                <a:cs typeface="Calibri"/>
              </a:rPr>
              <a:t>common</a:t>
            </a:r>
            <a:r>
              <a:rPr sz="1200" spc="-25">
                <a:latin typeface="Calibri"/>
                <a:cs typeface="Calibri"/>
              </a:rPr>
              <a:t> </a:t>
            </a:r>
            <a:r>
              <a:rPr sz="1200">
                <a:latin typeface="Calibri"/>
                <a:cs typeface="Calibri"/>
              </a:rPr>
              <a:t>and</a:t>
            </a:r>
            <a:r>
              <a:rPr sz="1200" spc="-15">
                <a:latin typeface="Calibri"/>
                <a:cs typeface="Calibri"/>
              </a:rPr>
              <a:t> </a:t>
            </a:r>
            <a:r>
              <a:rPr sz="1200">
                <a:latin typeface="Calibri"/>
                <a:cs typeface="Calibri"/>
              </a:rPr>
              <a:t>endeavor</a:t>
            </a:r>
            <a:r>
              <a:rPr sz="1200" spc="-25">
                <a:latin typeface="Calibri"/>
                <a:cs typeface="Calibri"/>
              </a:rPr>
              <a:t> </a:t>
            </a:r>
            <a:r>
              <a:rPr sz="1200">
                <a:latin typeface="Calibri"/>
                <a:cs typeface="Calibri"/>
              </a:rPr>
              <a:t>to</a:t>
            </a:r>
            <a:r>
              <a:rPr sz="1200" spc="-15">
                <a:latin typeface="Calibri"/>
                <a:cs typeface="Calibri"/>
              </a:rPr>
              <a:t> </a:t>
            </a:r>
            <a:r>
              <a:rPr sz="1200">
                <a:latin typeface="Calibri"/>
                <a:cs typeface="Calibri"/>
              </a:rPr>
              <a:t>put</a:t>
            </a:r>
            <a:r>
              <a:rPr sz="1200" spc="-15">
                <a:latin typeface="Calibri"/>
                <a:cs typeface="Calibri"/>
              </a:rPr>
              <a:t> </a:t>
            </a:r>
            <a:r>
              <a:rPr sz="1200">
                <a:latin typeface="Calibri"/>
                <a:cs typeface="Calibri"/>
              </a:rPr>
              <a:t>into</a:t>
            </a:r>
            <a:r>
              <a:rPr sz="1200" spc="-25">
                <a:latin typeface="Calibri"/>
                <a:cs typeface="Calibri"/>
              </a:rPr>
              <a:t> </a:t>
            </a:r>
            <a:r>
              <a:rPr sz="1200" spc="-10">
                <a:latin typeface="Calibri"/>
                <a:cs typeface="Calibri"/>
              </a:rPr>
              <a:t>action</a:t>
            </a:r>
            <a:endParaRPr sz="1200">
              <a:latin typeface="Calibri"/>
              <a:cs typeface="Calibri"/>
            </a:endParaRPr>
          </a:p>
        </p:txBody>
      </p:sp>
      <p:grpSp>
        <p:nvGrpSpPr>
          <p:cNvPr id="30" name="object 30">
            <a:extLst>
              <a:ext uri="{C183D7F6-B498-43B3-948B-1728B52AA6E4}">
                <adec:decorative xmlns:adec="http://schemas.microsoft.com/office/drawing/2017/decorative" val="1"/>
              </a:ext>
            </a:extLst>
          </p:cNvPr>
          <p:cNvGrpSpPr/>
          <p:nvPr/>
        </p:nvGrpSpPr>
        <p:grpSpPr>
          <a:xfrm>
            <a:off x="4005072" y="3989831"/>
            <a:ext cx="855344" cy="944880"/>
            <a:chOff x="4379976" y="4565903"/>
            <a:chExt cx="855344" cy="944880"/>
          </a:xfrm>
        </p:grpSpPr>
        <p:pic>
          <p:nvPicPr>
            <p:cNvPr id="31" name="object 31"/>
            <p:cNvPicPr/>
            <p:nvPr/>
          </p:nvPicPr>
          <p:blipFill>
            <a:blip r:embed="rId3" cstate="print"/>
            <a:stretch>
              <a:fillRect/>
            </a:stretch>
          </p:blipFill>
          <p:spPr>
            <a:xfrm>
              <a:off x="4576571" y="4998719"/>
              <a:ext cx="566927" cy="512063"/>
            </a:xfrm>
            <a:prstGeom prst="rect">
              <a:avLst/>
            </a:prstGeom>
          </p:spPr>
        </p:pic>
        <p:sp>
          <p:nvSpPr>
            <p:cNvPr id="32" name="object 32"/>
            <p:cNvSpPr/>
            <p:nvPr/>
          </p:nvSpPr>
          <p:spPr>
            <a:xfrm>
              <a:off x="4636002" y="5038343"/>
              <a:ext cx="448309" cy="394970"/>
            </a:xfrm>
            <a:custGeom>
              <a:avLst/>
              <a:gdLst/>
              <a:ahLst/>
              <a:cxnLst/>
              <a:rect l="l" t="t" r="r" b="b"/>
              <a:pathLst>
                <a:path w="448310" h="394970">
                  <a:moveTo>
                    <a:pt x="129628" y="0"/>
                  </a:moveTo>
                  <a:lnTo>
                    <a:pt x="0" y="0"/>
                  </a:lnTo>
                  <a:lnTo>
                    <a:pt x="0" y="360845"/>
                  </a:lnTo>
                  <a:lnTo>
                    <a:pt x="306831" y="360845"/>
                  </a:lnTo>
                  <a:lnTo>
                    <a:pt x="306831" y="394715"/>
                  </a:lnTo>
                  <a:lnTo>
                    <a:pt x="448055" y="296036"/>
                  </a:lnTo>
                  <a:lnTo>
                    <a:pt x="306831" y="197357"/>
                  </a:lnTo>
                  <a:lnTo>
                    <a:pt x="306831" y="231228"/>
                  </a:lnTo>
                  <a:lnTo>
                    <a:pt x="129628" y="231228"/>
                  </a:lnTo>
                  <a:lnTo>
                    <a:pt x="129628" y="0"/>
                  </a:lnTo>
                  <a:close/>
                </a:path>
              </a:pathLst>
            </a:custGeom>
            <a:solidFill>
              <a:srgbClr val="E3BEC0"/>
            </a:solidFill>
          </p:spPr>
          <p:txBody>
            <a:bodyPr wrap="square" lIns="0" tIns="0" rIns="0" bIns="0" rtlCol="0"/>
            <a:lstStyle/>
            <a:p>
              <a:endParaRPr/>
            </a:p>
          </p:txBody>
        </p:sp>
        <p:pic>
          <p:nvPicPr>
            <p:cNvPr id="33" name="object 33"/>
            <p:cNvPicPr/>
            <p:nvPr/>
          </p:nvPicPr>
          <p:blipFill>
            <a:blip r:embed="rId4" cstate="print"/>
            <a:stretch>
              <a:fillRect/>
            </a:stretch>
          </p:blipFill>
          <p:spPr>
            <a:xfrm>
              <a:off x="4416552" y="4565903"/>
              <a:ext cx="781811" cy="582167"/>
            </a:xfrm>
            <a:prstGeom prst="rect">
              <a:avLst/>
            </a:prstGeom>
          </p:spPr>
        </p:pic>
        <p:pic>
          <p:nvPicPr>
            <p:cNvPr id="34" name="object 34">
              <a:extLst>
                <a:ext uri="{C183D7F6-B498-43B3-948B-1728B52AA6E4}">
                  <adec:decorative xmlns:adec="http://schemas.microsoft.com/office/drawing/2017/decorative" val="1"/>
                </a:ext>
              </a:extLst>
            </p:cNvPr>
            <p:cNvPicPr/>
            <p:nvPr/>
          </p:nvPicPr>
          <p:blipFill>
            <a:blip r:embed="rId14" cstate="print"/>
            <a:stretch>
              <a:fillRect/>
            </a:stretch>
          </p:blipFill>
          <p:spPr>
            <a:xfrm>
              <a:off x="4379976" y="4575047"/>
              <a:ext cx="854963" cy="606551"/>
            </a:xfrm>
            <a:prstGeom prst="rect">
              <a:avLst/>
            </a:prstGeom>
          </p:spPr>
        </p:pic>
        <p:pic>
          <p:nvPicPr>
            <p:cNvPr id="35" name="object 35"/>
            <p:cNvPicPr/>
            <p:nvPr/>
          </p:nvPicPr>
          <p:blipFill>
            <a:blip r:embed="rId15" cstate="print"/>
            <a:stretch>
              <a:fillRect/>
            </a:stretch>
          </p:blipFill>
          <p:spPr>
            <a:xfrm>
              <a:off x="4475988" y="4605527"/>
              <a:ext cx="662939" cy="464820"/>
            </a:xfrm>
            <a:prstGeom prst="rect">
              <a:avLst/>
            </a:prstGeom>
          </p:spPr>
        </p:pic>
      </p:grpSp>
      <p:pic>
        <p:nvPicPr>
          <p:cNvPr id="61" name="Picture 60" descr="This is a logo for mtsac 2035.">
            <a:extLst>
              <a:ext uri="{FF2B5EF4-FFF2-40B4-BE49-F238E27FC236}">
                <a16:creationId xmlns:a16="http://schemas.microsoft.com/office/drawing/2014/main" id="{C759D959-3D9E-A1E3-A187-717876E5BBD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62909" y="4086587"/>
            <a:ext cx="565251" cy="369587"/>
          </a:xfrm>
          <a:prstGeom prst="rect">
            <a:avLst/>
          </a:prstGeom>
        </p:spPr>
      </p:pic>
      <p:sp>
        <p:nvSpPr>
          <p:cNvPr id="37" name="object 37"/>
          <p:cNvSpPr txBox="1"/>
          <p:nvPr/>
        </p:nvSpPr>
        <p:spPr>
          <a:xfrm>
            <a:off x="4941811" y="4055491"/>
            <a:ext cx="4653280" cy="375920"/>
          </a:xfrm>
          <a:prstGeom prst="rect">
            <a:avLst/>
          </a:prstGeom>
        </p:spPr>
        <p:txBody>
          <a:bodyPr vert="horz" wrap="square" lIns="0" tIns="30480" rIns="0" bIns="0" rtlCol="0">
            <a:spAutoFit/>
          </a:bodyPr>
          <a:lstStyle/>
          <a:p>
            <a:pPr marL="127000" marR="5080" indent="-114300">
              <a:lnSpc>
                <a:spcPts val="1320"/>
              </a:lnSpc>
              <a:spcBef>
                <a:spcPts val="240"/>
              </a:spcBef>
              <a:buChar char="•"/>
              <a:tabLst>
                <a:tab pos="127000" algn="l"/>
              </a:tabLst>
            </a:pPr>
            <a:r>
              <a:rPr sz="1200">
                <a:latin typeface="Calibri"/>
                <a:cs typeface="Calibri"/>
              </a:rPr>
              <a:t>The</a:t>
            </a:r>
            <a:r>
              <a:rPr sz="1200" spc="-15">
                <a:latin typeface="Calibri"/>
                <a:cs typeface="Calibri"/>
              </a:rPr>
              <a:t> </a:t>
            </a:r>
            <a:r>
              <a:rPr sz="1200">
                <a:latin typeface="Calibri"/>
                <a:cs typeface="Calibri"/>
              </a:rPr>
              <a:t>foundation</a:t>
            </a:r>
            <a:r>
              <a:rPr sz="1200" spc="-45">
                <a:latin typeface="Calibri"/>
                <a:cs typeface="Calibri"/>
              </a:rPr>
              <a:t> </a:t>
            </a:r>
            <a:r>
              <a:rPr sz="1200">
                <a:latin typeface="Calibri"/>
                <a:cs typeface="Calibri"/>
              </a:rPr>
              <a:t>of</a:t>
            </a:r>
            <a:r>
              <a:rPr sz="1200" spc="265">
                <a:latin typeface="Calibri"/>
                <a:cs typeface="Calibri"/>
              </a:rPr>
              <a:t> </a:t>
            </a:r>
            <a:r>
              <a:rPr sz="1200" spc="-10">
                <a:latin typeface="Calibri"/>
                <a:cs typeface="Calibri"/>
              </a:rPr>
              <a:t>integrated</a:t>
            </a:r>
            <a:r>
              <a:rPr sz="1200" spc="-45">
                <a:latin typeface="Calibri"/>
                <a:cs typeface="Calibri"/>
              </a:rPr>
              <a:t> </a:t>
            </a:r>
            <a:r>
              <a:rPr sz="1200">
                <a:latin typeface="Calibri"/>
                <a:cs typeface="Calibri"/>
              </a:rPr>
              <a:t>planning.</a:t>
            </a:r>
            <a:r>
              <a:rPr sz="1200" spc="-30">
                <a:latin typeface="Calibri"/>
                <a:cs typeface="Calibri"/>
              </a:rPr>
              <a:t> </a:t>
            </a:r>
            <a:r>
              <a:rPr sz="1200">
                <a:latin typeface="Calibri"/>
                <a:cs typeface="Calibri"/>
              </a:rPr>
              <a:t>Gives</a:t>
            </a:r>
            <a:r>
              <a:rPr sz="1200" spc="-5">
                <a:latin typeface="Calibri"/>
                <a:cs typeface="Calibri"/>
              </a:rPr>
              <a:t> </a:t>
            </a:r>
            <a:r>
              <a:rPr sz="1200">
                <a:latin typeface="Calibri"/>
                <a:cs typeface="Calibri"/>
              </a:rPr>
              <a:t>direction</a:t>
            </a:r>
            <a:r>
              <a:rPr sz="1200" spc="-25">
                <a:latin typeface="Calibri"/>
                <a:cs typeface="Calibri"/>
              </a:rPr>
              <a:t> </a:t>
            </a:r>
            <a:r>
              <a:rPr sz="1200">
                <a:latin typeface="Calibri"/>
                <a:cs typeface="Calibri"/>
              </a:rPr>
              <a:t>to</a:t>
            </a:r>
            <a:r>
              <a:rPr sz="1200" spc="-25">
                <a:latin typeface="Calibri"/>
                <a:cs typeface="Calibri"/>
              </a:rPr>
              <a:t> </a:t>
            </a:r>
            <a:r>
              <a:rPr sz="1200" spc="-10">
                <a:latin typeface="Calibri"/>
                <a:cs typeface="Calibri"/>
              </a:rPr>
              <a:t>accomplish </a:t>
            </a:r>
            <a:r>
              <a:rPr sz="1200" spc="-25">
                <a:latin typeface="Calibri"/>
                <a:cs typeface="Calibri"/>
              </a:rPr>
              <a:t>the </a:t>
            </a:r>
            <a:r>
              <a:rPr sz="1200">
                <a:latin typeface="Calibri"/>
                <a:cs typeface="Calibri"/>
              </a:rPr>
              <a:t>Mission</a:t>
            </a:r>
            <a:r>
              <a:rPr sz="1200" spc="-25">
                <a:latin typeface="Calibri"/>
                <a:cs typeface="Calibri"/>
              </a:rPr>
              <a:t> </a:t>
            </a:r>
            <a:r>
              <a:rPr sz="1200">
                <a:latin typeface="Calibri"/>
                <a:cs typeface="Calibri"/>
              </a:rPr>
              <a:t>and</a:t>
            </a:r>
            <a:r>
              <a:rPr sz="1200" spc="-30">
                <a:latin typeface="Calibri"/>
                <a:cs typeface="Calibri"/>
              </a:rPr>
              <a:t> </a:t>
            </a:r>
            <a:r>
              <a:rPr sz="1200">
                <a:latin typeface="Calibri"/>
                <a:cs typeface="Calibri"/>
              </a:rPr>
              <a:t>means</a:t>
            </a:r>
            <a:r>
              <a:rPr sz="1200" spc="-25">
                <a:latin typeface="Calibri"/>
                <a:cs typeface="Calibri"/>
              </a:rPr>
              <a:t> </a:t>
            </a:r>
            <a:r>
              <a:rPr sz="1200">
                <a:latin typeface="Calibri"/>
                <a:cs typeface="Calibri"/>
              </a:rPr>
              <a:t>to</a:t>
            </a:r>
            <a:r>
              <a:rPr sz="1200" spc="-20">
                <a:latin typeface="Calibri"/>
                <a:cs typeface="Calibri"/>
              </a:rPr>
              <a:t> </a:t>
            </a:r>
            <a:r>
              <a:rPr sz="1200">
                <a:latin typeface="Calibri"/>
                <a:cs typeface="Calibri"/>
              </a:rPr>
              <a:t>assess</a:t>
            </a:r>
            <a:r>
              <a:rPr sz="1200" spc="-15">
                <a:latin typeface="Calibri"/>
                <a:cs typeface="Calibri"/>
              </a:rPr>
              <a:t> </a:t>
            </a:r>
            <a:r>
              <a:rPr sz="1200" spc="-10">
                <a:latin typeface="Calibri"/>
                <a:cs typeface="Calibri"/>
              </a:rPr>
              <a:t>progress</a:t>
            </a:r>
            <a:r>
              <a:rPr sz="1200" spc="-30">
                <a:latin typeface="Calibri"/>
                <a:cs typeface="Calibri"/>
              </a:rPr>
              <a:t> </a:t>
            </a:r>
            <a:r>
              <a:rPr sz="1200" spc="-10">
                <a:latin typeface="Calibri"/>
                <a:cs typeface="Calibri"/>
              </a:rPr>
              <a:t>toward</a:t>
            </a:r>
            <a:r>
              <a:rPr sz="1200" spc="-45">
                <a:latin typeface="Calibri"/>
                <a:cs typeface="Calibri"/>
              </a:rPr>
              <a:t> </a:t>
            </a:r>
            <a:r>
              <a:rPr sz="1200">
                <a:latin typeface="Calibri"/>
                <a:cs typeface="Calibri"/>
              </a:rPr>
              <a:t>that</a:t>
            </a:r>
            <a:r>
              <a:rPr sz="1200" spc="-20">
                <a:latin typeface="Calibri"/>
                <a:cs typeface="Calibri"/>
              </a:rPr>
              <a:t> goal</a:t>
            </a:r>
            <a:endParaRPr sz="1200">
              <a:latin typeface="Calibri"/>
              <a:cs typeface="Calibri"/>
            </a:endParaRPr>
          </a:p>
        </p:txBody>
      </p:sp>
      <p:grpSp>
        <p:nvGrpSpPr>
          <p:cNvPr id="38" name="object 38">
            <a:extLst>
              <a:ext uri="{C183D7F6-B498-43B3-948B-1728B52AA6E4}">
                <adec:decorative xmlns:adec="http://schemas.microsoft.com/office/drawing/2017/decorative" val="1"/>
              </a:ext>
            </a:extLst>
          </p:cNvPr>
          <p:cNvGrpSpPr/>
          <p:nvPr/>
        </p:nvGrpSpPr>
        <p:grpSpPr>
          <a:xfrm>
            <a:off x="4700016" y="4584192"/>
            <a:ext cx="847725" cy="931544"/>
            <a:chOff x="5074920" y="5160264"/>
            <a:chExt cx="847725" cy="931544"/>
          </a:xfrm>
        </p:grpSpPr>
        <p:pic>
          <p:nvPicPr>
            <p:cNvPr id="39" name="object 39"/>
            <p:cNvPicPr/>
            <p:nvPr/>
          </p:nvPicPr>
          <p:blipFill>
            <a:blip r:embed="rId7" cstate="print"/>
            <a:stretch>
              <a:fillRect/>
            </a:stretch>
          </p:blipFill>
          <p:spPr>
            <a:xfrm>
              <a:off x="5222747" y="5580888"/>
              <a:ext cx="566927" cy="510539"/>
            </a:xfrm>
            <a:prstGeom prst="rect">
              <a:avLst/>
            </a:prstGeom>
          </p:spPr>
        </p:pic>
        <p:sp>
          <p:nvSpPr>
            <p:cNvPr id="40" name="object 40"/>
            <p:cNvSpPr/>
            <p:nvPr/>
          </p:nvSpPr>
          <p:spPr>
            <a:xfrm>
              <a:off x="5282186" y="5620512"/>
              <a:ext cx="448309" cy="393700"/>
            </a:xfrm>
            <a:custGeom>
              <a:avLst/>
              <a:gdLst/>
              <a:ahLst/>
              <a:cxnLst/>
              <a:rect l="l" t="t" r="r" b="b"/>
              <a:pathLst>
                <a:path w="448310" h="393700">
                  <a:moveTo>
                    <a:pt x="129120" y="0"/>
                  </a:moveTo>
                  <a:lnTo>
                    <a:pt x="0" y="0"/>
                  </a:lnTo>
                  <a:lnTo>
                    <a:pt x="0" y="359460"/>
                  </a:lnTo>
                  <a:lnTo>
                    <a:pt x="307365" y="359460"/>
                  </a:lnTo>
                  <a:lnTo>
                    <a:pt x="307365" y="393192"/>
                  </a:lnTo>
                  <a:lnTo>
                    <a:pt x="448055" y="294894"/>
                  </a:lnTo>
                  <a:lnTo>
                    <a:pt x="307365" y="196596"/>
                  </a:lnTo>
                  <a:lnTo>
                    <a:pt x="307365" y="230327"/>
                  </a:lnTo>
                  <a:lnTo>
                    <a:pt x="129120" y="230327"/>
                  </a:lnTo>
                  <a:lnTo>
                    <a:pt x="129120" y="0"/>
                  </a:lnTo>
                  <a:close/>
                </a:path>
              </a:pathLst>
            </a:custGeom>
            <a:solidFill>
              <a:srgbClr val="E3BEC0"/>
            </a:solidFill>
          </p:spPr>
          <p:txBody>
            <a:bodyPr wrap="square" lIns="0" tIns="0" rIns="0" bIns="0" rtlCol="0"/>
            <a:lstStyle/>
            <a:p>
              <a:endParaRPr/>
            </a:p>
          </p:txBody>
        </p:sp>
        <p:pic>
          <p:nvPicPr>
            <p:cNvPr id="41" name="object 41"/>
            <p:cNvPicPr/>
            <p:nvPr/>
          </p:nvPicPr>
          <p:blipFill>
            <a:blip r:embed="rId4" cstate="print"/>
            <a:stretch>
              <a:fillRect/>
            </a:stretch>
          </p:blipFill>
          <p:spPr>
            <a:xfrm>
              <a:off x="5091683" y="5160264"/>
              <a:ext cx="781811" cy="582167"/>
            </a:xfrm>
            <a:prstGeom prst="rect">
              <a:avLst/>
            </a:prstGeom>
          </p:spPr>
        </p:pic>
        <p:pic>
          <p:nvPicPr>
            <p:cNvPr id="42" name="object 42"/>
            <p:cNvPicPr/>
            <p:nvPr/>
          </p:nvPicPr>
          <p:blipFill>
            <a:blip r:embed="rId17" cstate="print"/>
            <a:stretch>
              <a:fillRect/>
            </a:stretch>
          </p:blipFill>
          <p:spPr>
            <a:xfrm>
              <a:off x="5074920" y="5160264"/>
              <a:ext cx="847343" cy="611123"/>
            </a:xfrm>
            <a:prstGeom prst="rect">
              <a:avLst/>
            </a:prstGeom>
          </p:spPr>
        </p:pic>
        <p:pic>
          <p:nvPicPr>
            <p:cNvPr id="43" name="object 43"/>
            <p:cNvPicPr/>
            <p:nvPr/>
          </p:nvPicPr>
          <p:blipFill>
            <a:blip r:embed="rId6" cstate="print"/>
            <a:stretch>
              <a:fillRect/>
            </a:stretch>
          </p:blipFill>
          <p:spPr>
            <a:xfrm>
              <a:off x="5151119" y="5199888"/>
              <a:ext cx="662939" cy="464820"/>
            </a:xfrm>
            <a:prstGeom prst="rect">
              <a:avLst/>
            </a:prstGeom>
          </p:spPr>
        </p:pic>
      </p:grpSp>
      <p:sp>
        <p:nvSpPr>
          <p:cNvPr id="44" name="object 44"/>
          <p:cNvSpPr txBox="1"/>
          <p:nvPr/>
        </p:nvSpPr>
        <p:spPr>
          <a:xfrm>
            <a:off x="4839111" y="4650445"/>
            <a:ext cx="535305" cy="375920"/>
          </a:xfrm>
          <a:prstGeom prst="rect">
            <a:avLst/>
          </a:prstGeom>
        </p:spPr>
        <p:txBody>
          <a:bodyPr vert="horz" wrap="square" lIns="0" tIns="30480" rIns="0" bIns="0" rtlCol="0">
            <a:spAutoFit/>
          </a:bodyPr>
          <a:lstStyle/>
          <a:p>
            <a:pPr marL="103505" marR="5080" indent="-91440">
              <a:lnSpc>
                <a:spcPts val="1320"/>
              </a:lnSpc>
              <a:spcBef>
                <a:spcPts val="240"/>
              </a:spcBef>
            </a:pPr>
            <a:r>
              <a:rPr sz="1200" spc="-10">
                <a:solidFill>
                  <a:srgbClr val="FFFFFF"/>
                </a:solidFill>
                <a:latin typeface="Calibri"/>
                <a:cs typeface="Calibri"/>
              </a:rPr>
              <a:t>Focused Plans</a:t>
            </a:r>
            <a:endParaRPr sz="1200">
              <a:latin typeface="Calibri"/>
              <a:cs typeface="Calibri"/>
            </a:endParaRPr>
          </a:p>
        </p:txBody>
      </p:sp>
      <p:sp>
        <p:nvSpPr>
          <p:cNvPr id="45" name="object 45"/>
          <p:cNvSpPr txBox="1"/>
          <p:nvPr/>
        </p:nvSpPr>
        <p:spPr>
          <a:xfrm>
            <a:off x="5551886" y="4734113"/>
            <a:ext cx="4436410" cy="197490"/>
          </a:xfrm>
          <a:prstGeom prst="rect">
            <a:avLst/>
          </a:prstGeom>
        </p:spPr>
        <p:txBody>
          <a:bodyPr vert="horz" wrap="square" lIns="0" tIns="12700" rIns="0" bIns="0" rtlCol="0">
            <a:spAutoFit/>
          </a:bodyPr>
          <a:lstStyle/>
          <a:p>
            <a:pPr marL="127000" indent="-114300">
              <a:lnSpc>
                <a:spcPct val="100000"/>
              </a:lnSpc>
              <a:spcBef>
                <a:spcPts val="100"/>
              </a:spcBef>
              <a:buChar char="•"/>
              <a:tabLst>
                <a:tab pos="127000" algn="l"/>
              </a:tabLst>
            </a:pPr>
            <a:r>
              <a:rPr sz="1200">
                <a:latin typeface="Calibri"/>
                <a:cs typeface="Calibri"/>
              </a:rPr>
              <a:t>Guide</a:t>
            </a:r>
            <a:r>
              <a:rPr sz="1200" spc="-40">
                <a:latin typeface="Calibri"/>
                <a:cs typeface="Calibri"/>
              </a:rPr>
              <a:t> </a:t>
            </a:r>
            <a:r>
              <a:rPr sz="1200">
                <a:latin typeface="Calibri"/>
                <a:cs typeface="Calibri"/>
              </a:rPr>
              <a:t>specialized</a:t>
            </a:r>
            <a:r>
              <a:rPr sz="1200" spc="-30">
                <a:latin typeface="Calibri"/>
                <a:cs typeface="Calibri"/>
              </a:rPr>
              <a:t> </a:t>
            </a:r>
            <a:r>
              <a:rPr sz="1200">
                <a:latin typeface="Calibri"/>
                <a:cs typeface="Calibri"/>
              </a:rPr>
              <a:t>work</a:t>
            </a:r>
            <a:r>
              <a:rPr sz="1200" spc="-25">
                <a:latin typeface="Calibri"/>
                <a:cs typeface="Calibri"/>
              </a:rPr>
              <a:t> </a:t>
            </a:r>
            <a:r>
              <a:rPr sz="1200">
                <a:latin typeface="Calibri"/>
                <a:cs typeface="Calibri"/>
              </a:rPr>
              <a:t>of</a:t>
            </a:r>
            <a:r>
              <a:rPr sz="1200" spc="-20">
                <a:latin typeface="Calibri"/>
                <a:cs typeface="Calibri"/>
              </a:rPr>
              <a:t> </a:t>
            </a:r>
            <a:r>
              <a:rPr sz="1200">
                <a:latin typeface="Calibri"/>
                <a:cs typeface="Calibri"/>
              </a:rPr>
              <a:t>the</a:t>
            </a:r>
            <a:r>
              <a:rPr sz="1200" spc="-25">
                <a:latin typeface="Calibri"/>
                <a:cs typeface="Calibri"/>
              </a:rPr>
              <a:t> </a:t>
            </a:r>
            <a:r>
              <a:rPr sz="1200">
                <a:latin typeface="Calibri"/>
                <a:cs typeface="Calibri"/>
              </a:rPr>
              <a:t>College</a:t>
            </a:r>
            <a:r>
              <a:rPr sz="1200" spc="-20">
                <a:latin typeface="Calibri"/>
                <a:cs typeface="Calibri"/>
              </a:rPr>
              <a:t> </a:t>
            </a:r>
            <a:r>
              <a:rPr sz="1200">
                <a:latin typeface="Calibri"/>
                <a:cs typeface="Calibri"/>
              </a:rPr>
              <a:t>in</a:t>
            </a:r>
            <a:r>
              <a:rPr sz="1200" spc="-25">
                <a:latin typeface="Calibri"/>
                <a:cs typeface="Calibri"/>
              </a:rPr>
              <a:t> </a:t>
            </a:r>
            <a:r>
              <a:rPr sz="1200">
                <a:latin typeface="Calibri"/>
                <a:cs typeface="Calibri"/>
              </a:rPr>
              <a:t>alignment</a:t>
            </a:r>
            <a:r>
              <a:rPr sz="1200" spc="-30">
                <a:latin typeface="Calibri"/>
                <a:cs typeface="Calibri"/>
              </a:rPr>
              <a:t> </a:t>
            </a:r>
            <a:r>
              <a:rPr sz="1200">
                <a:latin typeface="Calibri"/>
                <a:cs typeface="Calibri"/>
              </a:rPr>
              <a:t>with</a:t>
            </a:r>
            <a:r>
              <a:rPr sz="1200" spc="-25">
                <a:latin typeface="Calibri"/>
                <a:cs typeface="Calibri"/>
              </a:rPr>
              <a:t> </a:t>
            </a:r>
            <a:r>
              <a:rPr lang="en-US" sz="1200" i="1" spc="-25">
                <a:effectLst>
                  <a:outerShdw blurRad="38100" dist="38100" dir="2700000" algn="tl">
                    <a:srgbClr val="000000">
                      <a:alpha val="43137"/>
                    </a:srgbClr>
                  </a:outerShdw>
                </a:effectLst>
                <a:latin typeface="Calibri"/>
                <a:cs typeface="Calibri"/>
              </a:rPr>
              <a:t>Mt. SAC 2035</a:t>
            </a:r>
            <a:endParaRPr sz="1200" i="1">
              <a:effectLst>
                <a:outerShdw blurRad="38100" dist="38100" dir="2700000" algn="tl">
                  <a:srgbClr val="000000">
                    <a:alpha val="43137"/>
                  </a:srgbClr>
                </a:outerShdw>
              </a:effectLst>
              <a:latin typeface="Calibri"/>
              <a:cs typeface="Calibri"/>
            </a:endParaRPr>
          </a:p>
        </p:txBody>
      </p:sp>
      <p:grpSp>
        <p:nvGrpSpPr>
          <p:cNvPr id="46" name="object 46">
            <a:extLst>
              <a:ext uri="{C183D7F6-B498-43B3-948B-1728B52AA6E4}">
                <adec:decorative xmlns:adec="http://schemas.microsoft.com/office/drawing/2017/decorative" val="1"/>
              </a:ext>
            </a:extLst>
          </p:cNvPr>
          <p:cNvGrpSpPr/>
          <p:nvPr/>
        </p:nvGrpSpPr>
        <p:grpSpPr>
          <a:xfrm>
            <a:off x="5495543" y="5126736"/>
            <a:ext cx="782320" cy="906780"/>
            <a:chOff x="5870447" y="5702808"/>
            <a:chExt cx="782320" cy="906780"/>
          </a:xfrm>
        </p:grpSpPr>
        <p:pic>
          <p:nvPicPr>
            <p:cNvPr id="47" name="object 47"/>
            <p:cNvPicPr/>
            <p:nvPr/>
          </p:nvPicPr>
          <p:blipFill>
            <a:blip r:embed="rId3" cstate="print"/>
            <a:stretch>
              <a:fillRect/>
            </a:stretch>
          </p:blipFill>
          <p:spPr>
            <a:xfrm>
              <a:off x="6030467" y="6097524"/>
              <a:ext cx="566927" cy="512063"/>
            </a:xfrm>
            <a:prstGeom prst="rect">
              <a:avLst/>
            </a:prstGeom>
          </p:spPr>
        </p:pic>
        <p:sp>
          <p:nvSpPr>
            <p:cNvPr id="48" name="object 48"/>
            <p:cNvSpPr/>
            <p:nvPr/>
          </p:nvSpPr>
          <p:spPr>
            <a:xfrm>
              <a:off x="6089900" y="6137148"/>
              <a:ext cx="448309" cy="394970"/>
            </a:xfrm>
            <a:custGeom>
              <a:avLst/>
              <a:gdLst/>
              <a:ahLst/>
              <a:cxnLst/>
              <a:rect l="l" t="t" r="r" b="b"/>
              <a:pathLst>
                <a:path w="448309" h="394970">
                  <a:moveTo>
                    <a:pt x="129628" y="0"/>
                  </a:moveTo>
                  <a:lnTo>
                    <a:pt x="0" y="0"/>
                  </a:lnTo>
                  <a:lnTo>
                    <a:pt x="0" y="360845"/>
                  </a:lnTo>
                  <a:lnTo>
                    <a:pt x="306831" y="360845"/>
                  </a:lnTo>
                  <a:lnTo>
                    <a:pt x="306831" y="394715"/>
                  </a:lnTo>
                  <a:lnTo>
                    <a:pt x="448055" y="296036"/>
                  </a:lnTo>
                  <a:lnTo>
                    <a:pt x="306831" y="197357"/>
                  </a:lnTo>
                  <a:lnTo>
                    <a:pt x="306831" y="231228"/>
                  </a:lnTo>
                  <a:lnTo>
                    <a:pt x="129628" y="231228"/>
                  </a:lnTo>
                  <a:lnTo>
                    <a:pt x="129628" y="0"/>
                  </a:lnTo>
                  <a:close/>
                </a:path>
              </a:pathLst>
            </a:custGeom>
            <a:solidFill>
              <a:srgbClr val="E3BEC0"/>
            </a:solidFill>
          </p:spPr>
          <p:txBody>
            <a:bodyPr wrap="square" lIns="0" tIns="0" rIns="0" bIns="0" rtlCol="0"/>
            <a:lstStyle/>
            <a:p>
              <a:endParaRPr/>
            </a:p>
          </p:txBody>
        </p:sp>
        <p:pic>
          <p:nvPicPr>
            <p:cNvPr id="49" name="object 49"/>
            <p:cNvPicPr/>
            <p:nvPr/>
          </p:nvPicPr>
          <p:blipFill>
            <a:blip r:embed="rId4" cstate="print"/>
            <a:stretch>
              <a:fillRect/>
            </a:stretch>
          </p:blipFill>
          <p:spPr>
            <a:xfrm>
              <a:off x="5870447" y="5702808"/>
              <a:ext cx="781811" cy="582167"/>
            </a:xfrm>
            <a:prstGeom prst="rect">
              <a:avLst/>
            </a:prstGeom>
          </p:spPr>
        </p:pic>
        <p:pic>
          <p:nvPicPr>
            <p:cNvPr id="50" name="object 50"/>
            <p:cNvPicPr/>
            <p:nvPr/>
          </p:nvPicPr>
          <p:blipFill>
            <a:blip r:embed="rId18" cstate="print"/>
            <a:stretch>
              <a:fillRect/>
            </a:stretch>
          </p:blipFill>
          <p:spPr>
            <a:xfrm>
              <a:off x="6018275" y="5785104"/>
              <a:ext cx="483107" cy="445007"/>
            </a:xfrm>
            <a:prstGeom prst="rect">
              <a:avLst/>
            </a:prstGeom>
          </p:spPr>
        </p:pic>
        <p:pic>
          <p:nvPicPr>
            <p:cNvPr id="51" name="object 51" descr="ISS"/>
            <p:cNvPicPr/>
            <p:nvPr/>
          </p:nvPicPr>
          <p:blipFill>
            <a:blip r:embed="rId19" cstate="print"/>
            <a:stretch>
              <a:fillRect/>
            </a:stretch>
          </p:blipFill>
          <p:spPr>
            <a:xfrm>
              <a:off x="5929883" y="5742432"/>
              <a:ext cx="662939" cy="464820"/>
            </a:xfrm>
            <a:prstGeom prst="rect">
              <a:avLst/>
            </a:prstGeom>
          </p:spPr>
        </p:pic>
      </p:grpSp>
      <p:sp>
        <p:nvSpPr>
          <p:cNvPr id="52" name="object 52"/>
          <p:cNvSpPr txBox="1"/>
          <p:nvPr/>
        </p:nvSpPr>
        <p:spPr>
          <a:xfrm>
            <a:off x="5783808" y="5276298"/>
            <a:ext cx="203835"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FFFFFF"/>
                </a:solidFill>
                <a:latin typeface="Calibri"/>
                <a:cs typeface="Calibri"/>
              </a:rPr>
              <a:t>ISS</a:t>
            </a:r>
            <a:endParaRPr sz="1200">
              <a:latin typeface="Calibri"/>
              <a:cs typeface="Calibri"/>
            </a:endParaRPr>
          </a:p>
        </p:txBody>
      </p:sp>
      <p:sp>
        <p:nvSpPr>
          <p:cNvPr id="53" name="object 53"/>
          <p:cNvSpPr txBox="1"/>
          <p:nvPr/>
        </p:nvSpPr>
        <p:spPr>
          <a:xfrm>
            <a:off x="6259753" y="5110487"/>
            <a:ext cx="3576320" cy="375920"/>
          </a:xfrm>
          <a:prstGeom prst="rect">
            <a:avLst/>
          </a:prstGeom>
        </p:spPr>
        <p:txBody>
          <a:bodyPr vert="horz" wrap="square" lIns="0" tIns="30480" rIns="0" bIns="0" rtlCol="0">
            <a:spAutoFit/>
          </a:bodyPr>
          <a:lstStyle/>
          <a:p>
            <a:pPr marL="127000" marR="5080" indent="-114300">
              <a:lnSpc>
                <a:spcPts val="1320"/>
              </a:lnSpc>
              <a:spcBef>
                <a:spcPts val="240"/>
              </a:spcBef>
              <a:buChar char="•"/>
              <a:tabLst>
                <a:tab pos="127000" algn="l"/>
              </a:tabLst>
            </a:pPr>
            <a:r>
              <a:rPr sz="1200">
                <a:latin typeface="Calibri"/>
                <a:cs typeface="Calibri"/>
              </a:rPr>
              <a:t>Elements</a:t>
            </a:r>
            <a:r>
              <a:rPr sz="1200" spc="-30">
                <a:latin typeface="Calibri"/>
                <a:cs typeface="Calibri"/>
              </a:rPr>
              <a:t> </a:t>
            </a:r>
            <a:r>
              <a:rPr sz="1200">
                <a:latin typeface="Calibri"/>
                <a:cs typeface="Calibri"/>
              </a:rPr>
              <a:t>of</a:t>
            </a:r>
            <a:r>
              <a:rPr sz="1200" spc="-10">
                <a:latin typeface="Calibri"/>
                <a:cs typeface="Calibri"/>
              </a:rPr>
              <a:t> </a:t>
            </a:r>
            <a:r>
              <a:rPr sz="1200">
                <a:latin typeface="Calibri"/>
                <a:cs typeface="Calibri"/>
              </a:rPr>
              <a:t>student</a:t>
            </a:r>
            <a:r>
              <a:rPr sz="1200" spc="-30">
                <a:latin typeface="Calibri"/>
                <a:cs typeface="Calibri"/>
              </a:rPr>
              <a:t> </a:t>
            </a:r>
            <a:r>
              <a:rPr sz="1200" spc="-10">
                <a:latin typeface="Calibri"/>
                <a:cs typeface="Calibri"/>
              </a:rPr>
              <a:t>achievement</a:t>
            </a:r>
            <a:r>
              <a:rPr sz="1200" spc="-35">
                <a:latin typeface="Calibri"/>
                <a:cs typeface="Calibri"/>
              </a:rPr>
              <a:t> </a:t>
            </a:r>
            <a:r>
              <a:rPr sz="1200">
                <a:latin typeface="Calibri"/>
                <a:cs typeface="Calibri"/>
              </a:rPr>
              <a:t>used</a:t>
            </a:r>
            <a:r>
              <a:rPr sz="1200" spc="-10">
                <a:latin typeface="Calibri"/>
                <a:cs typeface="Calibri"/>
              </a:rPr>
              <a:t> </a:t>
            </a:r>
            <a:r>
              <a:rPr sz="1200">
                <a:latin typeface="Calibri"/>
                <a:cs typeface="Calibri"/>
              </a:rPr>
              <a:t>to</a:t>
            </a:r>
            <a:r>
              <a:rPr sz="1200" spc="-5">
                <a:latin typeface="Calibri"/>
                <a:cs typeface="Calibri"/>
              </a:rPr>
              <a:t> </a:t>
            </a:r>
            <a:r>
              <a:rPr sz="1200" spc="-10">
                <a:latin typeface="Calibri"/>
                <a:cs typeface="Calibri"/>
              </a:rPr>
              <a:t>evaluate</a:t>
            </a:r>
            <a:r>
              <a:rPr sz="1200" spc="-35">
                <a:latin typeface="Calibri"/>
                <a:cs typeface="Calibri"/>
              </a:rPr>
              <a:t> </a:t>
            </a:r>
            <a:r>
              <a:rPr sz="1200" spc="-25">
                <a:latin typeface="Calibri"/>
                <a:cs typeface="Calibri"/>
              </a:rPr>
              <a:t>how </a:t>
            </a:r>
            <a:r>
              <a:rPr sz="1200">
                <a:latin typeface="Calibri"/>
                <a:cs typeface="Calibri"/>
              </a:rPr>
              <a:t>well</a:t>
            </a:r>
            <a:r>
              <a:rPr sz="1200" spc="-5">
                <a:latin typeface="Calibri"/>
                <a:cs typeface="Calibri"/>
              </a:rPr>
              <a:t> </a:t>
            </a:r>
            <a:r>
              <a:rPr sz="1200">
                <a:latin typeface="Calibri"/>
                <a:cs typeface="Calibri"/>
              </a:rPr>
              <a:t>the</a:t>
            </a:r>
            <a:r>
              <a:rPr sz="1200" spc="-30">
                <a:latin typeface="Calibri"/>
                <a:cs typeface="Calibri"/>
              </a:rPr>
              <a:t> </a:t>
            </a:r>
            <a:r>
              <a:rPr sz="1200">
                <a:latin typeface="Calibri"/>
                <a:cs typeface="Calibri"/>
              </a:rPr>
              <a:t>College</a:t>
            </a:r>
            <a:r>
              <a:rPr sz="1200" spc="-5">
                <a:latin typeface="Calibri"/>
                <a:cs typeface="Calibri"/>
              </a:rPr>
              <a:t> </a:t>
            </a:r>
            <a:r>
              <a:rPr sz="1200">
                <a:latin typeface="Calibri"/>
                <a:cs typeface="Calibri"/>
              </a:rPr>
              <a:t>is</a:t>
            </a:r>
            <a:r>
              <a:rPr sz="1200" spc="-20">
                <a:latin typeface="Calibri"/>
                <a:cs typeface="Calibri"/>
              </a:rPr>
              <a:t> </a:t>
            </a:r>
            <a:r>
              <a:rPr sz="1200">
                <a:latin typeface="Calibri"/>
                <a:cs typeface="Calibri"/>
              </a:rPr>
              <a:t>fulfilling</a:t>
            </a:r>
            <a:r>
              <a:rPr sz="1200" spc="-35">
                <a:latin typeface="Calibri"/>
                <a:cs typeface="Calibri"/>
              </a:rPr>
              <a:t> </a:t>
            </a:r>
            <a:r>
              <a:rPr sz="1200">
                <a:latin typeface="Calibri"/>
                <a:cs typeface="Calibri"/>
              </a:rPr>
              <a:t>the</a:t>
            </a:r>
            <a:r>
              <a:rPr sz="1200" spc="-25">
                <a:latin typeface="Calibri"/>
                <a:cs typeface="Calibri"/>
              </a:rPr>
              <a:t> </a:t>
            </a:r>
            <a:r>
              <a:rPr sz="1200" spc="-10">
                <a:latin typeface="Calibri"/>
                <a:cs typeface="Calibri"/>
              </a:rPr>
              <a:t>Mission</a:t>
            </a:r>
            <a:endParaRPr sz="1200">
              <a:latin typeface="Calibri"/>
              <a:cs typeface="Calibri"/>
            </a:endParaRPr>
          </a:p>
        </p:txBody>
      </p:sp>
      <p:grpSp>
        <p:nvGrpSpPr>
          <p:cNvPr id="54" name="object 54">
            <a:extLst>
              <a:ext uri="{C183D7F6-B498-43B3-948B-1728B52AA6E4}">
                <adec:decorative xmlns:adec="http://schemas.microsoft.com/office/drawing/2017/decorative" val="1"/>
              </a:ext>
            </a:extLst>
          </p:cNvPr>
          <p:cNvGrpSpPr/>
          <p:nvPr/>
        </p:nvGrpSpPr>
        <p:grpSpPr>
          <a:xfrm>
            <a:off x="6207252" y="5618987"/>
            <a:ext cx="866140" cy="611505"/>
            <a:chOff x="6582156" y="6195059"/>
            <a:chExt cx="866140" cy="611505"/>
          </a:xfrm>
        </p:grpSpPr>
        <p:pic>
          <p:nvPicPr>
            <p:cNvPr id="55" name="object 55"/>
            <p:cNvPicPr/>
            <p:nvPr/>
          </p:nvPicPr>
          <p:blipFill>
            <a:blip r:embed="rId4" cstate="print"/>
            <a:stretch>
              <a:fillRect/>
            </a:stretch>
          </p:blipFill>
          <p:spPr>
            <a:xfrm>
              <a:off x="6606540" y="6195059"/>
              <a:ext cx="781811" cy="582167"/>
            </a:xfrm>
            <a:prstGeom prst="rect">
              <a:avLst/>
            </a:prstGeom>
          </p:spPr>
        </p:pic>
        <p:pic>
          <p:nvPicPr>
            <p:cNvPr id="56" name="object 56"/>
            <p:cNvPicPr/>
            <p:nvPr/>
          </p:nvPicPr>
          <p:blipFill>
            <a:blip r:embed="rId20" cstate="print"/>
            <a:stretch>
              <a:fillRect/>
            </a:stretch>
          </p:blipFill>
          <p:spPr>
            <a:xfrm>
              <a:off x="6582156" y="6195059"/>
              <a:ext cx="865630" cy="611123"/>
            </a:xfrm>
            <a:prstGeom prst="rect">
              <a:avLst/>
            </a:prstGeom>
          </p:spPr>
        </p:pic>
        <p:pic>
          <p:nvPicPr>
            <p:cNvPr id="57" name="object 57" descr="Program Review"/>
            <p:cNvPicPr/>
            <p:nvPr/>
          </p:nvPicPr>
          <p:blipFill>
            <a:blip r:embed="rId15" cstate="print"/>
            <a:stretch>
              <a:fillRect/>
            </a:stretch>
          </p:blipFill>
          <p:spPr>
            <a:xfrm>
              <a:off x="6665976" y="6234683"/>
              <a:ext cx="662940" cy="464819"/>
            </a:xfrm>
            <a:prstGeom prst="rect">
              <a:avLst/>
            </a:prstGeom>
          </p:spPr>
        </p:pic>
      </p:grpSp>
      <p:sp>
        <p:nvSpPr>
          <p:cNvPr id="58" name="object 58"/>
          <p:cNvSpPr txBox="1"/>
          <p:nvPr/>
        </p:nvSpPr>
        <p:spPr>
          <a:xfrm>
            <a:off x="6346808" y="5685074"/>
            <a:ext cx="552450" cy="375920"/>
          </a:xfrm>
          <a:prstGeom prst="rect">
            <a:avLst/>
          </a:prstGeom>
        </p:spPr>
        <p:txBody>
          <a:bodyPr vert="horz" wrap="square" lIns="0" tIns="30480" rIns="0" bIns="0" rtlCol="0">
            <a:spAutoFit/>
          </a:bodyPr>
          <a:lstStyle/>
          <a:p>
            <a:pPr marL="53340" marR="5080" indent="-41275">
              <a:lnSpc>
                <a:spcPts val="1320"/>
              </a:lnSpc>
              <a:spcBef>
                <a:spcPts val="240"/>
              </a:spcBef>
            </a:pPr>
            <a:r>
              <a:rPr sz="1200" spc="-20">
                <a:solidFill>
                  <a:srgbClr val="FFFFFF"/>
                </a:solidFill>
                <a:latin typeface="Calibri"/>
                <a:cs typeface="Calibri"/>
              </a:rPr>
              <a:t>Program </a:t>
            </a:r>
            <a:r>
              <a:rPr sz="1200" spc="-10">
                <a:solidFill>
                  <a:srgbClr val="FFFFFF"/>
                </a:solidFill>
                <a:latin typeface="Calibri"/>
                <a:cs typeface="Calibri"/>
              </a:rPr>
              <a:t>Review</a:t>
            </a:r>
            <a:endParaRPr sz="1200">
              <a:latin typeface="Calibri"/>
              <a:cs typeface="Calibri"/>
            </a:endParaRPr>
          </a:p>
        </p:txBody>
      </p:sp>
      <p:sp>
        <p:nvSpPr>
          <p:cNvPr id="59" name="object 59"/>
          <p:cNvSpPr txBox="1"/>
          <p:nvPr/>
        </p:nvSpPr>
        <p:spPr>
          <a:xfrm>
            <a:off x="7109709" y="5670799"/>
            <a:ext cx="3306208" cy="364202"/>
          </a:xfrm>
          <a:prstGeom prst="rect">
            <a:avLst/>
          </a:prstGeom>
        </p:spPr>
        <p:txBody>
          <a:bodyPr vert="horz" wrap="square" lIns="0" tIns="30480" rIns="0" bIns="0" rtlCol="0">
            <a:spAutoFit/>
          </a:bodyPr>
          <a:lstStyle/>
          <a:p>
            <a:pPr marL="127000" marR="5080" indent="-114300">
              <a:lnSpc>
                <a:spcPts val="1320"/>
              </a:lnSpc>
              <a:spcBef>
                <a:spcPts val="240"/>
              </a:spcBef>
              <a:buChar char="•"/>
              <a:tabLst>
                <a:tab pos="127000" algn="l"/>
              </a:tabLst>
            </a:pPr>
            <a:r>
              <a:rPr sz="1200" dirty="0">
                <a:latin typeface="Calibri"/>
                <a:cs typeface="Calibri"/>
              </a:rPr>
              <a:t>Planning</a:t>
            </a:r>
            <a:r>
              <a:rPr sz="1200" spc="-55" dirty="0">
                <a:latin typeface="Calibri"/>
                <a:cs typeface="Calibri"/>
              </a:rPr>
              <a:t> </a:t>
            </a:r>
            <a:r>
              <a:rPr sz="1200" dirty="0">
                <a:latin typeface="Calibri"/>
                <a:cs typeface="Calibri"/>
              </a:rPr>
              <a:t>process</a:t>
            </a:r>
            <a:r>
              <a:rPr sz="1200" spc="-40" dirty="0">
                <a:latin typeface="Calibri"/>
                <a:cs typeface="Calibri"/>
              </a:rPr>
              <a:t> </a:t>
            </a:r>
            <a:r>
              <a:rPr sz="1200" dirty="0">
                <a:latin typeface="Calibri"/>
                <a:cs typeface="Calibri"/>
              </a:rPr>
              <a:t>used</a:t>
            </a:r>
            <a:r>
              <a:rPr sz="1200" spc="-35" dirty="0">
                <a:latin typeface="Calibri"/>
                <a:cs typeface="Calibri"/>
              </a:rPr>
              <a:t> </a:t>
            </a:r>
            <a:r>
              <a:rPr sz="1200" dirty="0">
                <a:latin typeface="Calibri"/>
                <a:cs typeface="Calibri"/>
              </a:rPr>
              <a:t>to</a:t>
            </a:r>
            <a:r>
              <a:rPr sz="1200" spc="-35" dirty="0">
                <a:latin typeface="Calibri"/>
                <a:cs typeface="Calibri"/>
              </a:rPr>
              <a:t> </a:t>
            </a:r>
            <a:r>
              <a:rPr sz="1200" dirty="0">
                <a:latin typeface="Calibri"/>
                <a:cs typeface="Calibri"/>
              </a:rPr>
              <a:t>assess</a:t>
            </a:r>
            <a:r>
              <a:rPr sz="1200" spc="-35" dirty="0">
                <a:latin typeface="Calibri"/>
                <a:cs typeface="Calibri"/>
              </a:rPr>
              <a:t> </a:t>
            </a:r>
            <a:r>
              <a:rPr sz="1200" spc="-20" dirty="0">
                <a:latin typeface="Calibri"/>
                <a:cs typeface="Calibri"/>
              </a:rPr>
              <a:t>unit </a:t>
            </a:r>
            <a:r>
              <a:rPr sz="1200" spc="-10" dirty="0">
                <a:latin typeface="Calibri"/>
                <a:cs typeface="Calibri"/>
              </a:rPr>
              <a:t>progress </a:t>
            </a:r>
            <a:r>
              <a:rPr sz="1200" dirty="0">
                <a:latin typeface="Calibri"/>
                <a:cs typeface="Calibri"/>
              </a:rPr>
              <a:t>in</a:t>
            </a:r>
            <a:r>
              <a:rPr sz="1200" spc="-5" dirty="0">
                <a:latin typeface="Calibri"/>
                <a:cs typeface="Calibri"/>
              </a:rPr>
              <a:t> </a:t>
            </a:r>
            <a:r>
              <a:rPr sz="1200" dirty="0">
                <a:latin typeface="Calibri"/>
                <a:cs typeface="Calibri"/>
              </a:rPr>
              <a:t>support</a:t>
            </a:r>
            <a:r>
              <a:rPr sz="1200" spc="-30" dirty="0">
                <a:latin typeface="Calibri"/>
                <a:cs typeface="Calibri"/>
              </a:rPr>
              <a:t> </a:t>
            </a:r>
            <a:r>
              <a:rPr sz="1200" dirty="0">
                <a:latin typeface="Calibri"/>
                <a:cs typeface="Calibri"/>
              </a:rPr>
              <a:t>of</a:t>
            </a:r>
            <a:r>
              <a:rPr sz="1200" spc="-5" dirty="0">
                <a:latin typeface="Calibri"/>
                <a:cs typeface="Calibri"/>
              </a:rPr>
              <a:t> </a:t>
            </a:r>
            <a:r>
              <a:rPr sz="1200" dirty="0">
                <a:latin typeface="Calibri"/>
                <a:cs typeface="Calibri"/>
              </a:rPr>
              <a:t>student</a:t>
            </a:r>
            <a:r>
              <a:rPr sz="1200" spc="-30" dirty="0">
                <a:latin typeface="Calibri"/>
                <a:cs typeface="Calibri"/>
              </a:rPr>
              <a:t> </a:t>
            </a:r>
            <a:r>
              <a:rPr sz="1200" spc="-10" dirty="0">
                <a:latin typeface="Calibri"/>
                <a:cs typeface="Calibri"/>
              </a:rPr>
              <a:t>learning </a:t>
            </a:r>
            <a:r>
              <a:rPr sz="1200" dirty="0">
                <a:latin typeface="Calibri"/>
                <a:cs typeface="Calibri"/>
              </a:rPr>
              <a:t>and</a:t>
            </a:r>
            <a:r>
              <a:rPr sz="1200" spc="-5" dirty="0">
                <a:latin typeface="Calibri"/>
                <a:cs typeface="Calibri"/>
              </a:rPr>
              <a:t> </a:t>
            </a:r>
            <a:r>
              <a:rPr sz="1200" dirty="0">
                <a:latin typeface="Calibri"/>
                <a:cs typeface="Calibri"/>
              </a:rPr>
              <a:t>the</a:t>
            </a:r>
            <a:r>
              <a:rPr sz="1200" spc="-15" dirty="0">
                <a:latin typeface="Calibri"/>
                <a:cs typeface="Calibri"/>
              </a:rPr>
              <a:t> </a:t>
            </a:r>
            <a:r>
              <a:rPr sz="1200" spc="-10" dirty="0">
                <a:latin typeface="Calibri"/>
                <a:cs typeface="Calibri"/>
              </a:rPr>
              <a:t>mission</a:t>
            </a:r>
            <a:endParaRPr sz="1200" dirty="0">
              <a:latin typeface="Calibri"/>
              <a:cs typeface="Calibri"/>
            </a:endParaRPr>
          </a:p>
        </p:txBody>
      </p:sp>
    </p:spTree>
    <p:extLst>
      <p:ext uri="{BB962C8B-B14F-4D97-AF65-F5344CB8AC3E}">
        <p14:creationId xmlns:p14="http://schemas.microsoft.com/office/powerpoint/2010/main" val="87459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766D2-12AA-DEE0-8BE2-978455B6806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45C75E8-3D4B-BA15-B9E7-21C8741AE043}"/>
              </a:ext>
            </a:extLst>
          </p:cNvPr>
          <p:cNvSpPr>
            <a:spLocks noGrp="1"/>
          </p:cNvSpPr>
          <p:nvPr>
            <p:ph type="ctrTitle"/>
          </p:nvPr>
        </p:nvSpPr>
        <p:spPr>
          <a:xfrm>
            <a:off x="2792998" y="125740"/>
            <a:ext cx="6055218" cy="850868"/>
          </a:xfrm>
        </p:spPr>
        <p:txBody>
          <a:bodyPr>
            <a:normAutofit fontScale="90000"/>
          </a:bodyPr>
          <a:lstStyle/>
          <a:p>
            <a:br>
              <a:rPr lang="en-US" dirty="0">
                <a:latin typeface="Aptos Display"/>
                <a:ea typeface="Calibri Light"/>
                <a:cs typeface="Calibri Light"/>
              </a:rPr>
            </a:br>
            <a:r>
              <a:rPr lang="en-US" sz="4300" dirty="0">
                <a:latin typeface="Aptos Display"/>
                <a:ea typeface="Calibri Light"/>
                <a:cs typeface="Calibri Light"/>
              </a:rPr>
              <a:t>Mt. SAC 2035 Framework</a:t>
            </a:r>
          </a:p>
        </p:txBody>
      </p:sp>
      <p:sp>
        <p:nvSpPr>
          <p:cNvPr id="8" name="Text Placeholder 9">
            <a:extLst>
              <a:ext uri="{FF2B5EF4-FFF2-40B4-BE49-F238E27FC236}">
                <a16:creationId xmlns:a16="http://schemas.microsoft.com/office/drawing/2014/main" id="{73512C7D-F7F4-8F5A-D9D6-12823D76022F}"/>
              </a:ext>
            </a:extLst>
          </p:cNvPr>
          <p:cNvSpPr txBox="1">
            <a:spLocks/>
          </p:cNvSpPr>
          <p:nvPr/>
        </p:nvSpPr>
        <p:spPr>
          <a:xfrm>
            <a:off x="1327111" y="975880"/>
            <a:ext cx="10643168" cy="444025"/>
          </a:xfrm>
          <a:prstGeom prst="rect">
            <a:avLst/>
          </a:prstGeom>
        </p:spPr>
        <p:txBody>
          <a:bodyPr vert="horz" lIns="91440" tIns="45720" rIns="91440" bIns="45720" rtlCol="0">
            <a:no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b="0" i="1" u="none" strike="noStrike" cap="none" spc="0" normalizeH="0" baseline="0">
                <a:ln>
                  <a:noFill/>
                </a:ln>
                <a:solidFill>
                  <a:srgbClr val="757575"/>
                </a:solidFill>
                <a:effectLst/>
                <a:uLnTx/>
                <a:uFillTx/>
                <a:latin typeface="Avenir" panose="020B0503020203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30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Mt. SAC 2035 </a:t>
            </a:r>
            <a:r>
              <a:rPr lang="en-US" sz="2300">
                <a:solidFill>
                  <a:schemeClr val="tx1"/>
                </a:solidFill>
                <a:latin typeface="Calibri" panose="020F0502020204030204" pitchFamily="34" charset="0"/>
                <a:ea typeface="Calibri" panose="020F0502020204030204" pitchFamily="34" charset="0"/>
                <a:cs typeface="Calibri" panose="020F0502020204030204" pitchFamily="34" charset="0"/>
              </a:rPr>
              <a:t>is the College’s comprehensive plan, which will guide unit goals.  </a:t>
            </a:r>
          </a:p>
        </p:txBody>
      </p:sp>
      <p:grpSp>
        <p:nvGrpSpPr>
          <p:cNvPr id="4" name="Group 3" descr="Mt. SAC 2035 Institutional Goals and Commitments">
            <a:extLst>
              <a:ext uri="{FF2B5EF4-FFF2-40B4-BE49-F238E27FC236}">
                <a16:creationId xmlns:a16="http://schemas.microsoft.com/office/drawing/2014/main" id="{0D67589B-3964-4347-7494-546C52B70EF0}"/>
              </a:ext>
            </a:extLst>
          </p:cNvPr>
          <p:cNvGrpSpPr/>
          <p:nvPr/>
        </p:nvGrpSpPr>
        <p:grpSpPr>
          <a:xfrm>
            <a:off x="1127057" y="1510481"/>
            <a:ext cx="9375180" cy="4511979"/>
            <a:chOff x="1161967" y="1826946"/>
            <a:chExt cx="9375180" cy="4511979"/>
          </a:xfrm>
        </p:grpSpPr>
        <p:sp>
          <p:nvSpPr>
            <p:cNvPr id="22" name="Rectangle 21">
              <a:extLst>
                <a:ext uri="{FF2B5EF4-FFF2-40B4-BE49-F238E27FC236}">
                  <a16:creationId xmlns:a16="http://schemas.microsoft.com/office/drawing/2014/main" id="{CF57AC5F-A1FD-36A3-36CF-D966FE5EE30E}"/>
                </a:ext>
              </a:extLst>
            </p:cNvPr>
            <p:cNvSpPr/>
            <p:nvPr/>
          </p:nvSpPr>
          <p:spPr>
            <a:xfrm>
              <a:off x="1574856" y="2213990"/>
              <a:ext cx="8962291" cy="4124935"/>
            </a:xfrm>
            <a:prstGeom prst="rect">
              <a:avLst/>
            </a:prstGeom>
            <a:gradFill flip="none" rotWithShape="1">
              <a:gsLst>
                <a:gs pos="42000">
                  <a:srgbClr val="D36F59"/>
                </a:gs>
                <a:gs pos="24000">
                  <a:srgbClr val="886977"/>
                </a:gs>
                <a:gs pos="7000">
                  <a:srgbClr val="216182"/>
                </a:gs>
                <a:gs pos="100000">
                  <a:sysClr val="window" lastClr="FFFFFF">
                    <a:alpha val="0"/>
                  </a:sysClr>
                </a:gs>
              </a:gsLst>
              <a:lin ang="5400000" scaled="1"/>
              <a:tileRect/>
            </a:gradFill>
            <a:ln>
              <a:solidFill>
                <a:srgbClr val="236182"/>
              </a:solidFill>
              <a:prstDash/>
            </a:ln>
            <a:effectLst/>
          </p:spPr>
          <p:txBody>
            <a:bodyPr rot="0" spcFirstLastPara="1" vertOverflow="overflow" horzOverflow="overflow" vert="horz" wrap="square" lIns="0" tIns="76835" rIns="0" bIns="0" numCol="1" spcCol="0" rtlCol="0" fromWordArt="0" anchor="t" anchorCtr="0" forceAA="0" compatLnSpc="1">
              <a:prstTxWarp prst="textNoShape">
                <a:avLst/>
              </a:prstTxWarp>
              <a:noAutofit/>
            </a:bodyPr>
            <a:lstStyle/>
            <a:p>
              <a:pPr marL="85725" marR="0" lvl="0" indent="0" algn="ctr" defTabSz="914400" rtl="0" eaLnBrk="1" fontAlgn="auto" latinLnBrk="0" hangingPunct="1">
                <a:lnSpc>
                  <a:spcPct val="100000"/>
                </a:lnSpc>
                <a:spcBef>
                  <a:spcPts val="600"/>
                </a:spcBef>
                <a:spcAft>
                  <a:spcPts val="0"/>
                </a:spcAft>
                <a:buClr>
                  <a:prstClr val="black"/>
                </a:buClr>
                <a:buSzPts val="2800"/>
                <a:buFontTx/>
                <a:buNone/>
                <a:tabLst/>
                <a:defRPr/>
              </a:pPr>
              <a:r>
                <a:rPr kumimoji="0" lang="en-US" sz="2500" b="1" i="0" u="none" strike="noStrike" kern="1200" cap="none" spc="0" normalizeH="0" baseline="0" noProof="0">
                  <a:ln>
                    <a:noFill/>
                  </a:ln>
                  <a:solidFill>
                    <a:prstClr val="white"/>
                  </a:solidFill>
                  <a:effectLst/>
                  <a:uLnTx/>
                  <a:uFillTx/>
                  <a:latin typeface="Aptos" panose="02110004020202020204"/>
                  <a:ea typeface="+mn-ea"/>
                  <a:cs typeface="Arial"/>
                </a:rPr>
                <a:t>CONDITIONS FOR SUCCESS</a:t>
              </a: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1000" b="1" i="0" u="none" strike="noStrike" kern="1200" cap="none" spc="0" normalizeH="0" baseline="0" noProof="0">
                <a:ln>
                  <a:noFill/>
                </a:ln>
                <a:solidFill>
                  <a:prstClr val="white"/>
                </a:solidFill>
                <a:effectLst/>
                <a:uLnTx/>
                <a:uFillTx/>
                <a:latin typeface="Century Gothic" panose="020B0502020202020204" pitchFamily="34" charset="0"/>
                <a:ea typeface="+mn-ea"/>
                <a:cs typeface="Arial"/>
              </a:endParaRPr>
            </a:p>
          </p:txBody>
        </p:sp>
        <p:sp>
          <p:nvSpPr>
            <p:cNvPr id="23" name="Rectangle 22">
              <a:extLst>
                <a:ext uri="{FF2B5EF4-FFF2-40B4-BE49-F238E27FC236}">
                  <a16:creationId xmlns:a16="http://schemas.microsoft.com/office/drawing/2014/main" id="{1869F332-BF00-B219-27BF-CDE31D71A63C}"/>
                </a:ext>
                <a:ext uri="{C183D7F6-B498-43B3-948B-1728B52AA6E4}">
                  <adec:decorative xmlns:adec="http://schemas.microsoft.com/office/drawing/2017/decorative" val="1"/>
                </a:ext>
              </a:extLst>
            </p:cNvPr>
            <p:cNvSpPr/>
            <p:nvPr/>
          </p:nvSpPr>
          <p:spPr>
            <a:xfrm>
              <a:off x="1974548" y="4186627"/>
              <a:ext cx="8104268" cy="2048178"/>
            </a:xfrm>
            <a:prstGeom prst="rect">
              <a:avLst/>
            </a:prstGeom>
            <a:solidFill>
              <a:srgbClr val="80350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591E0DAF-EE1D-08AF-A41D-335688598B11}"/>
                </a:ext>
              </a:extLst>
            </p:cNvPr>
            <p:cNvSpPr/>
            <p:nvPr/>
          </p:nvSpPr>
          <p:spPr>
            <a:xfrm>
              <a:off x="1974548" y="3344672"/>
              <a:ext cx="8104268" cy="841954"/>
            </a:xfrm>
            <a:prstGeom prst="rect">
              <a:avLst/>
            </a:prstGeom>
            <a:solidFill>
              <a:schemeClr val="accent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500" b="1" i="0" u="none" strike="noStrike" kern="1200" cap="none" spc="0" normalizeH="0" baseline="0" noProof="0">
                  <a:ln>
                    <a:noFill/>
                  </a:ln>
                  <a:solidFill>
                    <a:prstClr val="white"/>
                  </a:solidFill>
                  <a:effectLst/>
                  <a:uLnTx/>
                  <a:uFillTx/>
                  <a:latin typeface="Aptos" panose="02110004020202020204"/>
                  <a:ea typeface="+mn-ea"/>
                  <a:cs typeface="+mn-cs"/>
                </a:rPr>
                <a:t>INSTITUTIONAL GOALS + COMMITMENTS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white"/>
                  </a:solidFill>
                  <a:effectLst/>
                  <a:uLnTx/>
                  <a:uFillTx/>
                  <a:latin typeface="Aptos" panose="02110004020202020204"/>
                  <a:ea typeface="+mn-ea"/>
                  <a:cs typeface="+mn-cs"/>
                </a:rPr>
                <a:t>Accomplished through plans and resource allocation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CFEA2F68-727F-641C-DFD4-4A91D1669103}"/>
                </a:ext>
              </a:extLst>
            </p:cNvPr>
            <p:cNvSpPr txBox="1"/>
            <p:nvPr/>
          </p:nvSpPr>
          <p:spPr>
            <a:xfrm>
              <a:off x="4278524" y="1826946"/>
              <a:ext cx="34963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16182"/>
                  </a:solidFill>
                  <a:effectLst/>
                  <a:uLnTx/>
                  <a:uFillTx/>
                  <a:latin typeface="Aptos" panose="02110004020202020204"/>
                  <a:ea typeface="+mn-ea"/>
                  <a:cs typeface="+mn-cs"/>
                </a:rPr>
                <a:t>Mt. SAC MISSION</a:t>
              </a:r>
              <a:endParaRPr kumimoji="0" lang="en-US" sz="1800" b="1" i="0" u="none" strike="noStrike" kern="1200" cap="none" spc="0" normalizeH="0" baseline="0" noProof="0">
                <a:ln>
                  <a:noFill/>
                </a:ln>
                <a:solidFill>
                  <a:srgbClr val="216182"/>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533AFB95-85D8-8740-01CD-0C15EB6BB923}"/>
                </a:ext>
              </a:extLst>
            </p:cNvPr>
            <p:cNvSpPr txBox="1"/>
            <p:nvPr/>
          </p:nvSpPr>
          <p:spPr>
            <a:xfrm rot="16200000">
              <a:off x="269281" y="4062968"/>
              <a:ext cx="218548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216182"/>
                  </a:solidFill>
                  <a:effectLst/>
                  <a:uLnTx/>
                  <a:uFillTx/>
                  <a:latin typeface="Aptos" panose="02110004020202020204"/>
                  <a:ea typeface="+mn-ea"/>
                  <a:cs typeface="+mn-cs"/>
                </a:rPr>
                <a:t>VISION 2030</a:t>
              </a:r>
            </a:p>
          </p:txBody>
        </p:sp>
        <p:sp>
          <p:nvSpPr>
            <p:cNvPr id="27" name="Rectangle 26">
              <a:extLst>
                <a:ext uri="{FF2B5EF4-FFF2-40B4-BE49-F238E27FC236}">
                  <a16:creationId xmlns:a16="http://schemas.microsoft.com/office/drawing/2014/main" id="{4E54F752-280D-650E-D341-E910B8763883}"/>
                </a:ext>
              </a:extLst>
            </p:cNvPr>
            <p:cNvSpPr/>
            <p:nvPr/>
          </p:nvSpPr>
          <p:spPr>
            <a:xfrm>
              <a:off x="7676842" y="4090514"/>
              <a:ext cx="2367827" cy="9034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Display" panose="02110004020202020204"/>
                  <a:ea typeface="+mn-ea"/>
                  <a:cs typeface="+mn-cs"/>
                </a:rPr>
                <a:t>EQUITABLE + INNOVATIVE TEACHING</a:t>
              </a:r>
            </a:p>
          </p:txBody>
        </p:sp>
        <p:sp>
          <p:nvSpPr>
            <p:cNvPr id="28" name="Rectangle 27">
              <a:extLst>
                <a:ext uri="{FF2B5EF4-FFF2-40B4-BE49-F238E27FC236}">
                  <a16:creationId xmlns:a16="http://schemas.microsoft.com/office/drawing/2014/main" id="{CA91F1A8-F273-ECA5-2D68-B1AD4FB4CD5E}"/>
                </a:ext>
              </a:extLst>
            </p:cNvPr>
            <p:cNvSpPr/>
            <p:nvPr/>
          </p:nvSpPr>
          <p:spPr>
            <a:xfrm>
              <a:off x="4945661" y="4353059"/>
              <a:ext cx="2563977" cy="3961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Display" panose="02110004020202020204"/>
                  <a:ea typeface="Calibri" panose="020F0502020204030204" pitchFamily="34" charset="0"/>
                  <a:cs typeface="Times New Roman" panose="02020603050405020304" pitchFamily="18" charset="0"/>
                </a:rPr>
                <a:t>EQUITABLE ACCESS + COMPLETION</a:t>
              </a:r>
            </a:p>
          </p:txBody>
        </p:sp>
        <p:sp>
          <p:nvSpPr>
            <p:cNvPr id="29" name="Rectangle 28">
              <a:extLst>
                <a:ext uri="{FF2B5EF4-FFF2-40B4-BE49-F238E27FC236}">
                  <a16:creationId xmlns:a16="http://schemas.microsoft.com/office/drawing/2014/main" id="{BEF98A99-24D7-47AE-692F-CB1EDF41E975}"/>
                </a:ext>
              </a:extLst>
            </p:cNvPr>
            <p:cNvSpPr/>
            <p:nvPr/>
          </p:nvSpPr>
          <p:spPr>
            <a:xfrm>
              <a:off x="2025404" y="4477429"/>
              <a:ext cx="2563977" cy="3402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Display" panose="02110004020202020204"/>
                  <a:ea typeface="+mn-ea"/>
                  <a:cs typeface="+mn-cs"/>
                </a:rPr>
                <a:t>CULTURE OF CARE</a:t>
              </a:r>
            </a:p>
          </p:txBody>
        </p:sp>
        <p:sp>
          <p:nvSpPr>
            <p:cNvPr id="30" name="Rectangle 29">
              <a:extLst>
                <a:ext uri="{FF2B5EF4-FFF2-40B4-BE49-F238E27FC236}">
                  <a16:creationId xmlns:a16="http://schemas.microsoft.com/office/drawing/2014/main" id="{1703A931-C9FD-02E3-9F6E-DFF84577FB5E}"/>
                </a:ext>
              </a:extLst>
            </p:cNvPr>
            <p:cNvSpPr/>
            <p:nvPr/>
          </p:nvSpPr>
          <p:spPr>
            <a:xfrm>
              <a:off x="7378516" y="4806691"/>
              <a:ext cx="2611518" cy="1279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3.1   A Diverse Campus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3.2   Investment in Professional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3.3   Strengthen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3.4   Learning-Ready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3.5   Equitable + Integrated Facilities</a:t>
              </a:r>
            </a:p>
          </p:txBody>
        </p:sp>
        <p:sp>
          <p:nvSpPr>
            <p:cNvPr id="31" name="Rectangle 30">
              <a:extLst>
                <a:ext uri="{FF2B5EF4-FFF2-40B4-BE49-F238E27FC236}">
                  <a16:creationId xmlns:a16="http://schemas.microsoft.com/office/drawing/2014/main" id="{1B51D4F2-B676-0206-717C-FF46D3F606D2}"/>
                </a:ext>
              </a:extLst>
            </p:cNvPr>
            <p:cNvSpPr/>
            <p:nvPr/>
          </p:nvSpPr>
          <p:spPr>
            <a:xfrm>
              <a:off x="4534728" y="4803459"/>
              <a:ext cx="2649635" cy="1279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457200" algn="l" defTabSz="91440" rtl="0" eaLnBrk="1" fontAlgn="auto" latinLnBrk="0" hangingPunct="1">
                <a:lnSpc>
                  <a:spcPct val="100000"/>
                </a:lnSpc>
                <a:spcBef>
                  <a:spcPts val="0"/>
                </a:spcBef>
                <a:spcAft>
                  <a:spcPts val="0"/>
                </a:spcAft>
                <a:buClrTx/>
                <a:buSzTx/>
                <a:buFontTx/>
                <a:buNone/>
                <a:tabLst>
                  <a:tab pos="91440" algn="l"/>
                  <a:tab pos="457200" algn="l"/>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2.1   Enhance Onboarding + First-Year 		 		       Success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2.2   Support for Online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2.3   Support Course Success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2.4   Support Transfer + Completion</a:t>
              </a:r>
            </a:p>
            <a:p>
              <a:pPr marL="0" marR="0" lvl="0" indent="0" algn="l" defTabSz="914400" rtl="0" eaLnBrk="1" fontAlgn="auto" latinLnBrk="0" hangingPunct="1">
                <a:lnSpc>
                  <a:spcPct val="100000"/>
                </a:lnSpc>
                <a:spcBef>
                  <a:spcPts val="0"/>
                </a:spcBef>
                <a:spcAft>
                  <a:spcPts val="0"/>
                </a:spcAft>
                <a:buClrTx/>
                <a:buSzTx/>
                <a:buFontTx/>
                <a:buNone/>
                <a:tabLst>
                  <a:tab pos="91440" algn="l"/>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2.5   Enhance Processes to Support 	       Student-Centered Course Needs</a:t>
              </a:r>
            </a:p>
          </p:txBody>
        </p:sp>
        <p:sp>
          <p:nvSpPr>
            <p:cNvPr id="32" name="Rectangle 31">
              <a:extLst>
                <a:ext uri="{FF2B5EF4-FFF2-40B4-BE49-F238E27FC236}">
                  <a16:creationId xmlns:a16="http://schemas.microsoft.com/office/drawing/2014/main" id="{36E67E15-12B2-A1FF-6ED6-6FDD47B9DA00}"/>
                </a:ext>
              </a:extLst>
            </p:cNvPr>
            <p:cNvSpPr/>
            <p:nvPr/>
          </p:nvSpPr>
          <p:spPr>
            <a:xfrm>
              <a:off x="2154165" y="4797878"/>
              <a:ext cx="2262212" cy="1279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1.1   Service to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1.2   Wraparound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1.3   Holistic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1.4   Clear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1.5   Belonging +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1.6   Welcome + Safe Campus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endParaRPr>
            </a:p>
          </p:txBody>
        </p:sp>
        <p:cxnSp>
          <p:nvCxnSpPr>
            <p:cNvPr id="33" name="Straight Connector 32">
              <a:extLst>
                <a:ext uri="{FF2B5EF4-FFF2-40B4-BE49-F238E27FC236}">
                  <a16:creationId xmlns:a16="http://schemas.microsoft.com/office/drawing/2014/main" id="{87AB9F94-D074-32A1-27A0-6AF4E5E0BB09}"/>
                </a:ext>
                <a:ext uri="{C183D7F6-B498-43B3-948B-1728B52AA6E4}">
                  <adec:decorative xmlns:adec="http://schemas.microsoft.com/office/drawing/2017/decorative" val="1"/>
                </a:ext>
              </a:extLst>
            </p:cNvPr>
            <p:cNvCxnSpPr>
              <a:cxnSpLocks/>
            </p:cNvCxnSpPr>
            <p:nvPr/>
          </p:nvCxnSpPr>
          <p:spPr>
            <a:xfrm>
              <a:off x="4453182" y="4186626"/>
              <a:ext cx="0" cy="2048179"/>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253C08D-07E8-976E-60BC-1D1542F4896C}"/>
                </a:ext>
                <a:ext uri="{C183D7F6-B498-43B3-948B-1728B52AA6E4}">
                  <adec:decorative xmlns:adec="http://schemas.microsoft.com/office/drawing/2017/decorative" val="1"/>
                </a:ext>
              </a:extLst>
            </p:cNvPr>
            <p:cNvCxnSpPr>
              <a:cxnSpLocks/>
            </p:cNvCxnSpPr>
            <p:nvPr/>
          </p:nvCxnSpPr>
          <p:spPr>
            <a:xfrm>
              <a:off x="7184363" y="4186626"/>
              <a:ext cx="0" cy="2048179"/>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EC057BB-5DD6-6256-0779-D783393212EB}"/>
                </a:ext>
              </a:extLst>
            </p:cNvPr>
            <p:cNvSpPr txBox="1"/>
            <p:nvPr/>
          </p:nvSpPr>
          <p:spPr>
            <a:xfrm>
              <a:off x="2448816" y="2734240"/>
              <a:ext cx="2160947" cy="519074"/>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5" normalizeH="0" baseline="0" noProof="0">
                  <a:ln>
                    <a:noFill/>
                  </a:ln>
                  <a:solidFill>
                    <a:srgbClr val="FFFFFF"/>
                  </a:solidFill>
                  <a:effectLst/>
                  <a:uLnTx/>
                  <a:uFillTx/>
                  <a:latin typeface="Aptos Display" panose="02110004020202020204"/>
                  <a:ea typeface="+mn-ea"/>
                  <a:cs typeface="Arial" panose="020B0604020202020204" pitchFamily="34" charset="0"/>
                </a:rPr>
                <a:t>Welcoming, Inclusive, Safe, Supportive Environment</a:t>
              </a:r>
            </a:p>
          </p:txBody>
        </p:sp>
        <p:pic>
          <p:nvPicPr>
            <p:cNvPr id="10" name="Graphic 9" descr="Handshake with solid fill">
              <a:extLst>
                <a:ext uri="{FF2B5EF4-FFF2-40B4-BE49-F238E27FC236}">
                  <a16:creationId xmlns:a16="http://schemas.microsoft.com/office/drawing/2014/main" id="{CB073F67-83E0-0CF3-04EB-62D20795BE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4548" y="2765177"/>
              <a:ext cx="439343" cy="457200"/>
            </a:xfrm>
            <a:prstGeom prst="rect">
              <a:avLst/>
            </a:prstGeom>
          </p:spPr>
        </p:pic>
        <p:pic>
          <p:nvPicPr>
            <p:cNvPr id="13" name="Graphic 12" descr="Newspaper with solid fill">
              <a:extLst>
                <a:ext uri="{FF2B5EF4-FFF2-40B4-BE49-F238E27FC236}">
                  <a16:creationId xmlns:a16="http://schemas.microsoft.com/office/drawing/2014/main" id="{940C0632-DFB3-5949-459E-0CF5930094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5857" y="2765177"/>
              <a:ext cx="439343" cy="457200"/>
            </a:xfrm>
            <a:prstGeom prst="rect">
              <a:avLst/>
            </a:prstGeom>
          </p:spPr>
        </p:pic>
        <p:pic>
          <p:nvPicPr>
            <p:cNvPr id="14" name="Graphic 13" descr="Bullseye with solid fill">
              <a:extLst>
                <a:ext uri="{FF2B5EF4-FFF2-40B4-BE49-F238E27FC236}">
                  <a16:creationId xmlns:a16="http://schemas.microsoft.com/office/drawing/2014/main" id="{29E79F95-F49D-BD05-A8C7-04CFB0C892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26534" y="2765177"/>
              <a:ext cx="439343" cy="457200"/>
            </a:xfrm>
            <a:prstGeom prst="rect">
              <a:avLst/>
            </a:prstGeom>
          </p:spPr>
        </p:pic>
        <p:sp>
          <p:nvSpPr>
            <p:cNvPr id="15" name="TextBox 14">
              <a:extLst>
                <a:ext uri="{FF2B5EF4-FFF2-40B4-BE49-F238E27FC236}">
                  <a16:creationId xmlns:a16="http://schemas.microsoft.com/office/drawing/2014/main" id="{DEFFEF0C-ED4C-AC4D-ED98-FFFD6F84D507}"/>
                </a:ext>
              </a:extLst>
            </p:cNvPr>
            <p:cNvSpPr txBox="1"/>
            <p:nvPr/>
          </p:nvSpPr>
          <p:spPr>
            <a:xfrm>
              <a:off x="5510125" y="2734240"/>
              <a:ext cx="1787445" cy="519074"/>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5" normalizeH="0" baseline="0" noProof="0">
                  <a:ln>
                    <a:noFill/>
                  </a:ln>
                  <a:solidFill>
                    <a:srgbClr val="FFFFFF"/>
                  </a:solidFill>
                  <a:effectLst/>
                  <a:uLnTx/>
                  <a:uFillTx/>
                  <a:latin typeface="Aptos Display" panose="02110004020202020204"/>
                  <a:ea typeface="+mn-ea"/>
                  <a:cs typeface="Arial" panose="020B0604020202020204" pitchFamily="34" charset="0"/>
                </a:rPr>
                <a:t>Rigorous and Relevant Learning</a:t>
              </a:r>
            </a:p>
          </p:txBody>
        </p:sp>
        <p:sp>
          <p:nvSpPr>
            <p:cNvPr id="16" name="TextBox 15">
              <a:extLst>
                <a:ext uri="{FF2B5EF4-FFF2-40B4-BE49-F238E27FC236}">
                  <a16:creationId xmlns:a16="http://schemas.microsoft.com/office/drawing/2014/main" id="{805999A2-4AC3-D6E8-578A-837F2D3D6059}"/>
                </a:ext>
              </a:extLst>
            </p:cNvPr>
            <p:cNvSpPr txBox="1"/>
            <p:nvPr/>
          </p:nvSpPr>
          <p:spPr>
            <a:xfrm>
              <a:off x="8110318" y="2734240"/>
              <a:ext cx="1979186" cy="519074"/>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5" normalizeH="0" baseline="0" noProof="0">
                  <a:ln>
                    <a:noFill/>
                  </a:ln>
                  <a:solidFill>
                    <a:srgbClr val="FFFFFF"/>
                  </a:solidFill>
                  <a:effectLst/>
                  <a:uLnTx/>
                  <a:uFillTx/>
                  <a:latin typeface="Aptos Display" panose="02110004020202020204"/>
                  <a:ea typeface="+mn-ea"/>
                  <a:cs typeface="Arial" panose="020B0604020202020204" pitchFamily="34" charset="0"/>
                </a:rPr>
                <a:t>Clear, Easily Accessible Information</a:t>
              </a:r>
            </a:p>
          </p:txBody>
        </p:sp>
        <p:sp>
          <p:nvSpPr>
            <p:cNvPr id="19" name="Rectangle 18">
              <a:extLst>
                <a:ext uri="{FF2B5EF4-FFF2-40B4-BE49-F238E27FC236}">
                  <a16:creationId xmlns:a16="http://schemas.microsoft.com/office/drawing/2014/main" id="{8F4CF0FD-610A-718C-467E-89F7D91F96F3}"/>
                </a:ext>
              </a:extLst>
            </p:cNvPr>
            <p:cNvSpPr/>
            <p:nvPr/>
          </p:nvSpPr>
          <p:spPr>
            <a:xfrm>
              <a:off x="2039618" y="4250693"/>
              <a:ext cx="472855" cy="6199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ptos Black" panose="020F0502020204030204" pitchFamily="34" charset="0"/>
                  <a:ea typeface="+mn-ea"/>
                  <a:cs typeface="+mn-cs"/>
                </a:rPr>
                <a:t>1</a:t>
              </a:r>
            </a:p>
          </p:txBody>
        </p:sp>
        <p:sp>
          <p:nvSpPr>
            <p:cNvPr id="50" name="Rectangle 49">
              <a:extLst>
                <a:ext uri="{FF2B5EF4-FFF2-40B4-BE49-F238E27FC236}">
                  <a16:creationId xmlns:a16="http://schemas.microsoft.com/office/drawing/2014/main" id="{23844469-6E96-97B0-6FD1-A59297563CC4}"/>
                </a:ext>
              </a:extLst>
            </p:cNvPr>
            <p:cNvSpPr/>
            <p:nvPr/>
          </p:nvSpPr>
          <p:spPr>
            <a:xfrm>
              <a:off x="7278528" y="4251072"/>
              <a:ext cx="472855" cy="6199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ptos Black" panose="020F0502020204030204" pitchFamily="34" charset="0"/>
                  <a:ea typeface="+mn-ea"/>
                  <a:cs typeface="+mn-cs"/>
                </a:rPr>
                <a:t>3</a:t>
              </a:r>
            </a:p>
          </p:txBody>
        </p:sp>
        <p:sp>
          <p:nvSpPr>
            <p:cNvPr id="51" name="Rectangle 50">
              <a:extLst>
                <a:ext uri="{FF2B5EF4-FFF2-40B4-BE49-F238E27FC236}">
                  <a16:creationId xmlns:a16="http://schemas.microsoft.com/office/drawing/2014/main" id="{06CB1EBD-0FFB-25DA-827F-0D2922DBDF1F}"/>
                </a:ext>
              </a:extLst>
            </p:cNvPr>
            <p:cNvSpPr/>
            <p:nvPr/>
          </p:nvSpPr>
          <p:spPr>
            <a:xfrm>
              <a:off x="4522542" y="4263076"/>
              <a:ext cx="472855" cy="6199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ptos Black" panose="020F0502020204030204" pitchFamily="34" charset="0"/>
                  <a:ea typeface="+mn-ea"/>
                  <a:cs typeface="+mn-cs"/>
                </a:rPr>
                <a:t>2</a:t>
              </a:r>
            </a:p>
          </p:txBody>
        </p:sp>
      </p:grpSp>
      <p:sp>
        <p:nvSpPr>
          <p:cNvPr id="6" name="Text Placeholder 9">
            <a:extLst>
              <a:ext uri="{FF2B5EF4-FFF2-40B4-BE49-F238E27FC236}">
                <a16:creationId xmlns:a16="http://schemas.microsoft.com/office/drawing/2014/main" id="{A05342B9-29E7-F738-CB8A-B014EB23ECC0}"/>
              </a:ext>
            </a:extLst>
          </p:cNvPr>
          <p:cNvSpPr txBox="1">
            <a:spLocks/>
          </p:cNvSpPr>
          <p:nvPr/>
        </p:nvSpPr>
        <p:spPr>
          <a:xfrm>
            <a:off x="2378685" y="6021161"/>
            <a:ext cx="7516368" cy="444025"/>
          </a:xfrm>
          <a:prstGeom prst="rect">
            <a:avLst/>
          </a:prstGeom>
        </p:spPr>
        <p:txBody>
          <a:bodyPr vert="horz" lIns="91440" tIns="45720" rIns="91440" bIns="45720" rtlCol="0">
            <a:no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b="0" i="1" u="none" strike="noStrike" cap="none" spc="0" normalizeH="0" baseline="0">
                <a:ln>
                  <a:noFill/>
                </a:ln>
                <a:solidFill>
                  <a:srgbClr val="757575"/>
                </a:solidFill>
                <a:effectLst/>
                <a:uLnTx/>
                <a:uFillTx/>
                <a:latin typeface="Avenir" panose="020B0503020203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a:ln>
                  <a:noFill/>
                </a:ln>
                <a:solidFill>
                  <a:srgbClr val="757575"/>
                </a:solidFill>
                <a:effectLst/>
                <a:uLnTx/>
                <a:uFillTx/>
                <a:latin typeface="Avenir" panose="020B0503020203020204" pitchFamily="34" charset="0"/>
                <a:ea typeface="+mn-ea"/>
                <a:cs typeface="+mn-cs"/>
              </a:rPr>
              <a:t>Mt. SAC 2035 website and plan document: www.mtsac.edu/2035</a:t>
            </a:r>
          </a:p>
        </p:txBody>
      </p:sp>
      <p:pic>
        <p:nvPicPr>
          <p:cNvPr id="3" name="Picture 2">
            <a:extLst>
              <a:ext uri="{FF2B5EF4-FFF2-40B4-BE49-F238E27FC236}">
                <a16:creationId xmlns:a16="http://schemas.microsoft.com/office/drawing/2014/main" id="{F387CC13-044A-DB78-0937-70106ED1935C}"/>
              </a:ext>
              <a:ext uri="{C183D7F6-B498-43B3-948B-1728B52AA6E4}">
                <adec:decorative xmlns:adec="http://schemas.microsoft.com/office/drawing/2017/decorative" val="1"/>
              </a:ext>
            </a:extLst>
          </p:cNvPr>
          <p:cNvPicPr>
            <a:picLocks noChangeAspect="1"/>
          </p:cNvPicPr>
          <p:nvPr/>
        </p:nvPicPr>
        <p:blipFill>
          <a:blip r:embed="rId9"/>
          <a:srcRect t="243" r="-1" b="-1"/>
          <a:stretch/>
        </p:blipFill>
        <p:spPr>
          <a:xfrm>
            <a:off x="10831269" y="21345"/>
            <a:ext cx="1327299" cy="863959"/>
          </a:xfrm>
          <a:prstGeom prst="rect">
            <a:avLst/>
          </a:prstGeom>
        </p:spPr>
      </p:pic>
    </p:spTree>
    <p:extLst>
      <p:ext uri="{BB962C8B-B14F-4D97-AF65-F5344CB8AC3E}">
        <p14:creationId xmlns:p14="http://schemas.microsoft.com/office/powerpoint/2010/main" val="148008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TotalTime>
  <Words>2712</Words>
  <Application>Microsoft Office PowerPoint</Application>
  <PresentationFormat>Widescreen</PresentationFormat>
  <Paragraphs>290</Paragraphs>
  <Slides>21</Slides>
  <Notes>14</Notes>
  <HiddenSlides>6</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Aptos</vt:lpstr>
      <vt:lpstr>Aptos Black</vt:lpstr>
      <vt:lpstr>Aptos Display</vt:lpstr>
      <vt:lpstr>Arial</vt:lpstr>
      <vt:lpstr>Avenir</vt:lpstr>
      <vt:lpstr>Calibri</vt:lpstr>
      <vt:lpstr>Calibri Light</vt:lpstr>
      <vt:lpstr>Century Gothic</vt:lpstr>
      <vt:lpstr>Office Theme</vt:lpstr>
      <vt:lpstr>Retrospect</vt:lpstr>
      <vt:lpstr>Program Review: From Data to Action </vt:lpstr>
      <vt:lpstr>New Program Review Process</vt:lpstr>
      <vt:lpstr>VS.</vt:lpstr>
      <vt:lpstr>New Timeline &amp; Deadlines</vt:lpstr>
      <vt:lpstr>New Template in Nuventive</vt:lpstr>
      <vt:lpstr>What is Program Review?  (And why is it important?)</vt:lpstr>
      <vt:lpstr>Key Components of Program Review</vt:lpstr>
      <vt:lpstr>Integrated Planning &amp; Program Review</vt:lpstr>
      <vt:lpstr> Mt. SAC 2035 Framework</vt:lpstr>
      <vt:lpstr>Goal 1: Culture of Care</vt:lpstr>
      <vt:lpstr>Goal 1: Culture of Care</vt:lpstr>
      <vt:lpstr>Goal 1: Culture of Care</vt:lpstr>
      <vt:lpstr>Goal 1: Culture of Care</vt:lpstr>
      <vt:lpstr>Goal 1: Culture of Care</vt:lpstr>
      <vt:lpstr>Goal 1: Culture of Care</vt:lpstr>
      <vt:lpstr>Goal 1: Culture of Care</vt:lpstr>
      <vt:lpstr>Components of Program Review in Practice Example 1: Instruction</vt:lpstr>
      <vt:lpstr>Components of Program Review in Practice  Example 2: Student Services</vt:lpstr>
      <vt:lpstr>Program Review Worksheet Sections (Instruction)</vt:lpstr>
      <vt:lpstr>Program Review Worksheet Sections (Student Services/Admin)</vt:lpstr>
      <vt:lpstr>Get Started!</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Hinostroza, Jennifer</dc:creator>
  <cp:lastModifiedBy>Tagarao, Annel</cp:lastModifiedBy>
  <cp:revision>506</cp:revision>
  <dcterms:created xsi:type="dcterms:W3CDTF">2025-08-13T23:50:58Z</dcterms:created>
  <dcterms:modified xsi:type="dcterms:W3CDTF">2026-03-13T18:43:59Z</dcterms:modified>
</cp:coreProperties>
</file>