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6"/>
  </p:notesMasterIdLst>
  <p:handoutMasterIdLst>
    <p:handoutMasterId r:id="rId27"/>
  </p:handoutMasterIdLst>
  <p:sldIdLst>
    <p:sldId id="256" r:id="rId2"/>
    <p:sldId id="275" r:id="rId3"/>
    <p:sldId id="282" r:id="rId4"/>
    <p:sldId id="276" r:id="rId5"/>
    <p:sldId id="283" r:id="rId6"/>
    <p:sldId id="263" r:id="rId7"/>
    <p:sldId id="278" r:id="rId8"/>
    <p:sldId id="279" r:id="rId9"/>
    <p:sldId id="258" r:id="rId10"/>
    <p:sldId id="270" r:id="rId11"/>
    <p:sldId id="286" r:id="rId12"/>
    <p:sldId id="285" r:id="rId13"/>
    <p:sldId id="277" r:id="rId14"/>
    <p:sldId id="271" r:id="rId15"/>
    <p:sldId id="280" r:id="rId16"/>
    <p:sldId id="281" r:id="rId17"/>
    <p:sldId id="257" r:id="rId18"/>
    <p:sldId id="273" r:id="rId19"/>
    <p:sldId id="274" r:id="rId20"/>
    <p:sldId id="272" r:id="rId21"/>
    <p:sldId id="261" r:id="rId22"/>
    <p:sldId id="264" r:id="rId23"/>
    <p:sldId id="269" r:id="rId24"/>
    <p:sldId id="266"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6" d="100"/>
          <a:sy n="96" d="100"/>
        </p:scale>
        <p:origin x="1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23174C9-62F9-4D8F-9DF7-EB8150619A35}" type="datetimeFigureOut">
              <a:rPr lang="en-US" smtClean="0"/>
              <a:t>1/5/2026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0AC7164-4156-4339-81EA-893EED5EA99E}" type="slidenum">
              <a:rPr lang="en-US" smtClean="0"/>
              <a:t>‹#›</a:t>
            </a:fld>
            <a:endParaRPr lang="en-US"/>
          </a:p>
        </p:txBody>
      </p:sp>
    </p:spTree>
    <p:extLst>
      <p:ext uri="{BB962C8B-B14F-4D97-AF65-F5344CB8AC3E}">
        <p14:creationId xmlns:p14="http://schemas.microsoft.com/office/powerpoint/2010/main" val="1592771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5E633E-C886-4DEA-90F3-2CB0087C01E4}" type="datetimeFigureOut">
              <a:rPr lang="en-US" smtClean="0"/>
              <a:t>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77B1CF-1AAF-4EF7-939B-CF1B1E7A733C}" type="slidenum">
              <a:rPr lang="en-US" smtClean="0"/>
              <a:t>‹#›</a:t>
            </a:fld>
            <a:endParaRPr lang="en-US"/>
          </a:p>
        </p:txBody>
      </p:sp>
    </p:spTree>
    <p:extLst>
      <p:ext uri="{BB962C8B-B14F-4D97-AF65-F5344CB8AC3E}">
        <p14:creationId xmlns:p14="http://schemas.microsoft.com/office/powerpoint/2010/main" val="726509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21C5516-C6FE-41E3-83E8-EED077CEF3EF}" type="slidenum">
              <a:rPr lang="en-US" altLang="en-US"/>
              <a:pPr>
                <a:spcBef>
                  <a:spcPct val="0"/>
                </a:spcBef>
              </a:pPr>
              <a:t>9</a:t>
            </a:fld>
            <a:endParaRPr lang="en-US" altLang="en-US"/>
          </a:p>
        </p:txBody>
      </p:sp>
    </p:spTree>
    <p:extLst>
      <p:ext uri="{BB962C8B-B14F-4D97-AF65-F5344CB8AC3E}">
        <p14:creationId xmlns:p14="http://schemas.microsoft.com/office/powerpoint/2010/main" val="13210889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61EA0F-A667-4B49-8422-0062BC55E249}" type="slidenum">
              <a:rPr lang="en-US" smtClean="0"/>
              <a:t>19</a:t>
            </a:fld>
            <a:endParaRPr lang="en-US" dirty="0"/>
          </a:p>
        </p:txBody>
      </p:sp>
    </p:spTree>
    <p:extLst>
      <p:ext uri="{BB962C8B-B14F-4D97-AF65-F5344CB8AC3E}">
        <p14:creationId xmlns:p14="http://schemas.microsoft.com/office/powerpoint/2010/main" val="1227581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1"/>
              <a:t>Review</a:t>
            </a:r>
            <a:r>
              <a:rPr lang="en-US" altLang="en-US"/>
              <a:t> sequence of certification steps for volunteers.</a:t>
            </a:r>
          </a:p>
          <a:p>
            <a:r>
              <a:rPr lang="en-US" altLang="en-US" b="1"/>
              <a:t>Remind </a:t>
            </a:r>
            <a:r>
              <a:rPr lang="en-US" altLang="en-US"/>
              <a:t>Volunteers are not required to certify in Basic before taking the Advanced test.</a:t>
            </a:r>
          </a:p>
          <a:p>
            <a:endParaRPr lang="en-US" altLang="en-US"/>
          </a:p>
        </p:txBody>
      </p:sp>
      <p:sp>
        <p:nvSpPr>
          <p:cNvPr id="4" name="Footer Placeholder 3"/>
          <p:cNvSpPr>
            <a:spLocks noGrp="1"/>
          </p:cNvSpPr>
          <p:nvPr>
            <p:ph type="ftr" sz="quarter" idx="4"/>
          </p:nvPr>
        </p:nvSpPr>
        <p:spPr/>
        <p:txBody>
          <a:bodyPr/>
          <a:lstStyle/>
          <a:p>
            <a:pPr>
              <a:defRPr/>
            </a:pPr>
            <a:endParaRPr lang="en-US"/>
          </a:p>
        </p:txBody>
      </p:sp>
      <p:sp>
        <p:nvSpPr>
          <p:cNvPr id="2765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DB57234-ADB7-49F3-BD4C-D9CDA1A551C2}" type="slidenum">
              <a:rPr lang="en-US" altLang="en-US" sz="1300"/>
              <a:pPr>
                <a:spcBef>
                  <a:spcPct val="0"/>
                </a:spcBef>
              </a:pPr>
              <a:t>20</a:t>
            </a:fld>
            <a:endParaRPr lang="en-US" altLang="en-US" sz="1300"/>
          </a:p>
        </p:txBody>
      </p:sp>
    </p:spTree>
    <p:extLst>
      <p:ext uri="{BB962C8B-B14F-4D97-AF65-F5344CB8AC3E}">
        <p14:creationId xmlns:p14="http://schemas.microsoft.com/office/powerpoint/2010/main" val="16087542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Clr>
                <a:srgbClr val="DA1F28"/>
              </a:buClr>
            </a:pPr>
            <a:r>
              <a:rPr lang="en-US" altLang="en-US" b="1"/>
              <a:t>Share</a:t>
            </a:r>
            <a:r>
              <a:rPr lang="en-US" altLang="en-US"/>
              <a:t> link to article that explains the Link &amp; Learn Taxes modules: </a:t>
            </a:r>
            <a:r>
              <a:rPr lang="en-US" altLang="en-US" u="sng"/>
              <a:t>http://www.irs.gov/Individuals/Link-&amp;-Learn-Taxes-- </a:t>
            </a:r>
          </a:p>
          <a:p>
            <a:pPr>
              <a:buClr>
                <a:srgbClr val="DA1F28"/>
              </a:buClr>
            </a:pPr>
            <a:r>
              <a:rPr lang="en-US" altLang="en-US" b="1"/>
              <a:t>Inform</a:t>
            </a:r>
            <a:r>
              <a:rPr lang="en-US" altLang="en-US"/>
              <a:t> Students there is a new course on The Affordable Care Act and that COD lesson is no longer available.</a:t>
            </a:r>
          </a:p>
          <a:p>
            <a:pPr>
              <a:buClr>
                <a:srgbClr val="DA1F28"/>
              </a:buClr>
            </a:pPr>
            <a:r>
              <a:rPr lang="en-US" altLang="en-US" b="1"/>
              <a:t>Inform</a:t>
            </a:r>
            <a:r>
              <a:rPr lang="en-US" altLang="en-US"/>
              <a:t> Students that they don’t need to go through each path, they only select the path that best fits their volunteer requirements</a:t>
            </a:r>
          </a:p>
          <a:p>
            <a:pPr lvl="1"/>
            <a:r>
              <a:rPr lang="en-US" altLang="en-US" b="1"/>
              <a:t>Basic Course:</a:t>
            </a:r>
            <a:r>
              <a:rPr lang="en-US" altLang="en-US"/>
              <a:t> This course covers the completion of wage earner type returns. Social security income and penalty on early withdrawal of savings is part of the Basic course. The Basic certification path is intended for the volunteer who will assist working taxpayers with individual and family tax concerns. It is recommended for, but not limited to, volunteers with 0-1 years experience. </a:t>
            </a:r>
          </a:p>
          <a:p>
            <a:pPr lvl="1"/>
            <a:r>
              <a:rPr lang="en-US" altLang="en-US" b="1"/>
              <a:t>Advanced:</a:t>
            </a:r>
            <a:r>
              <a:rPr lang="en-US" altLang="en-US"/>
              <a:t> This course covers return preparation needs across the full VITA/TCE spectrum. It covers all tax topics in the Basic course plus pension topics and issues related to stock and sale of home for individuals and families. The Advanced certification path is recommended for, but not limited to, volunteers with 2 or more years experience.</a:t>
            </a:r>
          </a:p>
          <a:p>
            <a:pPr lvl="1"/>
            <a:endParaRPr lang="en-US" altLang="en-US" b="1"/>
          </a:p>
          <a:p>
            <a:pPr lvl="1"/>
            <a:r>
              <a:rPr lang="en-US" altLang="en-US" b="1"/>
              <a:t>Optional specialty courses: </a:t>
            </a:r>
          </a:p>
          <a:p>
            <a:pPr lvl="1"/>
            <a:r>
              <a:rPr lang="en-US" altLang="en-US" b="1"/>
              <a:t>Military:</a:t>
            </a:r>
            <a:r>
              <a:rPr lang="en-US" altLang="en-US"/>
              <a:t> This optional specialty course is intended for volunteers with Advanced certification who will prepare tax returns for members of the U.S. Armed Forces. The Military course addresses tax issues that affect  armed forces members and their families, such as combat pay, moving expenses, etc. </a:t>
            </a:r>
          </a:p>
          <a:p>
            <a:pPr lvl="1"/>
            <a:r>
              <a:rPr lang="en-US" altLang="en-US" b="1"/>
              <a:t>International:</a:t>
            </a:r>
            <a:r>
              <a:rPr lang="en-US" altLang="en-US"/>
              <a:t> This optional specialty course is intended for volunteers with Advanced certification. The International course emphasizes international tax law for military and nonmilitary U.S. residents living outside the U.S., especially those served by U.S. Embassies and Consulates or other areas within the scope of VITA/TCE. </a:t>
            </a:r>
          </a:p>
          <a:p>
            <a:pPr lvl="1"/>
            <a:r>
              <a:rPr lang="en-US" altLang="en-US" b="1"/>
              <a:t>Health Savings Accounts </a:t>
            </a:r>
            <a:r>
              <a:rPr lang="en-US" altLang="en-US"/>
              <a:t>(HSA) is for volunteers with Basic or Advanced certification.</a:t>
            </a:r>
          </a:p>
          <a:p>
            <a:pPr>
              <a:buClr>
                <a:srgbClr val="DA1F28"/>
              </a:buClr>
            </a:pPr>
            <a:endParaRPr lang="en-US" altLang="en-US"/>
          </a:p>
          <a:p>
            <a:pPr>
              <a:buClr>
                <a:srgbClr val="DA1F28"/>
              </a:buClr>
            </a:pPr>
            <a:endParaRPr lang="en-US" altLang="en-US"/>
          </a:p>
        </p:txBody>
      </p:sp>
      <p:sp>
        <p:nvSpPr>
          <p:cNvPr id="4" name="Footer Placeholder 3"/>
          <p:cNvSpPr>
            <a:spLocks noGrp="1"/>
          </p:cNvSpPr>
          <p:nvPr>
            <p:ph type="ftr" sz="quarter" idx="4"/>
          </p:nvPr>
        </p:nvSpPr>
        <p:spPr/>
        <p:txBody>
          <a:bodyPr/>
          <a:lstStyle/>
          <a:p>
            <a:pPr>
              <a:defRPr/>
            </a:pPr>
            <a:endParaRPr lang="en-US"/>
          </a:p>
        </p:txBody>
      </p:sp>
      <p:sp>
        <p:nvSpPr>
          <p:cNvPr id="23557"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CE9F9C2-630F-4A9C-85C1-C8F40F6EC294}" type="slidenum">
              <a:rPr lang="en-US" altLang="en-US" sz="1300"/>
              <a:pPr>
                <a:spcBef>
                  <a:spcPct val="0"/>
                </a:spcBef>
              </a:pPr>
              <a:t>21</a:t>
            </a:fld>
            <a:endParaRPr lang="en-US" altLang="en-US" sz="1300"/>
          </a:p>
        </p:txBody>
      </p:sp>
    </p:spTree>
    <p:extLst>
      <p:ext uri="{BB962C8B-B14F-4D97-AF65-F5344CB8AC3E}">
        <p14:creationId xmlns:p14="http://schemas.microsoft.com/office/powerpoint/2010/main" val="40119837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1/5/2026</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Bulle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solidFill>
                  <a:srgbClr val="007BA4"/>
                </a:solidFill>
              </a:defRPr>
            </a:lvl1pPr>
          </a:lstStyle>
          <a:p>
            <a:r>
              <a:rPr lang="en-US" dirty="0"/>
              <a:t>Click to edit Master title style</a:t>
            </a:r>
          </a:p>
        </p:txBody>
      </p:sp>
      <p:sp>
        <p:nvSpPr>
          <p:cNvPr id="12" name="Text Placeholder 11"/>
          <p:cNvSpPr>
            <a:spLocks noGrp="1"/>
          </p:cNvSpPr>
          <p:nvPr>
            <p:ph type="body" sz="quarter" idx="17" hasCustomPrompt="1"/>
          </p:nvPr>
        </p:nvSpPr>
        <p:spPr>
          <a:xfrm>
            <a:off x="743576" y="1491915"/>
            <a:ext cx="10711543" cy="4728411"/>
          </a:xfrm>
        </p:spPr>
        <p:txBody>
          <a:bodyPr>
            <a:normAutofit/>
          </a:bodyPr>
          <a:lstStyle>
            <a:lvl1pPr marL="342900" indent="-342900">
              <a:lnSpc>
                <a:spcPct val="100000"/>
              </a:lnSpc>
              <a:spcBef>
                <a:spcPts val="600"/>
              </a:spcBef>
              <a:buClrTx/>
              <a:buFont typeface="Arial" charset="0"/>
              <a:buChar char="•"/>
              <a:defRPr sz="2800">
                <a:solidFill>
                  <a:srgbClr val="000000"/>
                </a:solidFill>
              </a:defRPr>
            </a:lvl1pPr>
            <a:lvl2pPr marL="685800" marR="0" indent="-228600" algn="l" defTabSz="914400" rtl="0" eaLnBrk="1" fontAlgn="base" latinLnBrk="0" hangingPunct="1">
              <a:lnSpc>
                <a:spcPct val="100000"/>
              </a:lnSpc>
              <a:spcBef>
                <a:spcPts val="600"/>
              </a:spcBef>
              <a:spcAft>
                <a:spcPct val="0"/>
              </a:spcAft>
              <a:buClrTx/>
              <a:buSzTx/>
              <a:buFont typeface="Arial" panose="020B0604020202020204" pitchFamily="34" charset="0"/>
              <a:buChar char="•"/>
              <a:tabLst/>
              <a:defRPr sz="2400" baseline="0">
                <a:solidFill>
                  <a:srgbClr val="000000"/>
                </a:solidFill>
              </a:defRPr>
            </a:lvl2pPr>
            <a:lvl3pPr marL="1143000" indent="-228600">
              <a:lnSpc>
                <a:spcPct val="100000"/>
              </a:lnSpc>
              <a:spcBef>
                <a:spcPts val="600"/>
              </a:spcBef>
              <a:buClrTx/>
              <a:buFont typeface="Arial" panose="020B0604020202020204" pitchFamily="34" charset="0"/>
              <a:buChar char="•"/>
              <a:defRPr sz="2000">
                <a:solidFill>
                  <a:srgbClr val="000000"/>
                </a:solidFill>
              </a:defRPr>
            </a:lvl3pPr>
            <a:lvl4pPr marL="1600200" indent="-228600">
              <a:lnSpc>
                <a:spcPct val="100000"/>
              </a:lnSpc>
              <a:spcBef>
                <a:spcPts val="600"/>
              </a:spcBef>
              <a:buClrTx/>
              <a:buSzPct val="100000"/>
              <a:buFont typeface="Arial" panose="020B0604020202020204" pitchFamily="34" charset="0"/>
              <a:buChar char="•"/>
              <a:defRPr sz="1800">
                <a:solidFill>
                  <a:srgbClr val="000000"/>
                </a:solidFill>
              </a:defRPr>
            </a:lvl4pPr>
            <a:lvl5pPr marL="2057400" indent="-228600">
              <a:buClr>
                <a:srgbClr val="000000"/>
              </a:buClr>
              <a:buFont typeface="Helvetica" charset="0"/>
              <a:buChar char="⁃"/>
              <a:defRPr sz="2000"/>
            </a:lvl5pPr>
          </a:lstStyle>
          <a:p>
            <a:pPr lvl="0"/>
            <a:r>
              <a:rPr lang="en-US" dirty="0"/>
              <a:t>First level</a:t>
            </a:r>
          </a:p>
          <a:p>
            <a:pPr lvl="1"/>
            <a:r>
              <a:rPr lang="en-US" dirty="0"/>
              <a:t>Second level</a:t>
            </a:r>
          </a:p>
          <a:p>
            <a:pPr lvl="2"/>
            <a:r>
              <a:rPr lang="en-US" dirty="0"/>
              <a:t>Third level</a:t>
            </a:r>
          </a:p>
          <a:p>
            <a:pPr lvl="3"/>
            <a:r>
              <a:rPr lang="en-US" dirty="0"/>
              <a:t>Fourth level</a:t>
            </a:r>
          </a:p>
        </p:txBody>
      </p:sp>
      <p:sp>
        <p:nvSpPr>
          <p:cNvPr id="5" name="Footer"/>
          <p:cNvSpPr txBox="1"/>
          <p:nvPr userDrawn="1"/>
        </p:nvSpPr>
        <p:spPr>
          <a:xfrm>
            <a:off x="3007866" y="6538743"/>
            <a:ext cx="8956009" cy="261610"/>
          </a:xfrm>
          <a:prstGeom prst="rect">
            <a:avLst/>
          </a:prstGeom>
          <a:noFill/>
          <a:effectLst/>
        </p:spPr>
        <p:txBody>
          <a:bodyPr wrap="square" lIns="0" tIns="0" r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4A78"/>
                </a:solidFill>
                <a:effectLst/>
                <a:uLnTx/>
                <a:uFillTx/>
                <a:latin typeface="arial" charset="0"/>
                <a:ea typeface="+mn-ea"/>
                <a:cs typeface="+mn-cs"/>
              </a:rPr>
              <a:t>© 2020 Cengage Learning. </a:t>
            </a:r>
          </a:p>
        </p:txBody>
      </p:sp>
    </p:spTree>
    <p:extLst>
      <p:ext uri="{BB962C8B-B14F-4D97-AF65-F5344CB8AC3E}">
        <p14:creationId xmlns:p14="http://schemas.microsoft.com/office/powerpoint/2010/main" val="6045331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Autofit/>
          </a:bodyPr>
          <a:lstStyle/>
          <a:p>
            <a:r>
              <a:rPr lang="en-US" dirty="0"/>
              <a:t>CLICK TO EDIT MASTER TITLE STYLE</a:t>
            </a:r>
          </a:p>
        </p:txBody>
      </p:sp>
      <p:sp>
        <p:nvSpPr>
          <p:cNvPr id="3" name="Content Placeholder 2"/>
          <p:cNvSpPr>
            <a:spLocks noGrp="1"/>
          </p:cNvSpPr>
          <p:nvPr>
            <p:ph idx="1"/>
          </p:nvPr>
        </p:nvSpPr>
        <p:spPr/>
        <p:txBody>
          <a:bodyPr>
            <a:noAutofit/>
          </a:bodyPr>
          <a:lstStyle>
            <a:lvl1pPr marL="365760" indent="-365760">
              <a:defRPr/>
            </a:lvl1pPr>
            <a:lvl2pPr marL="822960" indent="-320040">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7"/>
          <p:cNvSpPr txBox="1"/>
          <p:nvPr userDrawn="1"/>
        </p:nvSpPr>
        <p:spPr>
          <a:xfrm>
            <a:off x="2888443" y="6301527"/>
            <a:ext cx="8805672" cy="457200"/>
          </a:xfrm>
          <a:prstGeom prst="rect">
            <a:avLst/>
          </a:prstGeom>
          <a:noFill/>
        </p:spPr>
        <p:txBody>
          <a:bodyPr wrap="square" rtlCol="0" anchor="b">
            <a:noAutofit/>
          </a:bodyPr>
          <a:lstStyle/>
          <a:p>
            <a:pPr algn="r">
              <a:defRPr/>
            </a:pPr>
            <a:r>
              <a:rPr lang="en-US" sz="1400" dirty="0">
                <a:solidFill>
                  <a:srgbClr val="004A78"/>
                </a:solidFill>
              </a:rPr>
              <a:t>©2019 Cengage Learning. </a:t>
            </a:r>
          </a:p>
        </p:txBody>
      </p:sp>
    </p:spTree>
    <p:extLst>
      <p:ext uri="{BB962C8B-B14F-4D97-AF65-F5344CB8AC3E}">
        <p14:creationId xmlns:p14="http://schemas.microsoft.com/office/powerpoint/2010/main" val="15140729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Autofit/>
          </a:bodyPr>
          <a:lstStyle/>
          <a:p>
            <a:r>
              <a:rPr lang="en-US" dirty="0"/>
              <a:t>CLICK TO EDIT MASTER TITLE STYLE</a:t>
            </a:r>
          </a:p>
        </p:txBody>
      </p:sp>
      <p:sp>
        <p:nvSpPr>
          <p:cNvPr id="3" name="Content Placeholder 2"/>
          <p:cNvSpPr>
            <a:spLocks noGrp="1"/>
          </p:cNvSpPr>
          <p:nvPr>
            <p:ph idx="1"/>
          </p:nvPr>
        </p:nvSpPr>
        <p:spPr/>
        <p:txBody>
          <a:bodyPr>
            <a:noAutofit/>
          </a:bodyPr>
          <a:lstStyle>
            <a:lvl1pPr marL="365760" indent="-365760">
              <a:defRPr/>
            </a:lvl1pPr>
            <a:lvl2pPr marL="822960" indent="-320040">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7"/>
          <p:cNvSpPr txBox="1"/>
          <p:nvPr userDrawn="1"/>
        </p:nvSpPr>
        <p:spPr>
          <a:xfrm>
            <a:off x="2888443" y="6301527"/>
            <a:ext cx="8805672" cy="457200"/>
          </a:xfrm>
          <a:prstGeom prst="rect">
            <a:avLst/>
          </a:prstGeom>
          <a:noFill/>
        </p:spPr>
        <p:txBody>
          <a:bodyPr wrap="square" rtlCol="0" anchor="b">
            <a:noAutofit/>
          </a:bodyPr>
          <a:lstStyle/>
          <a:p>
            <a:pPr algn="r">
              <a:defRPr/>
            </a:pPr>
            <a:r>
              <a:rPr lang="en-US" sz="1400" dirty="0">
                <a:solidFill>
                  <a:srgbClr val="004A78"/>
                </a:solidFill>
              </a:rPr>
              <a:t>©2019 Cengage Learning. </a:t>
            </a:r>
          </a:p>
        </p:txBody>
      </p:sp>
    </p:spTree>
    <p:extLst>
      <p:ext uri="{BB962C8B-B14F-4D97-AF65-F5344CB8AC3E}">
        <p14:creationId xmlns:p14="http://schemas.microsoft.com/office/powerpoint/2010/main" val="16251560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Autofit/>
          </a:bodyPr>
          <a:lstStyle/>
          <a:p>
            <a:r>
              <a:rPr lang="en-US" dirty="0"/>
              <a:t>CLICK TO EDIT MASTER TITLE STYLE</a:t>
            </a:r>
          </a:p>
        </p:txBody>
      </p:sp>
      <p:sp>
        <p:nvSpPr>
          <p:cNvPr id="3" name="Content Placeholder 2"/>
          <p:cNvSpPr>
            <a:spLocks noGrp="1"/>
          </p:cNvSpPr>
          <p:nvPr>
            <p:ph idx="1"/>
          </p:nvPr>
        </p:nvSpPr>
        <p:spPr/>
        <p:txBody>
          <a:bodyPr>
            <a:noAutofit/>
          </a:bodyPr>
          <a:lstStyle>
            <a:lvl1pPr marL="365760" indent="-365760">
              <a:defRPr/>
            </a:lvl1pPr>
            <a:lvl2pPr marL="822960" indent="-320040">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7"/>
          <p:cNvSpPr txBox="1"/>
          <p:nvPr userDrawn="1"/>
        </p:nvSpPr>
        <p:spPr>
          <a:xfrm>
            <a:off x="2888443" y="6301527"/>
            <a:ext cx="8805672" cy="457200"/>
          </a:xfrm>
          <a:prstGeom prst="rect">
            <a:avLst/>
          </a:prstGeom>
          <a:noFill/>
        </p:spPr>
        <p:txBody>
          <a:bodyPr wrap="square" rtlCol="0" anchor="b">
            <a:noAutofit/>
          </a:bodyPr>
          <a:lstStyle/>
          <a:p>
            <a:pPr algn="r">
              <a:defRPr/>
            </a:pPr>
            <a:r>
              <a:rPr lang="en-US" sz="1400" dirty="0">
                <a:solidFill>
                  <a:srgbClr val="004A78"/>
                </a:solidFill>
              </a:rPr>
              <a:t>©2019 Cengage Learning. </a:t>
            </a:r>
          </a:p>
        </p:txBody>
      </p:sp>
    </p:spTree>
    <p:extLst>
      <p:ext uri="{BB962C8B-B14F-4D97-AF65-F5344CB8AC3E}">
        <p14:creationId xmlns:p14="http://schemas.microsoft.com/office/powerpoint/2010/main" val="12994068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Autofit/>
          </a:bodyPr>
          <a:lstStyle/>
          <a:p>
            <a:r>
              <a:rPr lang="en-US" dirty="0"/>
              <a:t>CLICK TO EDIT MASTER TITLE STYLE</a:t>
            </a:r>
          </a:p>
        </p:txBody>
      </p:sp>
      <p:sp>
        <p:nvSpPr>
          <p:cNvPr id="3" name="Content Placeholder 2"/>
          <p:cNvSpPr>
            <a:spLocks noGrp="1"/>
          </p:cNvSpPr>
          <p:nvPr>
            <p:ph idx="1"/>
          </p:nvPr>
        </p:nvSpPr>
        <p:spPr/>
        <p:txBody>
          <a:bodyPr>
            <a:noAutofit/>
          </a:bodyPr>
          <a:lstStyle>
            <a:lvl1pPr marL="365760" indent="-365760">
              <a:defRPr/>
            </a:lvl1pPr>
            <a:lvl2pPr marL="822960" indent="-320040">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7"/>
          <p:cNvSpPr txBox="1"/>
          <p:nvPr userDrawn="1"/>
        </p:nvSpPr>
        <p:spPr>
          <a:xfrm>
            <a:off x="2888443" y="6301527"/>
            <a:ext cx="8805672" cy="457200"/>
          </a:xfrm>
          <a:prstGeom prst="rect">
            <a:avLst/>
          </a:prstGeom>
          <a:noFill/>
        </p:spPr>
        <p:txBody>
          <a:bodyPr wrap="square" rtlCol="0" anchor="b">
            <a:noAutofit/>
          </a:bodyPr>
          <a:lstStyle/>
          <a:p>
            <a:pPr algn="r">
              <a:defRPr/>
            </a:pPr>
            <a:r>
              <a:rPr lang="en-US" sz="1400" dirty="0">
                <a:solidFill>
                  <a:srgbClr val="004A78"/>
                </a:solidFill>
              </a:rPr>
              <a:t>©2019 Cengage Learning. </a:t>
            </a:r>
          </a:p>
        </p:txBody>
      </p:sp>
    </p:spTree>
    <p:extLst>
      <p:ext uri="{BB962C8B-B14F-4D97-AF65-F5344CB8AC3E}">
        <p14:creationId xmlns:p14="http://schemas.microsoft.com/office/powerpoint/2010/main" val="1053826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1/5/2026</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8">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1/5/2026</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hyperlink" Target="https://nam12.safelinks.protection.outlook.com/?url=https%3A%2F%2Finside.mtsac.edu%2F&amp;data=04%7C01%7Cresparza31%40mtsac.edu%7C720392ecfff84756b68a08d9dfa38690%7Ccc4d4bf20a9e4240aedea7d1d688f935%7C0%7C0%7C637786715687430190%7CUnknown%7CTWFpbGZsb3d8eyJWIjoiMC4wLjAwMDAiLCJQIjoiV2luMzIiLCJBTiI6Ik1haWwiLCJXVCI6Mn0%3D%7C3000&amp;sdata=LI2Mwpr%2BUWGjtQlfU8%2FYGMR%2BIG2T%2Bz%2BZVAYtch4x4Ik%3D&amp;reserved=0"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en.wikipedia.org/wiki/Authority" TargetMode="Externa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mailto:svaldes3@mtsac.edu"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hyperlink" Target="http://catalog.mtsac.edu/search/?P=BUSA%2059" TargetMode="External"/><Relationship Id="rId2" Type="http://schemas.openxmlformats.org/officeDocument/2006/relationships/hyperlink" Target="http://catalog.mtsac.edu/search/?P=BUSA%2058" TargetMode="External"/><Relationship Id="rId1" Type="http://schemas.openxmlformats.org/officeDocument/2006/relationships/slideLayout" Target="../slideLayouts/slideLayout14.xml"/><Relationship Id="rId4" Type="http://schemas.openxmlformats.org/officeDocument/2006/relationships/hyperlink" Target="http://catalog.mtsac.edu/search/?P=BUSA%2060"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800366" y="90772"/>
            <a:ext cx="4657426" cy="3287366"/>
          </a:xfrm>
          <a:prstGeom prst="rect">
            <a:avLst/>
          </a:prstGeom>
        </p:spPr>
      </p:pic>
      <p:pic>
        <p:nvPicPr>
          <p:cNvPr id="8194" name="Picture 2" descr="https://static.wixstatic.com/media/a2905f_b773ed077d0947b09c3c7ae55fd18495%7Emv2.jpg/v1/crop/x_300,y_0,w_987,h_258/fill/w_378,h_99,al_c,q_80,usm_0.66_1.00_0.01/a2905f_b773ed077d0947b09c3c7ae55fd18495%7Emv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28854" y="4018123"/>
            <a:ext cx="3600450" cy="942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5084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 CSU 5 VITA Clinic</a:t>
            </a:r>
          </a:p>
        </p:txBody>
      </p:sp>
      <p:sp>
        <p:nvSpPr>
          <p:cNvPr id="5" name="Text Placeholder 4"/>
          <p:cNvSpPr>
            <a:spLocks noGrp="1"/>
          </p:cNvSpPr>
          <p:nvPr>
            <p:ph type="body" idx="1"/>
          </p:nvPr>
        </p:nvSpPr>
        <p:spPr>
          <a:ln>
            <a:solidFill>
              <a:schemeClr val="bg1"/>
            </a:solidFill>
          </a:ln>
        </p:spPr>
        <p:txBody>
          <a:bodyPr/>
          <a:lstStyle/>
          <a:p>
            <a:r>
              <a:rPr lang="en-US" dirty="0"/>
              <a:t> Cal State Universities </a:t>
            </a:r>
          </a:p>
        </p:txBody>
      </p:sp>
      <p:sp>
        <p:nvSpPr>
          <p:cNvPr id="6" name="Content Placeholder 5"/>
          <p:cNvSpPr>
            <a:spLocks noGrp="1"/>
          </p:cNvSpPr>
          <p:nvPr>
            <p:ph sz="half" idx="2"/>
          </p:nvPr>
        </p:nvSpPr>
        <p:spPr/>
        <p:txBody>
          <a:bodyPr/>
          <a:lstStyle/>
          <a:p>
            <a:r>
              <a:rPr lang="en-US" dirty="0"/>
              <a:t>CSU Dominguez Hills</a:t>
            </a:r>
          </a:p>
          <a:p>
            <a:r>
              <a:rPr lang="en-US" dirty="0"/>
              <a:t>CSU Los Angeles</a:t>
            </a:r>
          </a:p>
          <a:p>
            <a:r>
              <a:rPr lang="en-US" dirty="0"/>
              <a:t>CSU Long Beach</a:t>
            </a:r>
          </a:p>
          <a:p>
            <a:r>
              <a:rPr lang="en-US" dirty="0"/>
              <a:t>CSU Northridge</a:t>
            </a:r>
          </a:p>
          <a:p>
            <a:r>
              <a:rPr lang="en-US" dirty="0"/>
              <a:t>Cal Poly Pomona</a:t>
            </a:r>
          </a:p>
        </p:txBody>
      </p:sp>
      <p:sp>
        <p:nvSpPr>
          <p:cNvPr id="7" name="Text Placeholder 6"/>
          <p:cNvSpPr>
            <a:spLocks noGrp="1"/>
          </p:cNvSpPr>
          <p:nvPr>
            <p:ph type="body" sz="quarter" idx="3"/>
          </p:nvPr>
        </p:nvSpPr>
        <p:spPr>
          <a:ln>
            <a:solidFill>
              <a:schemeClr val="bg1"/>
            </a:solidFill>
          </a:ln>
        </p:spPr>
        <p:txBody>
          <a:bodyPr/>
          <a:lstStyle/>
          <a:p>
            <a:r>
              <a:rPr lang="en-US" dirty="0"/>
              <a:t>Community Colleges</a:t>
            </a:r>
          </a:p>
        </p:txBody>
      </p:sp>
      <p:sp>
        <p:nvSpPr>
          <p:cNvPr id="8" name="Content Placeholder 7"/>
          <p:cNvSpPr>
            <a:spLocks noGrp="1"/>
          </p:cNvSpPr>
          <p:nvPr>
            <p:ph sz="quarter" idx="4"/>
          </p:nvPr>
        </p:nvSpPr>
        <p:spPr/>
        <p:txBody>
          <a:bodyPr/>
          <a:lstStyle/>
          <a:p>
            <a:r>
              <a:rPr lang="en-US" dirty="0"/>
              <a:t>College of the Canyons </a:t>
            </a:r>
          </a:p>
          <a:p>
            <a:r>
              <a:rPr lang="en-US" dirty="0"/>
              <a:t>Los Angeles Mission College</a:t>
            </a:r>
          </a:p>
          <a:p>
            <a:r>
              <a:rPr lang="en-US" dirty="0"/>
              <a:t>Mt. San Antonio College</a:t>
            </a:r>
          </a:p>
          <a:p>
            <a:r>
              <a:rPr lang="en-US" dirty="0"/>
              <a:t>Rio Hondo College</a:t>
            </a:r>
          </a:p>
          <a:p>
            <a:r>
              <a:rPr lang="en-US" dirty="0"/>
              <a:t>Pasadena City College </a:t>
            </a:r>
          </a:p>
        </p:txBody>
      </p:sp>
    </p:spTree>
    <p:extLst>
      <p:ext uri="{BB962C8B-B14F-4D97-AF65-F5344CB8AC3E}">
        <p14:creationId xmlns:p14="http://schemas.microsoft.com/office/powerpoint/2010/main" val="37194862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00AC50-6A3B-5946-3018-C876C58C0C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61F8EF-F98C-503E-EE50-8C1D11A46FB3}"/>
              </a:ext>
            </a:extLst>
          </p:cNvPr>
          <p:cNvSpPr>
            <a:spLocks noGrp="1"/>
          </p:cNvSpPr>
          <p:nvPr>
            <p:ph type="title"/>
          </p:nvPr>
        </p:nvSpPr>
        <p:spPr/>
        <p:txBody>
          <a:bodyPr/>
          <a:lstStyle/>
          <a:p>
            <a:r>
              <a:rPr lang="en-US" dirty="0"/>
              <a:t>2025 Highlights </a:t>
            </a:r>
          </a:p>
        </p:txBody>
      </p:sp>
      <p:sp>
        <p:nvSpPr>
          <p:cNvPr id="3" name="Content Placeholder 2">
            <a:extLst>
              <a:ext uri="{FF2B5EF4-FFF2-40B4-BE49-F238E27FC236}">
                <a16:creationId xmlns:a16="http://schemas.microsoft.com/office/drawing/2014/main" id="{39A8C9BA-E16B-C560-C6B3-0074F8CF8054}"/>
              </a:ext>
            </a:extLst>
          </p:cNvPr>
          <p:cNvSpPr>
            <a:spLocks noGrp="1"/>
          </p:cNvSpPr>
          <p:nvPr>
            <p:ph idx="1"/>
          </p:nvPr>
        </p:nvSpPr>
        <p:spPr/>
        <p:txBody>
          <a:bodyPr/>
          <a:lstStyle/>
          <a:p>
            <a:r>
              <a:rPr lang="en-US" dirty="0"/>
              <a:t>70 Volunteers</a:t>
            </a:r>
          </a:p>
          <a:p>
            <a:r>
              <a:rPr lang="en-US" dirty="0"/>
              <a:t>653 total Returns (+102, 18% increase)</a:t>
            </a:r>
          </a:p>
          <a:p>
            <a:r>
              <a:rPr lang="en-US" dirty="0"/>
              <a:t>Total Refunds $740,521</a:t>
            </a:r>
          </a:p>
          <a:p>
            <a:r>
              <a:rPr lang="en-US" dirty="0"/>
              <a:t>Total Federal Refund $522,624 ( +66,027)</a:t>
            </a:r>
          </a:p>
          <a:p>
            <a:r>
              <a:rPr lang="en-US" dirty="0"/>
              <a:t>Total State Refunds $217,897(+$41,247)</a:t>
            </a:r>
          </a:p>
          <a:p>
            <a:r>
              <a:rPr lang="en-US" dirty="0"/>
              <a:t>Federal EITC $156,891 (+$38,675)</a:t>
            </a:r>
          </a:p>
          <a:p>
            <a:r>
              <a:rPr lang="en-US" dirty="0"/>
              <a:t>State EIC $54,979+$31,708)</a:t>
            </a:r>
          </a:p>
        </p:txBody>
      </p:sp>
    </p:spTree>
    <p:extLst>
      <p:ext uri="{BB962C8B-B14F-4D97-AF65-F5344CB8AC3E}">
        <p14:creationId xmlns:p14="http://schemas.microsoft.com/office/powerpoint/2010/main" val="358313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00EE9-192A-5995-F179-CD6DC4AF86E7}"/>
              </a:ext>
            </a:extLst>
          </p:cNvPr>
          <p:cNvSpPr>
            <a:spLocks noGrp="1"/>
          </p:cNvSpPr>
          <p:nvPr>
            <p:ph type="title"/>
          </p:nvPr>
        </p:nvSpPr>
        <p:spPr/>
        <p:txBody>
          <a:bodyPr/>
          <a:lstStyle/>
          <a:p>
            <a:r>
              <a:rPr lang="en-US" dirty="0"/>
              <a:t>2024 Highlights </a:t>
            </a:r>
          </a:p>
        </p:txBody>
      </p:sp>
      <p:sp>
        <p:nvSpPr>
          <p:cNvPr id="3" name="Content Placeholder 2">
            <a:extLst>
              <a:ext uri="{FF2B5EF4-FFF2-40B4-BE49-F238E27FC236}">
                <a16:creationId xmlns:a16="http://schemas.microsoft.com/office/drawing/2014/main" id="{3A642C91-4511-A759-953B-97A0277DFD32}"/>
              </a:ext>
            </a:extLst>
          </p:cNvPr>
          <p:cNvSpPr>
            <a:spLocks noGrp="1"/>
          </p:cNvSpPr>
          <p:nvPr>
            <p:ph idx="1"/>
          </p:nvPr>
        </p:nvSpPr>
        <p:spPr/>
        <p:txBody>
          <a:bodyPr/>
          <a:lstStyle/>
          <a:p>
            <a:r>
              <a:rPr lang="en-US" dirty="0"/>
              <a:t>70 Volunteers</a:t>
            </a:r>
          </a:p>
          <a:p>
            <a:r>
              <a:rPr lang="en-US" dirty="0"/>
              <a:t>551 total Returns </a:t>
            </a:r>
          </a:p>
          <a:p>
            <a:r>
              <a:rPr lang="en-US" dirty="0"/>
              <a:t>Total Refunds $633,247</a:t>
            </a:r>
          </a:p>
          <a:p>
            <a:r>
              <a:rPr lang="en-US" dirty="0"/>
              <a:t>Total Federal Refund $456,597 ( +128,242)</a:t>
            </a:r>
          </a:p>
          <a:p>
            <a:r>
              <a:rPr lang="en-US" dirty="0"/>
              <a:t>Total State Refunds $176,650(+$41,204)</a:t>
            </a:r>
          </a:p>
          <a:p>
            <a:r>
              <a:rPr lang="en-US" dirty="0"/>
              <a:t>Federal EITC $156,891 (+49,240)</a:t>
            </a:r>
          </a:p>
          <a:p>
            <a:r>
              <a:rPr lang="en-US" dirty="0"/>
              <a:t>State EIC $23,271</a:t>
            </a:r>
          </a:p>
        </p:txBody>
      </p:sp>
    </p:spTree>
    <p:extLst>
      <p:ext uri="{BB962C8B-B14F-4D97-AF65-F5344CB8AC3E}">
        <p14:creationId xmlns:p14="http://schemas.microsoft.com/office/powerpoint/2010/main" val="13466499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2023 VITA Highlights </a:t>
            </a:r>
          </a:p>
        </p:txBody>
      </p:sp>
      <p:sp>
        <p:nvSpPr>
          <p:cNvPr id="7" name="Content Placeholder 6"/>
          <p:cNvSpPr>
            <a:spLocks noGrp="1"/>
          </p:cNvSpPr>
          <p:nvPr>
            <p:ph idx="1"/>
          </p:nvPr>
        </p:nvSpPr>
        <p:spPr/>
        <p:txBody>
          <a:bodyPr/>
          <a:lstStyle/>
          <a:p>
            <a:r>
              <a:rPr lang="en-US" dirty="0"/>
              <a:t>47 Volunteers</a:t>
            </a:r>
          </a:p>
          <a:p>
            <a:r>
              <a:rPr lang="en-US" dirty="0"/>
              <a:t>472 Returns prepared</a:t>
            </a:r>
          </a:p>
          <a:p>
            <a:r>
              <a:rPr lang="en-US" dirty="0"/>
              <a:t>$463,802 total Refunds</a:t>
            </a:r>
          </a:p>
          <a:p>
            <a:r>
              <a:rPr lang="en-US" dirty="0"/>
              <a:t>$328,355 in Federal Refunds</a:t>
            </a:r>
          </a:p>
          <a:p>
            <a:r>
              <a:rPr lang="en-US" dirty="0"/>
              <a:t>$ 135,447 in State Refunds</a:t>
            </a:r>
          </a:p>
          <a:p>
            <a:r>
              <a:rPr lang="en-US" dirty="0"/>
              <a:t>Saved over $60,000 in fees for the Community </a:t>
            </a:r>
          </a:p>
          <a:p>
            <a:pPr marL="0" indent="0">
              <a:buNone/>
            </a:pPr>
            <a:r>
              <a:rPr lang="en-US" dirty="0"/>
              <a:t> </a:t>
            </a:r>
          </a:p>
          <a:p>
            <a:endParaRPr lang="en-US" dirty="0"/>
          </a:p>
        </p:txBody>
      </p:sp>
    </p:spTree>
    <p:extLst>
      <p:ext uri="{BB962C8B-B14F-4D97-AF65-F5344CB8AC3E}">
        <p14:creationId xmlns:p14="http://schemas.microsoft.com/office/powerpoint/2010/main" val="29408113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2022  VITA Highlights </a:t>
            </a:r>
          </a:p>
        </p:txBody>
      </p:sp>
      <p:sp>
        <p:nvSpPr>
          <p:cNvPr id="3" name="Content Placeholder 2"/>
          <p:cNvSpPr>
            <a:spLocks noGrp="1"/>
          </p:cNvSpPr>
          <p:nvPr>
            <p:ph idx="1"/>
          </p:nvPr>
        </p:nvSpPr>
        <p:spPr/>
        <p:txBody>
          <a:bodyPr/>
          <a:lstStyle/>
          <a:p>
            <a:r>
              <a:rPr lang="en-US" dirty="0"/>
              <a:t>25 Volunteers ( 18 Certified Advanced) </a:t>
            </a:r>
          </a:p>
          <a:p>
            <a:r>
              <a:rPr lang="en-US" dirty="0"/>
              <a:t>305 Returns Prepared</a:t>
            </a:r>
          </a:p>
          <a:p>
            <a:r>
              <a:rPr lang="en-US" dirty="0"/>
              <a:t>$ 345, 242 in Federal Refunds</a:t>
            </a:r>
          </a:p>
          <a:p>
            <a:r>
              <a:rPr lang="en-US" dirty="0"/>
              <a:t>$ 62,059 in State Refunds</a:t>
            </a:r>
          </a:p>
          <a:p>
            <a:r>
              <a:rPr lang="en-US" dirty="0"/>
              <a:t>$ 53,838 in Federal EIC and $7,402 in CA EIC</a:t>
            </a:r>
          </a:p>
          <a:p>
            <a:r>
              <a:rPr lang="en-US" dirty="0"/>
              <a:t>Saved over $60,000 in fees for the Community </a:t>
            </a:r>
          </a:p>
        </p:txBody>
      </p:sp>
    </p:spTree>
    <p:extLst>
      <p:ext uri="{BB962C8B-B14F-4D97-AF65-F5344CB8AC3E}">
        <p14:creationId xmlns:p14="http://schemas.microsoft.com/office/powerpoint/2010/main" val="36741927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challenge in 2025</a:t>
            </a:r>
          </a:p>
        </p:txBody>
      </p:sp>
      <p:sp>
        <p:nvSpPr>
          <p:cNvPr id="3" name="Content Placeholder 2"/>
          <p:cNvSpPr>
            <a:spLocks noGrp="1"/>
          </p:cNvSpPr>
          <p:nvPr>
            <p:ph idx="1"/>
          </p:nvPr>
        </p:nvSpPr>
        <p:spPr/>
        <p:txBody>
          <a:bodyPr>
            <a:normAutofit lnSpcReduction="10000"/>
          </a:bodyPr>
          <a:lstStyle/>
          <a:p>
            <a:r>
              <a:rPr lang="en-US" dirty="0"/>
              <a:t>We have a tremendous amount of volunteers, we have 72 compared to 47 the year before </a:t>
            </a:r>
          </a:p>
          <a:p>
            <a:r>
              <a:rPr lang="en-US" dirty="0"/>
              <a:t>Because of the costs, economy and with moth families trying to save money, many will look towards VITA.</a:t>
            </a:r>
          </a:p>
          <a:p>
            <a:r>
              <a:rPr lang="en-US" dirty="0"/>
              <a:t>We want to increase the number of returns we prepare</a:t>
            </a:r>
          </a:p>
          <a:p>
            <a:r>
              <a:rPr lang="en-US" dirty="0"/>
              <a:t>We want to improve our marketing to get the word out </a:t>
            </a:r>
          </a:p>
          <a:p>
            <a:r>
              <a:rPr lang="en-US" dirty="0"/>
              <a:t> Attention to detail, listening, putting our ego aside, developing our students as emerging professionals</a:t>
            </a:r>
          </a:p>
        </p:txBody>
      </p:sp>
    </p:spTree>
    <p:extLst>
      <p:ext uri="{BB962C8B-B14F-4D97-AF65-F5344CB8AC3E}">
        <p14:creationId xmlns:p14="http://schemas.microsoft.com/office/powerpoint/2010/main" val="15371422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Your challenge </a:t>
            </a:r>
          </a:p>
        </p:txBody>
      </p:sp>
      <p:sp>
        <p:nvSpPr>
          <p:cNvPr id="3" name="Content Placeholder 2"/>
          <p:cNvSpPr>
            <a:spLocks noGrp="1"/>
          </p:cNvSpPr>
          <p:nvPr>
            <p:ph idx="1"/>
          </p:nvPr>
        </p:nvSpPr>
        <p:spPr/>
        <p:txBody>
          <a:bodyPr>
            <a:normAutofit fontScale="85000" lnSpcReduction="20000"/>
          </a:bodyPr>
          <a:lstStyle/>
          <a:p>
            <a:r>
              <a:rPr lang="en-US" dirty="0"/>
              <a:t>Being  professional </a:t>
            </a:r>
          </a:p>
          <a:p>
            <a:r>
              <a:rPr lang="en-US" dirty="0"/>
              <a:t>Being on time </a:t>
            </a:r>
          </a:p>
          <a:p>
            <a:r>
              <a:rPr lang="en-US" dirty="0"/>
              <a:t>Start off on the right foot, with the right momentum </a:t>
            </a:r>
          </a:p>
          <a:p>
            <a:r>
              <a:rPr lang="en-US" dirty="0"/>
              <a:t>Take this course and the program seriously, not like your other classes </a:t>
            </a:r>
          </a:p>
          <a:p>
            <a:r>
              <a:rPr lang="en-US" dirty="0"/>
              <a:t>Working with a new software and process and working in income taxes </a:t>
            </a:r>
          </a:p>
          <a:p>
            <a:r>
              <a:rPr lang="en-US" dirty="0"/>
              <a:t>Prepare as a if you were a professional </a:t>
            </a:r>
          </a:p>
          <a:p>
            <a:r>
              <a:rPr lang="en-US" dirty="0"/>
              <a:t>Have patience, positive attitude </a:t>
            </a:r>
          </a:p>
          <a:p>
            <a:r>
              <a:rPr lang="en-US" dirty="0"/>
              <a:t>Be willing to work and work with others</a:t>
            </a:r>
          </a:p>
          <a:p>
            <a:r>
              <a:rPr lang="en-US" dirty="0"/>
              <a:t>Be willing to accept feedback and criticism </a:t>
            </a:r>
          </a:p>
        </p:txBody>
      </p:sp>
    </p:spTree>
    <p:extLst>
      <p:ext uri="{BB962C8B-B14F-4D97-AF65-F5344CB8AC3E}">
        <p14:creationId xmlns:p14="http://schemas.microsoft.com/office/powerpoint/2010/main" val="29697044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19" y="317295"/>
            <a:ext cx="9603275" cy="1049235"/>
          </a:xfrm>
        </p:spPr>
        <p:txBody>
          <a:bodyPr/>
          <a:lstStyle/>
          <a:p>
            <a:r>
              <a:rPr lang="en-US" dirty="0"/>
              <a:t>Following schedule of dates 8:00Am-3:00pm</a:t>
            </a:r>
            <a:br>
              <a:rPr lang="en-US" dirty="0"/>
            </a:br>
            <a:r>
              <a:rPr lang="en-US" dirty="0"/>
              <a:t>For 2026 every Saturday </a:t>
            </a:r>
          </a:p>
        </p:txBody>
      </p:sp>
      <p:sp>
        <p:nvSpPr>
          <p:cNvPr id="3" name="Content Placeholder 2"/>
          <p:cNvSpPr>
            <a:spLocks noGrp="1"/>
          </p:cNvSpPr>
          <p:nvPr>
            <p:ph idx="1"/>
          </p:nvPr>
        </p:nvSpPr>
        <p:spPr>
          <a:xfrm>
            <a:off x="550242" y="2013918"/>
            <a:ext cx="9603275" cy="3450613"/>
          </a:xfrm>
        </p:spPr>
        <p:txBody>
          <a:bodyPr>
            <a:normAutofit/>
          </a:bodyPr>
          <a:lstStyle/>
          <a:p>
            <a:r>
              <a:rPr lang="en-US" dirty="0"/>
              <a:t>Feb 28th</a:t>
            </a:r>
          </a:p>
          <a:p>
            <a:r>
              <a:rPr lang="en-US" dirty="0"/>
              <a:t>March 7th</a:t>
            </a:r>
          </a:p>
          <a:p>
            <a:r>
              <a:rPr lang="en-US" dirty="0"/>
              <a:t>March 14</a:t>
            </a:r>
            <a:r>
              <a:rPr lang="en-US" baseline="30000" dirty="0"/>
              <a:t>th</a:t>
            </a:r>
            <a:r>
              <a:rPr lang="en-US" dirty="0"/>
              <a:t>   </a:t>
            </a:r>
          </a:p>
          <a:p>
            <a:r>
              <a:rPr lang="en-US" dirty="0"/>
              <a:t>March 21st</a:t>
            </a:r>
          </a:p>
          <a:p>
            <a:r>
              <a:rPr lang="en-US" dirty="0"/>
              <a:t>March 28th</a:t>
            </a:r>
          </a:p>
          <a:p>
            <a:r>
              <a:rPr lang="en-US" dirty="0"/>
              <a:t>April 4</a:t>
            </a:r>
            <a:r>
              <a:rPr lang="en-US" baseline="30000" dirty="0"/>
              <a:t>th</a:t>
            </a:r>
            <a:r>
              <a:rPr lang="en-US" dirty="0"/>
              <a:t> </a:t>
            </a:r>
          </a:p>
          <a:p>
            <a:r>
              <a:rPr lang="en-US" dirty="0"/>
              <a:t>April 11t</a:t>
            </a:r>
            <a:r>
              <a:rPr lang="en-US" baseline="30000" dirty="0"/>
              <a:t>h</a:t>
            </a:r>
            <a:r>
              <a:rPr lang="en-US" dirty="0"/>
              <a:t> </a:t>
            </a:r>
          </a:p>
        </p:txBody>
      </p:sp>
      <p:pic>
        <p:nvPicPr>
          <p:cNvPr id="5" name="Picture 4"/>
          <p:cNvPicPr>
            <a:picLocks noChangeAspect="1"/>
          </p:cNvPicPr>
          <p:nvPr/>
        </p:nvPicPr>
        <p:blipFill>
          <a:blip r:embed="rId2"/>
          <a:stretch>
            <a:fillRect/>
          </a:stretch>
        </p:blipFill>
        <p:spPr>
          <a:xfrm>
            <a:off x="10046094" y="129897"/>
            <a:ext cx="2017519" cy="1424032"/>
          </a:xfrm>
          <a:prstGeom prst="rect">
            <a:avLst/>
          </a:prstGeom>
        </p:spPr>
      </p:pic>
      <p:sp>
        <p:nvSpPr>
          <p:cNvPr id="6" name="TextBox 5"/>
          <p:cNvSpPr txBox="1"/>
          <p:nvPr/>
        </p:nvSpPr>
        <p:spPr>
          <a:xfrm>
            <a:off x="5560142" y="5737122"/>
            <a:ext cx="5494712" cy="369332"/>
          </a:xfrm>
          <a:prstGeom prst="rect">
            <a:avLst/>
          </a:prstGeom>
          <a:noFill/>
        </p:spPr>
        <p:txBody>
          <a:bodyPr wrap="square" rtlCol="0">
            <a:spAutoFit/>
          </a:bodyPr>
          <a:lstStyle/>
          <a:p>
            <a:r>
              <a:rPr lang="en-US" b="1" dirty="0"/>
              <a:t>* Note These dates are subject to Change </a:t>
            </a:r>
          </a:p>
        </p:txBody>
      </p:sp>
      <p:pic>
        <p:nvPicPr>
          <p:cNvPr id="10242" name="Picture 2" descr="https://static.wixstatic.com/media/a2905f_b773ed077d0947b09c3c7ae55fd18495%7Emv2.jpg/v1/crop/x_300,y_0,w_987,h_258/fill/w_378,h_99,al_c,q_80,usm_0.66_1.00_0.01/a2905f_b773ed077d0947b09c3c7ae55fd18495%7Emv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45869" y="4186364"/>
            <a:ext cx="3600450" cy="942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2556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can I get out of this</a:t>
            </a:r>
          </a:p>
        </p:txBody>
      </p:sp>
      <p:sp>
        <p:nvSpPr>
          <p:cNvPr id="3" name="Content Placeholder 2"/>
          <p:cNvSpPr>
            <a:spLocks noGrp="1"/>
          </p:cNvSpPr>
          <p:nvPr>
            <p:ph idx="1"/>
          </p:nvPr>
        </p:nvSpPr>
        <p:spPr/>
        <p:txBody>
          <a:bodyPr>
            <a:normAutofit fontScale="92500" lnSpcReduction="20000"/>
          </a:bodyPr>
          <a:lstStyle/>
          <a:p>
            <a:r>
              <a:rPr lang="en-US" dirty="0"/>
              <a:t>Resume</a:t>
            </a:r>
          </a:p>
          <a:p>
            <a:r>
              <a:rPr lang="en-US" dirty="0"/>
              <a:t>Active in College</a:t>
            </a:r>
          </a:p>
          <a:p>
            <a:r>
              <a:rPr lang="en-US" dirty="0"/>
              <a:t>Community Service/ Leadership</a:t>
            </a:r>
          </a:p>
          <a:p>
            <a:r>
              <a:rPr lang="en-US" dirty="0"/>
              <a:t>Learn how to prepare individual income taxes</a:t>
            </a:r>
          </a:p>
          <a:p>
            <a:r>
              <a:rPr lang="en-US" dirty="0"/>
              <a:t>Experience Accounting / Tax Students</a:t>
            </a:r>
          </a:p>
          <a:p>
            <a:r>
              <a:rPr lang="en-US" dirty="0"/>
              <a:t>Running a business </a:t>
            </a:r>
          </a:p>
          <a:p>
            <a:r>
              <a:rPr lang="en-US" dirty="0"/>
              <a:t>Opportunity </a:t>
            </a:r>
          </a:p>
          <a:p>
            <a:r>
              <a:rPr lang="en-US" dirty="0"/>
              <a:t>Intangible Skills</a:t>
            </a:r>
          </a:p>
        </p:txBody>
      </p:sp>
      <p:pic>
        <p:nvPicPr>
          <p:cNvPr id="4" name="Picture 3"/>
          <p:cNvPicPr>
            <a:picLocks noChangeAspect="1"/>
          </p:cNvPicPr>
          <p:nvPr/>
        </p:nvPicPr>
        <p:blipFill>
          <a:blip r:embed="rId2"/>
          <a:stretch>
            <a:fillRect/>
          </a:stretch>
        </p:blipFill>
        <p:spPr>
          <a:xfrm>
            <a:off x="9727444" y="221222"/>
            <a:ext cx="2017519" cy="1424032"/>
          </a:xfrm>
          <a:prstGeom prst="rect">
            <a:avLst/>
          </a:prstGeom>
        </p:spPr>
      </p:pic>
      <p:pic>
        <p:nvPicPr>
          <p:cNvPr id="11266" name="Picture 2" descr="https://static.wixstatic.com/media/a2905f_b773ed077d0947b09c3c7ae55fd18495%7Emv2.jpg/v1/crop/x_300,y_0,w_987,h_258/fill/w_378,h_99,al_c,q_80,usm_0.66_1.00_0.01/a2905f_b773ed077d0947b09c3c7ae55fd18495%7Emv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07337" y="5628323"/>
            <a:ext cx="3600450" cy="942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9099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487022" y="0"/>
            <a:ext cx="9605635" cy="1059305"/>
          </a:xfrm>
        </p:spPr>
        <p:txBody>
          <a:bodyPr>
            <a:normAutofit/>
          </a:bodyPr>
          <a:lstStyle/>
          <a:p>
            <a:r>
              <a:rPr lang="en-US" dirty="0"/>
              <a:t>Intangible Assets</a:t>
            </a:r>
          </a:p>
        </p:txBody>
      </p:sp>
      <p:sp>
        <p:nvSpPr>
          <p:cNvPr id="2" name="Content Placeholder 1"/>
          <p:cNvSpPr>
            <a:spLocks noGrp="1"/>
          </p:cNvSpPr>
          <p:nvPr>
            <p:ph sz="half" idx="1"/>
          </p:nvPr>
        </p:nvSpPr>
        <p:spPr>
          <a:xfrm>
            <a:off x="250371" y="377916"/>
            <a:ext cx="4743450" cy="4351338"/>
          </a:xfrm>
        </p:spPr>
        <p:txBody>
          <a:bodyPr>
            <a:noAutofit/>
          </a:bodyPr>
          <a:lstStyle/>
          <a:p>
            <a:pPr marL="342900" indent="-342900">
              <a:buFont typeface="+mj-lt"/>
              <a:buAutoNum type="arabicPeriod"/>
            </a:pPr>
            <a:r>
              <a:rPr lang="en-US" sz="1800" b="1" i="1" dirty="0"/>
              <a:t>Writing</a:t>
            </a:r>
          </a:p>
          <a:p>
            <a:pPr marL="342900" indent="-342900">
              <a:buFont typeface="+mj-lt"/>
              <a:buAutoNum type="arabicPeriod"/>
            </a:pPr>
            <a:r>
              <a:rPr lang="en-US" sz="1800" b="1" i="1" dirty="0"/>
              <a:t>Speaking </a:t>
            </a:r>
          </a:p>
          <a:p>
            <a:pPr marL="342900" indent="-342900">
              <a:buFont typeface="+mj-lt"/>
              <a:buAutoNum type="arabicPeriod"/>
            </a:pPr>
            <a:r>
              <a:rPr lang="en-US" sz="1800" dirty="0"/>
              <a:t>Communication </a:t>
            </a:r>
          </a:p>
          <a:p>
            <a:pPr marL="342900" indent="-342900">
              <a:buFont typeface="+mj-lt"/>
              <a:buAutoNum type="arabicPeriod"/>
            </a:pPr>
            <a:r>
              <a:rPr lang="en-US" sz="1800" b="1" dirty="0"/>
              <a:t>Organization</a:t>
            </a:r>
            <a:r>
              <a:rPr lang="en-US" sz="1800" dirty="0"/>
              <a:t> </a:t>
            </a:r>
          </a:p>
          <a:p>
            <a:pPr marL="342900" indent="-342900">
              <a:buFont typeface="+mj-lt"/>
              <a:buAutoNum type="arabicPeriod"/>
            </a:pPr>
            <a:r>
              <a:rPr lang="en-US" sz="1800" dirty="0"/>
              <a:t>Preparation</a:t>
            </a:r>
          </a:p>
          <a:p>
            <a:pPr marL="342900" indent="-342900">
              <a:buFont typeface="+mj-lt"/>
              <a:buAutoNum type="arabicPeriod"/>
            </a:pPr>
            <a:r>
              <a:rPr lang="en-US" sz="1800" dirty="0"/>
              <a:t>Work Ethic</a:t>
            </a:r>
          </a:p>
          <a:p>
            <a:pPr marL="342900" indent="-342900">
              <a:buFont typeface="+mj-lt"/>
              <a:buAutoNum type="arabicPeriod"/>
            </a:pPr>
            <a:r>
              <a:rPr lang="en-US" sz="1800" b="1" dirty="0"/>
              <a:t>Grit </a:t>
            </a:r>
          </a:p>
          <a:p>
            <a:pPr marL="342900" indent="-342900">
              <a:buFont typeface="+mj-lt"/>
              <a:buAutoNum type="arabicPeriod"/>
            </a:pPr>
            <a:r>
              <a:rPr lang="en-US" sz="1800" b="1" dirty="0"/>
              <a:t>Listening</a:t>
            </a:r>
          </a:p>
          <a:p>
            <a:pPr marL="342900" indent="-342900">
              <a:buFont typeface="+mj-lt"/>
              <a:buAutoNum type="arabicPeriod"/>
            </a:pPr>
            <a:r>
              <a:rPr lang="en-US" sz="1800" dirty="0"/>
              <a:t>Confidence</a:t>
            </a:r>
          </a:p>
          <a:p>
            <a:pPr marL="342900" indent="-342900">
              <a:buFont typeface="+mj-lt"/>
              <a:buAutoNum type="arabicPeriod"/>
            </a:pPr>
            <a:r>
              <a:rPr lang="en-US" sz="1800" dirty="0"/>
              <a:t>Tenacity</a:t>
            </a:r>
          </a:p>
          <a:p>
            <a:pPr marL="342900" indent="-342900">
              <a:buFont typeface="+mj-lt"/>
              <a:buAutoNum type="arabicPeriod"/>
            </a:pPr>
            <a:r>
              <a:rPr lang="en-US" sz="1800" dirty="0"/>
              <a:t>Turn around time</a:t>
            </a:r>
          </a:p>
          <a:p>
            <a:pPr marL="342900" indent="-342900">
              <a:buFont typeface="+mj-lt"/>
              <a:buAutoNum type="arabicPeriod"/>
            </a:pPr>
            <a:r>
              <a:rPr lang="en-US" sz="1800" dirty="0"/>
              <a:t>Resiliency</a:t>
            </a:r>
          </a:p>
          <a:p>
            <a:pPr marL="342900" indent="-342900">
              <a:buFont typeface="+mj-lt"/>
              <a:buAutoNum type="arabicPeriod"/>
            </a:pPr>
            <a:r>
              <a:rPr lang="en-US" sz="1800" b="1" dirty="0"/>
              <a:t>Practice</a:t>
            </a:r>
          </a:p>
          <a:p>
            <a:endParaRPr lang="en-US" dirty="0"/>
          </a:p>
          <a:p>
            <a:endParaRPr lang="en-US" dirty="0"/>
          </a:p>
          <a:p>
            <a:endParaRPr lang="en-US" dirty="0"/>
          </a:p>
          <a:p>
            <a:endParaRPr lang="en-US" dirty="0"/>
          </a:p>
        </p:txBody>
      </p:sp>
      <p:sp>
        <p:nvSpPr>
          <p:cNvPr id="4" name="Content Placeholder 3"/>
          <p:cNvSpPr>
            <a:spLocks noGrp="1"/>
          </p:cNvSpPr>
          <p:nvPr>
            <p:ph sz="half" idx="2"/>
          </p:nvPr>
        </p:nvSpPr>
        <p:spPr>
          <a:xfrm>
            <a:off x="7354389" y="699493"/>
            <a:ext cx="4710792" cy="4899025"/>
          </a:xfrm>
        </p:spPr>
        <p:txBody>
          <a:bodyPr>
            <a:normAutofit fontScale="85000" lnSpcReduction="10000"/>
          </a:bodyPr>
          <a:lstStyle/>
          <a:p>
            <a:r>
              <a:rPr lang="en-US" sz="1800" dirty="0"/>
              <a:t>14. Leadership</a:t>
            </a:r>
          </a:p>
          <a:p>
            <a:r>
              <a:rPr lang="en-US" sz="1800" dirty="0"/>
              <a:t>15. Drive</a:t>
            </a:r>
          </a:p>
          <a:p>
            <a:r>
              <a:rPr lang="en-US" sz="1800" dirty="0"/>
              <a:t>16. Honesty</a:t>
            </a:r>
          </a:p>
          <a:p>
            <a:r>
              <a:rPr lang="en-US" sz="1800" b="1" dirty="0"/>
              <a:t>17. Having Goals</a:t>
            </a:r>
          </a:p>
          <a:p>
            <a:r>
              <a:rPr lang="en-US" sz="1800" dirty="0"/>
              <a:t>18. “Dig your self out of a hole”</a:t>
            </a:r>
          </a:p>
          <a:p>
            <a:r>
              <a:rPr lang="en-US" sz="1800" dirty="0"/>
              <a:t>19. Making good decisions</a:t>
            </a:r>
          </a:p>
          <a:p>
            <a:r>
              <a:rPr lang="en-US" sz="1800" dirty="0"/>
              <a:t>20. Negotiations</a:t>
            </a:r>
          </a:p>
          <a:p>
            <a:r>
              <a:rPr lang="en-US" sz="1800" dirty="0"/>
              <a:t>21. Time Management</a:t>
            </a:r>
          </a:p>
          <a:p>
            <a:r>
              <a:rPr lang="en-US" sz="1800" dirty="0"/>
              <a:t>22. Motivation</a:t>
            </a:r>
          </a:p>
          <a:p>
            <a:r>
              <a:rPr lang="en-US" sz="1800" dirty="0"/>
              <a:t>23. </a:t>
            </a:r>
            <a:r>
              <a:rPr lang="en-US" sz="1800" b="1" dirty="0"/>
              <a:t>Intrinsic Motivation</a:t>
            </a:r>
          </a:p>
          <a:p>
            <a:r>
              <a:rPr lang="en-US" sz="1800" dirty="0"/>
              <a:t>24. Emotional Intelligence </a:t>
            </a:r>
          </a:p>
          <a:p>
            <a:r>
              <a:rPr lang="en-US" sz="1800" dirty="0"/>
              <a:t>25.  </a:t>
            </a:r>
            <a:r>
              <a:rPr lang="en-US" sz="1800" b="1" dirty="0"/>
              <a:t>Faith </a:t>
            </a:r>
          </a:p>
          <a:p>
            <a:r>
              <a:rPr lang="en-US" sz="1800" dirty="0"/>
              <a:t>26. Test Taking </a:t>
            </a:r>
          </a:p>
          <a:p>
            <a:endParaRPr lang="en-US" dirty="0"/>
          </a:p>
        </p:txBody>
      </p:sp>
    </p:spTree>
    <p:extLst>
      <p:ext uri="{BB962C8B-B14F-4D97-AF65-F5344CB8AC3E}">
        <p14:creationId xmlns:p14="http://schemas.microsoft.com/office/powerpoint/2010/main" val="1970307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1"/>
          <p:cNvSpPr>
            <a:spLocks noGrp="1"/>
          </p:cNvSpPr>
          <p:nvPr>
            <p:ph type="title"/>
          </p:nvPr>
        </p:nvSpPr>
        <p:spPr>
          <a:xfrm>
            <a:off x="1523999" y="1"/>
            <a:ext cx="9717741" cy="1295401"/>
          </a:xfrm>
        </p:spPr>
        <p:txBody>
          <a:bodyPr/>
          <a:lstStyle/>
          <a:p>
            <a:pPr>
              <a:defRPr/>
            </a:pPr>
            <a:r>
              <a:rPr lang="en-US" altLang="en-US" b="1" dirty="0"/>
              <a:t>Steven Valdes, CPA,CFE, PFS, CGMA, MBT</a:t>
            </a:r>
          </a:p>
        </p:txBody>
      </p:sp>
      <p:sp>
        <p:nvSpPr>
          <p:cNvPr id="3" name="Content Placeholder 2"/>
          <p:cNvSpPr>
            <a:spLocks noGrp="1"/>
          </p:cNvSpPr>
          <p:nvPr>
            <p:ph idx="1"/>
          </p:nvPr>
        </p:nvSpPr>
        <p:spPr>
          <a:xfrm>
            <a:off x="171097" y="647701"/>
            <a:ext cx="6553200" cy="4278313"/>
          </a:xfrm>
        </p:spPr>
        <p:txBody>
          <a:bodyPr>
            <a:noAutofit/>
          </a:bodyPr>
          <a:lstStyle/>
          <a:p>
            <a:pPr>
              <a:defRPr/>
            </a:pPr>
            <a:r>
              <a:rPr lang="en-US" b="1" dirty="0"/>
              <a:t>Certified Public Accountant (AICPA, California Board of Accountancy)</a:t>
            </a:r>
          </a:p>
          <a:p>
            <a:pPr>
              <a:defRPr/>
            </a:pPr>
            <a:r>
              <a:rPr lang="en-US" b="1" dirty="0"/>
              <a:t>Certified Fraud Examiner(ACFE)</a:t>
            </a:r>
          </a:p>
          <a:p>
            <a:pPr>
              <a:defRPr/>
            </a:pPr>
            <a:r>
              <a:rPr lang="en-US" b="1" dirty="0"/>
              <a:t>Personal Financial Specialist ( AICPA){CPA Financial Planner}</a:t>
            </a:r>
          </a:p>
          <a:p>
            <a:pPr>
              <a:defRPr/>
            </a:pPr>
            <a:r>
              <a:rPr lang="en-US" b="1" dirty="0"/>
              <a:t>Chartered Global Management Accountant (AICPA)</a:t>
            </a:r>
          </a:p>
          <a:p>
            <a:pPr>
              <a:defRPr/>
            </a:pPr>
            <a:r>
              <a:rPr lang="en-US" b="1" dirty="0"/>
              <a:t>Graduated from CSULA with B.S. Degrees from CSULA ( Accounting and Management)</a:t>
            </a:r>
          </a:p>
          <a:p>
            <a:pPr>
              <a:defRPr/>
            </a:pPr>
            <a:r>
              <a:rPr lang="en-US" b="1" dirty="0"/>
              <a:t>Graduated from the University of Southern California, Marshall School of Business , Leventhal School of Accounting with a Masters Degree in Business Taxation  </a:t>
            </a:r>
            <a:endParaRPr lang="en-US" b="1" dirty="0">
              <a:solidFill>
                <a:srgbClr val="FF0000"/>
              </a:solidFill>
            </a:endParaRPr>
          </a:p>
          <a:p>
            <a:pPr marL="0" indent="0">
              <a:buNone/>
              <a:defRPr/>
            </a:pPr>
            <a:r>
              <a:rPr lang="en-US" sz="2400" dirty="0"/>
              <a:t> </a:t>
            </a:r>
          </a:p>
          <a:p>
            <a:pPr>
              <a:defRPr/>
            </a:pPr>
            <a:endParaRPr lang="en-US" sz="2400" dirty="0"/>
          </a:p>
        </p:txBody>
      </p:sp>
      <p:pic>
        <p:nvPicPr>
          <p:cNvPr id="8196"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010650" y="2170115"/>
            <a:ext cx="2552700" cy="340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45712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anim calcmode="lin" valueType="num">
                                      <p:cBhvr>
                                        <p:cTn id="7" dur="1000" fill="hold"/>
                                        <p:tgtEl>
                                          <p:spTgt spid="8196"/>
                                        </p:tgtEl>
                                        <p:attrNameLst>
                                          <p:attrName>ppt_w</p:attrName>
                                        </p:attrNameLst>
                                      </p:cBhvr>
                                      <p:tavLst>
                                        <p:tav tm="0">
                                          <p:val>
                                            <p:fltVal val="0"/>
                                          </p:val>
                                        </p:tav>
                                        <p:tav tm="100000">
                                          <p:val>
                                            <p:strVal val="#ppt_w"/>
                                          </p:val>
                                        </p:tav>
                                      </p:tavLst>
                                    </p:anim>
                                    <p:anim calcmode="lin" valueType="num">
                                      <p:cBhvr>
                                        <p:cTn id="8" dur="1000" fill="hold"/>
                                        <p:tgtEl>
                                          <p:spTgt spid="8196"/>
                                        </p:tgtEl>
                                        <p:attrNameLst>
                                          <p:attrName>ppt_h</p:attrName>
                                        </p:attrNameLst>
                                      </p:cBhvr>
                                      <p:tavLst>
                                        <p:tav tm="0">
                                          <p:val>
                                            <p:fltVal val="0"/>
                                          </p:val>
                                        </p:tav>
                                        <p:tav tm="100000">
                                          <p:val>
                                            <p:strVal val="#ppt_h"/>
                                          </p:val>
                                        </p:tav>
                                      </p:tavLst>
                                    </p:anim>
                                    <p:anim calcmode="lin" valueType="num">
                                      <p:cBhvr>
                                        <p:cTn id="9" dur="1000" fill="hold"/>
                                        <p:tgtEl>
                                          <p:spTgt spid="8196"/>
                                        </p:tgtEl>
                                        <p:attrNameLst>
                                          <p:attrName>style.rotation</p:attrName>
                                        </p:attrNameLst>
                                      </p:cBhvr>
                                      <p:tavLst>
                                        <p:tav tm="0">
                                          <p:val>
                                            <p:fltVal val="90"/>
                                          </p:val>
                                        </p:tav>
                                        <p:tav tm="100000">
                                          <p:val>
                                            <p:fltVal val="0"/>
                                          </p:val>
                                        </p:tav>
                                      </p:tavLst>
                                    </p:anim>
                                    <p:animEffect transition="in" filter="fade">
                                      <p:cBhvr>
                                        <p:cTn id="10" dur="1000"/>
                                        <p:tgtEl>
                                          <p:spTgt spid="8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Certification</a:t>
            </a:r>
          </a:p>
        </p:txBody>
      </p:sp>
      <p:sp>
        <p:nvSpPr>
          <p:cNvPr id="26627" name="Content Placeholder 2"/>
          <p:cNvSpPr>
            <a:spLocks noGrp="1"/>
          </p:cNvSpPr>
          <p:nvPr>
            <p:ph idx="1"/>
          </p:nvPr>
        </p:nvSpPr>
        <p:spPr/>
        <p:txBody>
          <a:bodyPr/>
          <a:lstStyle/>
          <a:p>
            <a:r>
              <a:rPr lang="en-US" altLang="en-US" dirty="0"/>
              <a:t>Steps to Certification:</a:t>
            </a:r>
          </a:p>
          <a:p>
            <a:pPr lvl="1"/>
            <a:r>
              <a:rPr lang="en-US" altLang="en-US" dirty="0"/>
              <a:t>Complete training session in January-February 2025</a:t>
            </a:r>
          </a:p>
          <a:p>
            <a:pPr lvl="1"/>
            <a:r>
              <a:rPr lang="en-US" altLang="en-US" dirty="0"/>
              <a:t>Complete Volunteer Standards of Conduct (VSC) Training, pass the test, complete and sign and date Form 13615</a:t>
            </a:r>
          </a:p>
          <a:p>
            <a:pPr lvl="1"/>
            <a:r>
              <a:rPr lang="en-US" altLang="en-US" dirty="0"/>
              <a:t>Complete the Intake/ Interview and Quality Review Training (Pub 5101)</a:t>
            </a:r>
          </a:p>
          <a:p>
            <a:pPr lvl="1"/>
            <a:r>
              <a:rPr lang="en-US" altLang="en-US" dirty="0"/>
              <a:t>Pass at least Basic certification test (80%) if preparing tax returns</a:t>
            </a:r>
          </a:p>
        </p:txBody>
      </p:sp>
      <p:sp>
        <p:nvSpPr>
          <p:cNvPr id="26628"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lr>
                <a:schemeClr val="accent2"/>
              </a:buClr>
              <a:buFont typeface="Arial" panose="020B0604020202020204" pitchFamily="34" charset="0"/>
              <a:buChar char="•"/>
              <a:defRPr sz="2000">
                <a:solidFill>
                  <a:schemeClr val="tx1"/>
                </a:solidFill>
                <a:latin typeface="Calibri" panose="020F0502020204030204" pitchFamily="34" charset="0"/>
              </a:defRPr>
            </a:lvl1pPr>
            <a:lvl2pPr marL="742950" indent="-285750">
              <a:spcBef>
                <a:spcPct val="20000"/>
              </a:spcBef>
              <a:buClr>
                <a:srgbClr val="0070C0"/>
              </a:buClr>
              <a:buFont typeface="Arial" panose="020B0604020202020204" pitchFamily="34" charset="0"/>
              <a:buChar char="•"/>
              <a:defRPr sz="2000">
                <a:solidFill>
                  <a:schemeClr val="tx1"/>
                </a:solidFill>
                <a:latin typeface="Calibri" panose="020F0502020204030204" pitchFamily="34" charset="0"/>
              </a:defRPr>
            </a:lvl2pPr>
            <a:lvl3pPr marL="1143000" indent="-228600">
              <a:spcBef>
                <a:spcPct val="20000"/>
              </a:spcBef>
              <a:buClr>
                <a:srgbClr val="7F7F7F"/>
              </a:buClr>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Clr>
                <a:srgbClr val="7F7F7F"/>
              </a:buClr>
              <a:buFont typeface="Arial" panose="020B0604020202020204" pitchFamily="34" charset="0"/>
              <a:buChar char="•"/>
              <a:defRPr sz="1600">
                <a:solidFill>
                  <a:schemeClr val="tx1"/>
                </a:solidFill>
                <a:latin typeface="Calibri" panose="020F0502020204030204" pitchFamily="34" charset="0"/>
              </a:defRPr>
            </a:lvl4pPr>
            <a:lvl5pPr marL="2057400" indent="-228600">
              <a:spcBef>
                <a:spcPct val="20000"/>
              </a:spcBef>
              <a:buClr>
                <a:srgbClr val="7F7F7F"/>
              </a:buClr>
              <a:buFont typeface="Arial" panose="020B0604020202020204" pitchFamily="34" charset="0"/>
              <a:buChar char="•"/>
              <a:defRPr sz="16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7F7F7F"/>
              </a:buClr>
              <a:buFont typeface="Arial" panose="020B0604020202020204" pitchFamily="34" charset="0"/>
              <a:buChar char="•"/>
              <a:defRPr sz="16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7F7F7F"/>
              </a:buClr>
              <a:buFont typeface="Arial" panose="020B0604020202020204" pitchFamily="34" charset="0"/>
              <a:buChar char="•"/>
              <a:defRPr sz="16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7F7F7F"/>
              </a:buClr>
              <a:buFont typeface="Arial" panose="020B0604020202020204" pitchFamily="34" charset="0"/>
              <a:buChar char="•"/>
              <a:defRPr sz="16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7F7F7F"/>
              </a:buClr>
              <a:buFont typeface="Arial" panose="020B0604020202020204" pitchFamily="34" charset="0"/>
              <a:buChar char="•"/>
              <a:defRPr sz="1600">
                <a:solidFill>
                  <a:schemeClr val="tx1"/>
                </a:solidFill>
                <a:latin typeface="Calibri" panose="020F0502020204030204" pitchFamily="34" charset="0"/>
              </a:defRPr>
            </a:lvl9pPr>
          </a:lstStyle>
          <a:p>
            <a:pPr>
              <a:spcBef>
                <a:spcPct val="0"/>
              </a:spcBef>
              <a:buClrTx/>
              <a:buFontTx/>
              <a:buNone/>
            </a:pPr>
            <a:fld id="{7166690D-5A59-40AA-9E2B-36B785BCA2F2}" type="slidenum">
              <a:rPr lang="en-US" altLang="en-US" sz="1200">
                <a:solidFill>
                  <a:srgbClr val="1D314E"/>
                </a:solidFill>
                <a:latin typeface="Times New Roman" panose="02020603050405020304" pitchFamily="18" charset="0"/>
              </a:rPr>
              <a:pPr>
                <a:spcBef>
                  <a:spcPct val="0"/>
                </a:spcBef>
                <a:buClrTx/>
                <a:buFontTx/>
                <a:buNone/>
              </a:pPr>
              <a:t>20</a:t>
            </a:fld>
            <a:endParaRPr lang="en-US" altLang="en-US" sz="1200">
              <a:solidFill>
                <a:srgbClr val="1D314E"/>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p>
            <a:pPr>
              <a:defRPr/>
            </a:pPr>
            <a:r>
              <a:rPr lang="en-US"/>
              <a:t>Course Introduction</a:t>
            </a:r>
          </a:p>
        </p:txBody>
      </p:sp>
      <p:pic>
        <p:nvPicPr>
          <p:cNvPr id="26630" name="Picture 8" descr="Form 13615, Volunteer Standards of Conduct Agreeme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9603" y="4402773"/>
            <a:ext cx="7007225"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4" name="Picture 2" descr="https://static.wixstatic.com/media/a2905f_b773ed077d0947b09c3c7ae55fd18495%7Emv2.jpg/v1/crop/x_300,y_0,w_987,h_258/fill/w_378,h_99,al_c,q_80,usm_0.66_1.00_0.01/a2905f_b773ed077d0947b09c3c7ae55fd18495%7Emv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1079" y="5803951"/>
            <a:ext cx="3600450" cy="942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95878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Student Certification Paths</a:t>
            </a:r>
          </a:p>
        </p:txBody>
      </p:sp>
      <p:sp>
        <p:nvSpPr>
          <p:cNvPr id="22531" name="Content Placeholder 11"/>
          <p:cNvSpPr>
            <a:spLocks noGrp="1"/>
          </p:cNvSpPr>
          <p:nvPr>
            <p:ph idx="1"/>
          </p:nvPr>
        </p:nvSpPr>
        <p:spPr>
          <a:xfrm>
            <a:off x="381000" y="2386785"/>
            <a:ext cx="7772400" cy="3870325"/>
          </a:xfrm>
        </p:spPr>
        <p:txBody>
          <a:bodyPr/>
          <a:lstStyle/>
          <a:p>
            <a:r>
              <a:rPr lang="en-US" altLang="en-US" dirty="0"/>
              <a:t>Certification Paths:</a:t>
            </a:r>
          </a:p>
          <a:p>
            <a:pPr lvl="1"/>
            <a:r>
              <a:rPr lang="en-US" altLang="en-US" dirty="0"/>
              <a:t>Basic</a:t>
            </a:r>
          </a:p>
          <a:p>
            <a:pPr lvl="1"/>
            <a:r>
              <a:rPr lang="en-US" altLang="en-US" dirty="0"/>
              <a:t>Advanced</a:t>
            </a:r>
          </a:p>
          <a:p>
            <a:r>
              <a:rPr lang="en-US" altLang="en-US" dirty="0"/>
              <a:t>Optional specialty courses:</a:t>
            </a:r>
          </a:p>
          <a:p>
            <a:pPr lvl="1"/>
            <a:r>
              <a:rPr lang="en-US" altLang="en-US" dirty="0"/>
              <a:t>Military</a:t>
            </a:r>
          </a:p>
          <a:p>
            <a:pPr lvl="1"/>
            <a:r>
              <a:rPr lang="en-US" altLang="en-US" dirty="0"/>
              <a:t>International</a:t>
            </a:r>
          </a:p>
          <a:p>
            <a:pPr lvl="1"/>
            <a:r>
              <a:rPr lang="en-US" altLang="en-US" dirty="0"/>
              <a:t>Health Savings Accounts (HSA)</a:t>
            </a:r>
          </a:p>
        </p:txBody>
      </p:sp>
      <p:sp>
        <p:nvSpPr>
          <p:cNvPr id="22532"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lr>
                <a:schemeClr val="accent2"/>
              </a:buClr>
              <a:buFont typeface="Arial" panose="020B0604020202020204" pitchFamily="34" charset="0"/>
              <a:buChar char="•"/>
              <a:defRPr sz="2000">
                <a:solidFill>
                  <a:schemeClr val="tx1"/>
                </a:solidFill>
                <a:latin typeface="Calibri" panose="020F0502020204030204" pitchFamily="34" charset="0"/>
              </a:defRPr>
            </a:lvl1pPr>
            <a:lvl2pPr marL="742950" indent="-285750">
              <a:spcBef>
                <a:spcPct val="20000"/>
              </a:spcBef>
              <a:buClr>
                <a:srgbClr val="0070C0"/>
              </a:buClr>
              <a:buFont typeface="Arial" panose="020B0604020202020204" pitchFamily="34" charset="0"/>
              <a:buChar char="•"/>
              <a:defRPr sz="2000">
                <a:solidFill>
                  <a:schemeClr val="tx1"/>
                </a:solidFill>
                <a:latin typeface="Calibri" panose="020F0502020204030204" pitchFamily="34" charset="0"/>
              </a:defRPr>
            </a:lvl2pPr>
            <a:lvl3pPr marL="1143000" indent="-228600">
              <a:spcBef>
                <a:spcPct val="20000"/>
              </a:spcBef>
              <a:buClr>
                <a:srgbClr val="7F7F7F"/>
              </a:buClr>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Clr>
                <a:srgbClr val="7F7F7F"/>
              </a:buClr>
              <a:buFont typeface="Arial" panose="020B0604020202020204" pitchFamily="34" charset="0"/>
              <a:buChar char="•"/>
              <a:defRPr sz="1600">
                <a:solidFill>
                  <a:schemeClr val="tx1"/>
                </a:solidFill>
                <a:latin typeface="Calibri" panose="020F0502020204030204" pitchFamily="34" charset="0"/>
              </a:defRPr>
            </a:lvl4pPr>
            <a:lvl5pPr marL="2057400" indent="-228600">
              <a:spcBef>
                <a:spcPct val="20000"/>
              </a:spcBef>
              <a:buClr>
                <a:srgbClr val="7F7F7F"/>
              </a:buClr>
              <a:buFont typeface="Arial" panose="020B0604020202020204" pitchFamily="34" charset="0"/>
              <a:buChar char="•"/>
              <a:defRPr sz="16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7F7F7F"/>
              </a:buClr>
              <a:buFont typeface="Arial" panose="020B0604020202020204" pitchFamily="34" charset="0"/>
              <a:buChar char="•"/>
              <a:defRPr sz="16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7F7F7F"/>
              </a:buClr>
              <a:buFont typeface="Arial" panose="020B0604020202020204" pitchFamily="34" charset="0"/>
              <a:buChar char="•"/>
              <a:defRPr sz="16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7F7F7F"/>
              </a:buClr>
              <a:buFont typeface="Arial" panose="020B0604020202020204" pitchFamily="34" charset="0"/>
              <a:buChar char="•"/>
              <a:defRPr sz="16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7F7F7F"/>
              </a:buClr>
              <a:buFont typeface="Arial" panose="020B0604020202020204" pitchFamily="34" charset="0"/>
              <a:buChar char="•"/>
              <a:defRPr sz="1600">
                <a:solidFill>
                  <a:schemeClr val="tx1"/>
                </a:solidFill>
                <a:latin typeface="Calibri" panose="020F0502020204030204" pitchFamily="34" charset="0"/>
              </a:defRPr>
            </a:lvl9pPr>
          </a:lstStyle>
          <a:p>
            <a:pPr>
              <a:spcBef>
                <a:spcPct val="0"/>
              </a:spcBef>
              <a:buClrTx/>
              <a:buFontTx/>
              <a:buNone/>
            </a:pPr>
            <a:fld id="{26A2D567-AE47-4B00-9A72-959D7221D7DC}" type="slidenum">
              <a:rPr lang="en-US" altLang="en-US" sz="1200">
                <a:solidFill>
                  <a:srgbClr val="1D314E"/>
                </a:solidFill>
                <a:latin typeface="Times New Roman" panose="02020603050405020304" pitchFamily="18" charset="0"/>
              </a:rPr>
              <a:pPr>
                <a:spcBef>
                  <a:spcPct val="0"/>
                </a:spcBef>
                <a:buClrTx/>
                <a:buFontTx/>
                <a:buNone/>
              </a:pPr>
              <a:t>21</a:t>
            </a:fld>
            <a:endParaRPr lang="en-US" altLang="en-US" sz="1200">
              <a:solidFill>
                <a:srgbClr val="1D314E"/>
              </a:solidFill>
              <a:latin typeface="Times New Roman" panose="02020603050405020304" pitchFamily="18" charset="0"/>
            </a:endParaRPr>
          </a:p>
        </p:txBody>
      </p:sp>
      <p:sp>
        <p:nvSpPr>
          <p:cNvPr id="9" name="Footer Placeholder 8"/>
          <p:cNvSpPr>
            <a:spLocks noGrp="1"/>
          </p:cNvSpPr>
          <p:nvPr>
            <p:ph type="ftr" sz="quarter" idx="11"/>
          </p:nvPr>
        </p:nvSpPr>
        <p:spPr/>
        <p:txBody>
          <a:bodyPr/>
          <a:lstStyle/>
          <a:p>
            <a:pPr>
              <a:defRPr/>
            </a:pPr>
            <a:r>
              <a:rPr lang="en-US"/>
              <a:t>Course Introduction</a:t>
            </a:r>
          </a:p>
        </p:txBody>
      </p:sp>
      <p:pic>
        <p:nvPicPr>
          <p:cNvPr id="22534"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19994" y="2018702"/>
            <a:ext cx="5876925" cy="1552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a:picLocks noChangeAspect="1"/>
          </p:cNvPicPr>
          <p:nvPr/>
        </p:nvPicPr>
        <p:blipFill>
          <a:blip r:embed="rId4"/>
          <a:stretch>
            <a:fillRect/>
          </a:stretch>
        </p:blipFill>
        <p:spPr>
          <a:xfrm>
            <a:off x="9982200" y="138541"/>
            <a:ext cx="2017519" cy="1424032"/>
          </a:xfrm>
          <a:prstGeom prst="rect">
            <a:avLst/>
          </a:prstGeom>
        </p:spPr>
      </p:pic>
      <p:pic>
        <p:nvPicPr>
          <p:cNvPr id="5122" name="Picture 2" descr="https://static.wixstatic.com/media/a2905f_b773ed077d0947b09c3c7ae55fd18495%7Emv2.jpg/v1/crop/x_300,y_0,w_987,h_258/fill/w_378,h_99,al_c,q_80,usm_0.66_1.00_0.01/a2905f_b773ed077d0947b09c3c7ae55fd18495%7Emv2.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15710" y="4597032"/>
            <a:ext cx="3600450" cy="942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60199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9304" y="700016"/>
            <a:ext cx="9603275" cy="1049235"/>
          </a:xfrm>
        </p:spPr>
        <p:txBody>
          <a:bodyPr/>
          <a:lstStyle/>
          <a:p>
            <a:r>
              <a:rPr lang="en-US" dirty="0"/>
              <a:t> Why should I file return ? </a:t>
            </a:r>
          </a:p>
        </p:txBody>
      </p:sp>
      <p:sp>
        <p:nvSpPr>
          <p:cNvPr id="3" name="Content Placeholder 2"/>
          <p:cNvSpPr>
            <a:spLocks noGrp="1"/>
          </p:cNvSpPr>
          <p:nvPr>
            <p:ph idx="1"/>
          </p:nvPr>
        </p:nvSpPr>
        <p:spPr>
          <a:xfrm>
            <a:off x="901338" y="1950418"/>
            <a:ext cx="10414774" cy="3450613"/>
          </a:xfrm>
        </p:spPr>
        <p:txBody>
          <a:bodyPr/>
          <a:lstStyle/>
          <a:p>
            <a:pPr marL="0" indent="0">
              <a:buNone/>
            </a:pPr>
            <a:r>
              <a:rPr lang="en-US" dirty="0"/>
              <a:t>You might be eligible for the following </a:t>
            </a:r>
          </a:p>
          <a:p>
            <a:r>
              <a:rPr lang="en-US" dirty="0"/>
              <a:t>Federal and State Refund </a:t>
            </a:r>
          </a:p>
          <a:p>
            <a:r>
              <a:rPr lang="en-US" dirty="0"/>
              <a:t>Earned Income Credit</a:t>
            </a:r>
          </a:p>
          <a:p>
            <a:r>
              <a:rPr lang="en-US" dirty="0"/>
              <a:t>Education Credits</a:t>
            </a:r>
          </a:p>
          <a:p>
            <a:r>
              <a:rPr lang="en-US" dirty="0"/>
              <a:t>Future Stimulus payments</a:t>
            </a:r>
          </a:p>
          <a:p>
            <a:r>
              <a:rPr lang="en-US" dirty="0"/>
              <a:t>Financial Aid </a:t>
            </a:r>
          </a:p>
          <a:p>
            <a:r>
              <a:rPr lang="en-US" dirty="0"/>
              <a:t>Peace of Mind </a:t>
            </a:r>
          </a:p>
          <a:p>
            <a:endParaRPr lang="en-US" dirty="0"/>
          </a:p>
        </p:txBody>
      </p:sp>
    </p:spTree>
    <p:extLst>
      <p:ext uri="{BB962C8B-B14F-4D97-AF65-F5344CB8AC3E}">
        <p14:creationId xmlns:p14="http://schemas.microsoft.com/office/powerpoint/2010/main" val="6811567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W2</a:t>
            </a:r>
          </a:p>
        </p:txBody>
      </p:sp>
      <p:pic>
        <p:nvPicPr>
          <p:cNvPr id="8" name="Picture 7" descr="Form W-2: Understanding Your W-2 Form"/>
          <p:cNvPicPr/>
          <p:nvPr/>
        </p:nvPicPr>
        <p:blipFill>
          <a:blip r:embed="rId2">
            <a:extLst>
              <a:ext uri="{28A0092B-C50C-407E-A947-70E740481C1C}">
                <a14:useLocalDpi xmlns:a14="http://schemas.microsoft.com/office/drawing/2010/main" val="0"/>
              </a:ext>
            </a:extLst>
          </a:blip>
          <a:srcRect/>
          <a:stretch>
            <a:fillRect/>
          </a:stretch>
        </p:blipFill>
        <p:spPr bwMode="auto">
          <a:xfrm>
            <a:off x="753979" y="868662"/>
            <a:ext cx="10748210" cy="5815263"/>
          </a:xfrm>
          <a:prstGeom prst="rect">
            <a:avLst/>
          </a:prstGeom>
          <a:noFill/>
          <a:ln>
            <a:noFill/>
          </a:ln>
        </p:spPr>
      </p:pic>
      <p:sp>
        <p:nvSpPr>
          <p:cNvPr id="2" name="Oval 1"/>
          <p:cNvSpPr/>
          <p:nvPr/>
        </p:nvSpPr>
        <p:spPr>
          <a:xfrm>
            <a:off x="6256421" y="1443789"/>
            <a:ext cx="4780547" cy="81639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4984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Mt. sac student workers – w2 form </a:t>
            </a:r>
          </a:p>
        </p:txBody>
      </p:sp>
      <p:sp>
        <p:nvSpPr>
          <p:cNvPr id="3" name="Content Placeholder 2"/>
          <p:cNvSpPr>
            <a:spLocks noGrp="1"/>
          </p:cNvSpPr>
          <p:nvPr>
            <p:ph idx="1"/>
          </p:nvPr>
        </p:nvSpPr>
        <p:spPr>
          <a:xfrm>
            <a:off x="735981" y="1853754"/>
            <a:ext cx="11273882" cy="4156753"/>
          </a:xfrm>
        </p:spPr>
        <p:txBody>
          <a:bodyPr>
            <a:normAutofit fontScale="70000" lnSpcReduction="20000"/>
          </a:bodyPr>
          <a:lstStyle/>
          <a:p>
            <a:r>
              <a:rPr lang="en-US" b="1" dirty="0">
                <a:latin typeface="Calibri" panose="020F0502020204030204" pitchFamily="34" charset="0"/>
                <a:ea typeface="Calibri" panose="020F0502020204030204" pitchFamily="34" charset="0"/>
              </a:rPr>
              <a:t>Instructions for viewing and printing your W-2 online (student employees only): </a:t>
            </a:r>
            <a:br>
              <a:rPr lang="en-US" dirty="0">
                <a:latin typeface="Calibri" panose="020F0502020204030204" pitchFamily="34" charset="0"/>
                <a:ea typeface="Calibri" panose="020F0502020204030204" pitchFamily="34" charset="0"/>
              </a:rPr>
            </a:br>
            <a:br>
              <a:rPr lang="en-US" dirty="0">
                <a:latin typeface="Calibri" panose="020F0502020204030204" pitchFamily="34" charset="0"/>
                <a:ea typeface="Calibri" panose="020F0502020204030204" pitchFamily="34" charset="0"/>
              </a:rPr>
            </a:br>
            <a:r>
              <a:rPr lang="en-US" dirty="0">
                <a:latin typeface="Calibri" panose="020F0502020204030204" pitchFamily="34" charset="0"/>
                <a:ea typeface="Calibri" panose="020F0502020204030204" pitchFamily="34" charset="0"/>
              </a:rPr>
              <a:t>1) Log into the Mt. SAC Portal (</a:t>
            </a:r>
            <a:r>
              <a:rPr lang="en-US" u="sng" dirty="0">
                <a:solidFill>
                  <a:srgbClr val="0000FF"/>
                </a:solidFill>
                <a:latin typeface="Calibri" panose="020F0502020204030204" pitchFamily="34" charset="0"/>
                <a:ea typeface="Calibri" panose="020F0502020204030204" pitchFamily="34" charset="0"/>
                <a:hlinkClick r:id="rId2"/>
              </a:rPr>
              <a:t>https://inside.mtsac.edu/</a:t>
            </a:r>
            <a:r>
              <a:rPr lang="en-US" dirty="0">
                <a:latin typeface="Calibri" panose="020F0502020204030204" pitchFamily="34" charset="0"/>
                <a:ea typeface="Calibri" panose="020F0502020204030204" pitchFamily="34" charset="0"/>
              </a:rPr>
              <a:t>) </a:t>
            </a:r>
            <a:br>
              <a:rPr lang="en-US" dirty="0">
                <a:latin typeface="Calibri" panose="020F0502020204030204" pitchFamily="34" charset="0"/>
                <a:ea typeface="Calibri" panose="020F0502020204030204" pitchFamily="34" charset="0"/>
              </a:rPr>
            </a:br>
            <a:r>
              <a:rPr lang="en-US" dirty="0">
                <a:latin typeface="Calibri" panose="020F0502020204030204" pitchFamily="34" charset="0"/>
                <a:ea typeface="Calibri" panose="020F0502020204030204" pitchFamily="34" charset="0"/>
              </a:rPr>
              <a:t>2) Click on the "Student" tab. </a:t>
            </a:r>
            <a:br>
              <a:rPr lang="en-US" dirty="0">
                <a:latin typeface="Calibri" panose="020F0502020204030204" pitchFamily="34" charset="0"/>
                <a:ea typeface="Calibri" panose="020F0502020204030204" pitchFamily="34" charset="0"/>
              </a:rPr>
            </a:br>
            <a:r>
              <a:rPr lang="en-US" dirty="0">
                <a:latin typeface="Calibri" panose="020F0502020204030204" pitchFamily="34" charset="0"/>
                <a:ea typeface="Calibri" panose="020F0502020204030204" pitchFamily="34" charset="0"/>
              </a:rPr>
              <a:t>3) In the Student Self Service channel, click on #32 "View Addresses and Phones." </a:t>
            </a:r>
            <a:br>
              <a:rPr lang="en-US" dirty="0">
                <a:latin typeface="Calibri" panose="020F0502020204030204" pitchFamily="34" charset="0"/>
                <a:ea typeface="Calibri" panose="020F0502020204030204" pitchFamily="34" charset="0"/>
              </a:rPr>
            </a:br>
            <a:r>
              <a:rPr lang="en-US" dirty="0">
                <a:latin typeface="Calibri" panose="020F0502020204030204" pitchFamily="34" charset="0"/>
                <a:ea typeface="Calibri" panose="020F0502020204030204" pitchFamily="34" charset="0"/>
              </a:rPr>
              <a:t>4) Click on the "Employee" tab. </a:t>
            </a:r>
            <a:br>
              <a:rPr lang="en-US" dirty="0">
                <a:latin typeface="Calibri" panose="020F0502020204030204" pitchFamily="34" charset="0"/>
                <a:ea typeface="Calibri" panose="020F0502020204030204" pitchFamily="34" charset="0"/>
              </a:rPr>
            </a:br>
            <a:r>
              <a:rPr lang="en-US" dirty="0">
                <a:latin typeface="Calibri" panose="020F0502020204030204" pitchFamily="34" charset="0"/>
                <a:ea typeface="Calibri" panose="020F0502020204030204" pitchFamily="34" charset="0"/>
              </a:rPr>
              <a:t>5) Click on "Tax Forms." </a:t>
            </a:r>
            <a:br>
              <a:rPr lang="en-US" dirty="0">
                <a:latin typeface="Calibri" panose="020F0502020204030204" pitchFamily="34" charset="0"/>
                <a:ea typeface="Calibri" panose="020F0502020204030204" pitchFamily="34" charset="0"/>
              </a:rPr>
            </a:br>
            <a:r>
              <a:rPr lang="en-US" dirty="0">
                <a:latin typeface="Calibri" panose="020F0502020204030204" pitchFamily="34" charset="0"/>
                <a:ea typeface="Calibri" panose="020F0502020204030204" pitchFamily="34" charset="0"/>
              </a:rPr>
              <a:t>6) Click on "W-2 Wage and Tax Statement." </a:t>
            </a:r>
            <a:br>
              <a:rPr lang="en-US" dirty="0">
                <a:latin typeface="Calibri" panose="020F0502020204030204" pitchFamily="34" charset="0"/>
                <a:ea typeface="Calibri" panose="020F0502020204030204" pitchFamily="34" charset="0"/>
              </a:rPr>
            </a:br>
            <a:r>
              <a:rPr lang="en-US" dirty="0">
                <a:latin typeface="Calibri" panose="020F0502020204030204" pitchFamily="34" charset="0"/>
                <a:ea typeface="Calibri" panose="020F0502020204030204" pitchFamily="34" charset="0"/>
              </a:rPr>
              <a:t>7) Change the Tax Year to "2023" and click "Display." </a:t>
            </a:r>
            <a:br>
              <a:rPr lang="en-US" dirty="0">
                <a:latin typeface="Calibri" panose="020F0502020204030204" pitchFamily="34" charset="0"/>
                <a:ea typeface="Calibri" panose="020F0502020204030204" pitchFamily="34" charset="0"/>
              </a:rPr>
            </a:br>
            <a:r>
              <a:rPr lang="en-US" dirty="0">
                <a:latin typeface="Calibri" panose="020F0502020204030204" pitchFamily="34" charset="0"/>
                <a:ea typeface="Calibri" panose="020F0502020204030204" pitchFamily="34" charset="0"/>
              </a:rPr>
              <a:t>8) </a:t>
            </a:r>
            <a:r>
              <a:rPr lang="en-US" dirty="0">
                <a:solidFill>
                  <a:srgbClr val="FF0000"/>
                </a:solidFill>
                <a:latin typeface="Calibri" panose="020F0502020204030204" pitchFamily="34" charset="0"/>
                <a:ea typeface="Calibri" panose="020F0502020204030204" pitchFamily="34" charset="0"/>
              </a:rPr>
              <a:t>In the lower left corner of the screen, click "Printable W-2." </a:t>
            </a:r>
            <a:br>
              <a:rPr lang="en-US" dirty="0">
                <a:latin typeface="Calibri" panose="020F0502020204030204" pitchFamily="34" charset="0"/>
                <a:ea typeface="Calibri" panose="020F0502020204030204" pitchFamily="34" charset="0"/>
              </a:rPr>
            </a:br>
            <a:r>
              <a:rPr lang="en-US" dirty="0">
                <a:latin typeface="Calibri" panose="020F0502020204030204" pitchFamily="34" charset="0"/>
                <a:ea typeface="Calibri" panose="020F0502020204030204" pitchFamily="34" charset="0"/>
              </a:rPr>
              <a:t>9) You will be prompted to enter your PIN which can be found by clicking on the Personal Information tab, then clicking on the Display PIN link, or by clicking on #40 "Display PIN" in the Student Self Service channel.</a:t>
            </a:r>
            <a:br>
              <a:rPr lang="en-US" dirty="0">
                <a:latin typeface="Calibri" panose="020F0502020204030204" pitchFamily="34" charset="0"/>
                <a:ea typeface="Calibri" panose="020F0502020204030204" pitchFamily="34" charset="0"/>
              </a:rPr>
            </a:br>
            <a:r>
              <a:rPr lang="en-US" dirty="0">
                <a:latin typeface="Calibri" panose="020F0502020204030204" pitchFamily="34" charset="0"/>
                <a:ea typeface="Calibri" panose="020F0502020204030204" pitchFamily="34" charset="0"/>
              </a:rPr>
              <a:t>10) A printable version of your W-2 will appear. Use your browser's print button to print the W-2 (you may need to adjust the print settings such as printing in landscape mode). </a:t>
            </a:r>
            <a:br>
              <a:rPr lang="en-US" dirty="0">
                <a:latin typeface="Calibri" panose="020F0502020204030204" pitchFamily="34" charset="0"/>
                <a:ea typeface="Calibri" panose="020F0502020204030204" pitchFamily="34" charset="0"/>
              </a:rPr>
            </a:br>
            <a:br>
              <a:rPr lang="en-US" dirty="0">
                <a:latin typeface="Calibri" panose="020F0502020204030204" pitchFamily="34" charset="0"/>
                <a:ea typeface="Calibri" panose="020F0502020204030204" pitchFamily="34" charset="0"/>
              </a:rPr>
            </a:br>
            <a:r>
              <a:rPr lang="en-US" dirty="0">
                <a:solidFill>
                  <a:srgbClr val="FF0000"/>
                </a:solidFill>
                <a:latin typeface="Calibri" panose="020F0502020204030204" pitchFamily="34" charset="0"/>
                <a:ea typeface="Calibri" panose="020F0502020204030204" pitchFamily="34" charset="0"/>
              </a:rPr>
              <a:t>If you are having difficulty printing your W</a:t>
            </a:r>
            <a:r>
              <a:rPr lang="en-US" dirty="0">
                <a:latin typeface="Calibri" panose="020F0502020204030204" pitchFamily="34" charset="0"/>
                <a:ea typeface="Calibri" panose="020F0502020204030204" pitchFamily="34" charset="0"/>
              </a:rPr>
              <a:t>-</a:t>
            </a:r>
            <a:r>
              <a:rPr lang="en-US" dirty="0">
                <a:solidFill>
                  <a:srgbClr val="FF0000"/>
                </a:solidFill>
                <a:latin typeface="Calibri" panose="020F0502020204030204" pitchFamily="34" charset="0"/>
                <a:ea typeface="Calibri" panose="020F0502020204030204" pitchFamily="34" charset="0"/>
              </a:rPr>
              <a:t>2, you may need to change your browser's print settings by printing in landscape mode instead of portrait or by changing the margins. </a:t>
            </a:r>
            <a:br>
              <a:rPr lang="en-US" dirty="0">
                <a:latin typeface="Calibri" panose="020F0502020204030204" pitchFamily="34" charset="0"/>
                <a:ea typeface="Calibri" panose="020F0502020204030204" pitchFamily="34" charset="0"/>
              </a:rPr>
            </a:br>
            <a:br>
              <a:rPr lang="en-US" dirty="0">
                <a:latin typeface="Calibri" panose="020F0502020204030204" pitchFamily="34" charset="0"/>
                <a:ea typeface="Calibri" panose="020F0502020204030204" pitchFamily="34" charset="0"/>
              </a:rPr>
            </a:br>
            <a:endParaRPr lang="en-US" dirty="0"/>
          </a:p>
        </p:txBody>
      </p:sp>
    </p:spTree>
    <p:extLst>
      <p:ext uri="{BB962C8B-B14F-4D97-AF65-F5344CB8AC3E}">
        <p14:creationId xmlns:p14="http://schemas.microsoft.com/office/powerpoint/2010/main" val="3662022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9508" y="598330"/>
            <a:ext cx="9603275" cy="1049235"/>
          </a:xfrm>
        </p:spPr>
        <p:txBody>
          <a:bodyPr/>
          <a:lstStyle/>
          <a:p>
            <a:r>
              <a:rPr lang="en-US" dirty="0"/>
              <a:t>Subject Matter Expert</a:t>
            </a:r>
          </a:p>
        </p:txBody>
      </p:sp>
      <p:sp>
        <p:nvSpPr>
          <p:cNvPr id="3" name="Content Placeholder 2"/>
          <p:cNvSpPr>
            <a:spLocks noGrp="1"/>
          </p:cNvSpPr>
          <p:nvPr>
            <p:ph idx="1"/>
          </p:nvPr>
        </p:nvSpPr>
        <p:spPr>
          <a:xfrm>
            <a:off x="324443" y="1243734"/>
            <a:ext cx="11241915" cy="4351338"/>
          </a:xfrm>
        </p:spPr>
        <p:txBody>
          <a:bodyPr/>
          <a:lstStyle/>
          <a:p>
            <a:r>
              <a:rPr lang="en-US" dirty="0"/>
              <a:t>Named to the California Board of Accountancy (CBA) under the California Department of Consumer Affairs Office of Professional Examination Services (OPES)  to assist with defining California specific aspects of CPA practice and reviewing content of the Uniform CPA exam and PETH exams.</a:t>
            </a:r>
          </a:p>
          <a:p>
            <a:r>
              <a:rPr lang="en-US" dirty="0"/>
              <a:t>A </a:t>
            </a:r>
            <a:r>
              <a:rPr lang="en-US" b="1" dirty="0"/>
              <a:t>subject-matter expert</a:t>
            </a:r>
            <a:r>
              <a:rPr lang="en-US" dirty="0"/>
              <a:t> (</a:t>
            </a:r>
            <a:r>
              <a:rPr lang="en-US" b="1" dirty="0"/>
              <a:t>SME</a:t>
            </a:r>
            <a:r>
              <a:rPr lang="en-US" dirty="0"/>
              <a:t>) is a person who has </a:t>
            </a:r>
            <a:r>
              <a:rPr lang="en-US" u="sng" dirty="0">
                <a:hlinkClick r:id="rId2" tooltip="Authority"/>
              </a:rPr>
              <a:t>accumulated great knowledge</a:t>
            </a:r>
            <a:r>
              <a:rPr lang="en-US" u="sng" dirty="0"/>
              <a:t> </a:t>
            </a:r>
            <a:r>
              <a:rPr lang="en-US" dirty="0"/>
              <a:t>in a particular field or topic and this level of knowledge is demonstrated by the person's degree, licensure, and/or through years of professional experience with the subject.</a:t>
            </a:r>
          </a:p>
          <a:p>
            <a:r>
              <a:rPr lang="en-US" dirty="0"/>
              <a:t>The term is used when developing materials about a topic (a book, an examination, a manual, etc.), and expertise on the topic is needed by the personnel developing the material. </a:t>
            </a:r>
          </a:p>
          <a:p>
            <a:endParaRPr lang="en-US" dirty="0"/>
          </a:p>
        </p:txBody>
      </p:sp>
    </p:spTree>
    <p:extLst>
      <p:ext uri="{BB962C8B-B14F-4D97-AF65-F5344CB8AC3E}">
        <p14:creationId xmlns:p14="http://schemas.microsoft.com/office/powerpoint/2010/main" val="1177051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199" y="274639"/>
            <a:ext cx="9801497" cy="789817"/>
          </a:xfrm>
        </p:spPr>
        <p:txBody>
          <a:bodyPr>
            <a:normAutofit fontScale="90000"/>
          </a:bodyPr>
          <a:lstStyle/>
          <a:p>
            <a:pPr>
              <a:defRPr/>
            </a:pPr>
            <a:r>
              <a:rPr lang="en-US" altLang="en-US" sz="4000" b="1" dirty="0"/>
              <a:t>Steven Valdes, CPA,CFE, PFS, CGMA,MBT</a:t>
            </a:r>
            <a:endParaRPr lang="en-US" sz="4000" dirty="0"/>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8290560" y="2695303"/>
            <a:ext cx="3200400" cy="3200400"/>
          </a:xfrm>
        </p:spPr>
      </p:pic>
      <p:sp>
        <p:nvSpPr>
          <p:cNvPr id="5" name="Rectangle 4"/>
          <p:cNvSpPr/>
          <p:nvPr/>
        </p:nvSpPr>
        <p:spPr>
          <a:xfrm>
            <a:off x="309154" y="1528020"/>
            <a:ext cx="8229600" cy="4708981"/>
          </a:xfrm>
          <a:prstGeom prst="rect">
            <a:avLst/>
          </a:prstGeom>
        </p:spPr>
        <p:txBody>
          <a:bodyPr>
            <a:spAutoFit/>
          </a:bodyPr>
          <a:lstStyle/>
          <a:p>
            <a:pPr marL="342900" indent="-342900">
              <a:buFont typeface="Arial" panose="020B0604020202020204" pitchFamily="34" charset="0"/>
              <a:buChar char="•"/>
              <a:defRPr/>
            </a:pPr>
            <a:r>
              <a:rPr lang="en-US" sz="2000" b="1" dirty="0"/>
              <a:t>2010-2014 </a:t>
            </a:r>
            <a:r>
              <a:rPr lang="en-US" sz="2000" b="1" dirty="0" err="1"/>
              <a:t>CalCPA</a:t>
            </a:r>
            <a:r>
              <a:rPr lang="en-US" sz="2000" b="1" dirty="0"/>
              <a:t> Los Angeles Board of Directors</a:t>
            </a:r>
          </a:p>
          <a:p>
            <a:pPr marL="342900" indent="-342900">
              <a:buFont typeface="Arial" panose="020B0604020202020204" pitchFamily="34" charset="0"/>
              <a:buChar char="•"/>
              <a:defRPr/>
            </a:pPr>
            <a:r>
              <a:rPr lang="en-US" sz="2000" b="1" dirty="0"/>
              <a:t>2015 </a:t>
            </a:r>
            <a:r>
              <a:rPr lang="en-US" sz="2000" b="1" dirty="0" err="1"/>
              <a:t>CalCPA</a:t>
            </a:r>
            <a:r>
              <a:rPr lang="en-US" sz="2000" b="1" dirty="0"/>
              <a:t> Vice President &amp; State Council Representative</a:t>
            </a:r>
          </a:p>
          <a:p>
            <a:pPr marL="342900" indent="-342900">
              <a:buFont typeface="Arial" panose="020B0604020202020204" pitchFamily="34" charset="0"/>
              <a:buChar char="•"/>
              <a:defRPr/>
            </a:pPr>
            <a:r>
              <a:rPr lang="en-US" sz="2000" b="1" dirty="0"/>
              <a:t>2010-2015 State Financial Committee for </a:t>
            </a:r>
            <a:r>
              <a:rPr lang="en-US" sz="2000" b="1" dirty="0" err="1"/>
              <a:t>CalCPA</a:t>
            </a:r>
            <a:r>
              <a:rPr lang="en-US" sz="2000" b="1" dirty="0"/>
              <a:t> </a:t>
            </a:r>
          </a:p>
          <a:p>
            <a:pPr marL="342900" indent="-342900">
              <a:buFont typeface="Arial" panose="020B0604020202020204" pitchFamily="34" charset="0"/>
              <a:buChar char="•"/>
              <a:defRPr/>
            </a:pPr>
            <a:r>
              <a:rPr lang="en-US" sz="2000" b="1" dirty="0"/>
              <a:t>Teach at Rio Hondo &amp; Mt. SAC</a:t>
            </a:r>
          </a:p>
          <a:p>
            <a:pPr marL="800100" lvl="1" indent="-342900">
              <a:buFont typeface="Arial" panose="020B0604020202020204" pitchFamily="34" charset="0"/>
              <a:buChar char="•"/>
              <a:defRPr/>
            </a:pPr>
            <a:r>
              <a:rPr lang="en-US" sz="2000" b="1" dirty="0"/>
              <a:t>BUSA 7</a:t>
            </a:r>
          </a:p>
          <a:p>
            <a:pPr marL="800100" lvl="1" indent="-342900">
              <a:buFont typeface="Arial" panose="020B0604020202020204" pitchFamily="34" charset="0"/>
              <a:buChar char="•"/>
              <a:defRPr/>
            </a:pPr>
            <a:r>
              <a:rPr lang="en-US" sz="2000" b="1" dirty="0"/>
              <a:t>BUSA 75 &amp; BUSA 76</a:t>
            </a:r>
          </a:p>
          <a:p>
            <a:pPr marL="800100" lvl="1" indent="-342900">
              <a:buFont typeface="Arial" panose="020B0604020202020204" pitchFamily="34" charset="0"/>
              <a:buChar char="•"/>
              <a:defRPr/>
            </a:pPr>
            <a:r>
              <a:rPr lang="en-US" sz="2000" b="1" dirty="0"/>
              <a:t>ACCT 097</a:t>
            </a:r>
          </a:p>
          <a:p>
            <a:pPr marL="800100" lvl="1" indent="-342900">
              <a:buFont typeface="Arial" panose="020B0604020202020204" pitchFamily="34" charset="0"/>
              <a:buChar char="•"/>
              <a:defRPr/>
            </a:pPr>
            <a:r>
              <a:rPr lang="en-US" sz="2000" b="1" dirty="0"/>
              <a:t>ACCT 101</a:t>
            </a:r>
          </a:p>
          <a:p>
            <a:pPr marL="800100" lvl="1" indent="-342900">
              <a:buFont typeface="Arial" panose="020B0604020202020204" pitchFamily="34" charset="0"/>
              <a:buChar char="•"/>
              <a:defRPr/>
            </a:pPr>
            <a:r>
              <a:rPr lang="en-US" sz="2000" b="1" dirty="0"/>
              <a:t>ACCT 105</a:t>
            </a:r>
          </a:p>
          <a:p>
            <a:pPr marL="800100" lvl="1" indent="-342900">
              <a:buFont typeface="Arial" panose="020B0604020202020204" pitchFamily="34" charset="0"/>
              <a:buChar char="•"/>
              <a:defRPr/>
            </a:pPr>
            <a:r>
              <a:rPr lang="en-US" sz="2000" b="1" dirty="0"/>
              <a:t>ACCT 203 </a:t>
            </a:r>
          </a:p>
          <a:p>
            <a:pPr marL="800100" lvl="1" indent="-342900">
              <a:buFont typeface="Arial" panose="020B0604020202020204" pitchFamily="34" charset="0"/>
              <a:buChar char="•"/>
              <a:defRPr/>
            </a:pPr>
            <a:r>
              <a:rPr lang="en-US" sz="2000" b="1" dirty="0"/>
              <a:t>ACCT 290</a:t>
            </a:r>
          </a:p>
          <a:p>
            <a:pPr marL="800100" lvl="1" indent="-342900">
              <a:buFont typeface="Arial" panose="020B0604020202020204" pitchFamily="34" charset="0"/>
              <a:buChar char="•"/>
              <a:defRPr/>
            </a:pPr>
            <a:r>
              <a:rPr lang="en-US" sz="2000" b="1" dirty="0"/>
              <a:t>2 VITA Programs</a:t>
            </a:r>
          </a:p>
          <a:p>
            <a:pPr marL="800100" lvl="1" indent="-342900">
              <a:buFont typeface="Arial" panose="020B0604020202020204" pitchFamily="34" charset="0"/>
              <a:buChar char="•"/>
              <a:defRPr/>
            </a:pPr>
            <a:r>
              <a:rPr lang="en-US" sz="2000" b="1" dirty="0"/>
              <a:t>Grad School –Tax Ethics Class</a:t>
            </a:r>
          </a:p>
          <a:p>
            <a:pPr marL="800100" lvl="1" indent="-342900">
              <a:buFont typeface="Arial" panose="020B0604020202020204" pitchFamily="34" charset="0"/>
              <a:buChar char="•"/>
              <a:defRPr/>
            </a:pPr>
            <a:r>
              <a:rPr lang="en-US" sz="2000" b="1" dirty="0"/>
              <a:t>Managed or Reviewed over 600 tax returns</a:t>
            </a:r>
          </a:p>
          <a:p>
            <a:pPr marL="342900" indent="-342900">
              <a:buFont typeface="Arial" panose="020B0604020202020204" pitchFamily="34" charset="0"/>
              <a:buChar char="•"/>
              <a:defRPr/>
            </a:pPr>
            <a:r>
              <a:rPr lang="en-US" sz="2000" dirty="0"/>
              <a:t>Featured on KABC Ch.7 Tax Tip Hotline </a:t>
            </a:r>
          </a:p>
        </p:txBody>
      </p:sp>
    </p:spTree>
    <p:extLst>
      <p:ext uri="{BB962C8B-B14F-4D97-AF65-F5344CB8AC3E}">
        <p14:creationId xmlns:p14="http://schemas.microsoft.com/office/powerpoint/2010/main" val="2016233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8CB06-4D6C-427C-962B-1A5F73FBEEB3}"/>
              </a:ext>
            </a:extLst>
          </p:cNvPr>
          <p:cNvSpPr>
            <a:spLocks noGrp="1"/>
          </p:cNvSpPr>
          <p:nvPr>
            <p:ph type="title"/>
          </p:nvPr>
        </p:nvSpPr>
        <p:spPr>
          <a:xfrm>
            <a:off x="2076450" y="170543"/>
            <a:ext cx="7886700" cy="1325563"/>
          </a:xfrm>
        </p:spPr>
        <p:txBody>
          <a:bodyPr/>
          <a:lstStyle/>
          <a:p>
            <a:r>
              <a:rPr lang="en-US" dirty="0">
                <a:solidFill>
                  <a:srgbClr val="FF0000"/>
                </a:solidFill>
              </a:rPr>
              <a:t>Professional Work Experience </a:t>
            </a:r>
          </a:p>
        </p:txBody>
      </p:sp>
      <p:sp>
        <p:nvSpPr>
          <p:cNvPr id="3" name="Content Placeholder 2">
            <a:extLst>
              <a:ext uri="{FF2B5EF4-FFF2-40B4-BE49-F238E27FC236}">
                <a16:creationId xmlns:a16="http://schemas.microsoft.com/office/drawing/2014/main" id="{D54939C7-81E4-49BF-8345-0F5D26627823}"/>
              </a:ext>
            </a:extLst>
          </p:cNvPr>
          <p:cNvSpPr>
            <a:spLocks noGrp="1"/>
          </p:cNvSpPr>
          <p:nvPr>
            <p:ph idx="1"/>
          </p:nvPr>
        </p:nvSpPr>
        <p:spPr>
          <a:xfrm>
            <a:off x="1343891" y="969818"/>
            <a:ext cx="8790709" cy="4973782"/>
          </a:xfrm>
        </p:spPr>
        <p:txBody>
          <a:bodyPr>
            <a:normAutofit fontScale="85000" lnSpcReduction="10000"/>
          </a:bodyPr>
          <a:lstStyle/>
          <a:p>
            <a:r>
              <a:rPr lang="en-US" dirty="0"/>
              <a:t>High Net Worth, Middle Class Individual 1040 Tax Returns, with applicable Sch A, Sch, C, D Sch E forms and K-1 forms</a:t>
            </a:r>
          </a:p>
          <a:p>
            <a:r>
              <a:rPr lang="en-US" dirty="0"/>
              <a:t>Business returns including General Partnerships, Limited Partnerships S Corporations C-Corporations , Limited Liability Companies, Single Member LLC’s</a:t>
            </a:r>
          </a:p>
          <a:p>
            <a:r>
              <a:rPr lang="en-US" dirty="0" err="1"/>
              <a:t>ProsystemsFX</a:t>
            </a:r>
            <a:r>
              <a:rPr lang="en-US" dirty="0"/>
              <a:t>(TurboTax), Lacerte, </a:t>
            </a:r>
            <a:r>
              <a:rPr lang="en-US" dirty="0" err="1"/>
              <a:t>TaxAct</a:t>
            </a:r>
            <a:r>
              <a:rPr lang="en-US" dirty="0"/>
              <a:t>, H&amp; R Block, Taxwise, </a:t>
            </a:r>
            <a:r>
              <a:rPr lang="en-US" dirty="0" err="1"/>
              <a:t>Taxslayer</a:t>
            </a:r>
            <a:r>
              <a:rPr lang="en-US" dirty="0"/>
              <a:t>,  Intuit Pro Connect </a:t>
            </a:r>
          </a:p>
          <a:p>
            <a:r>
              <a:rPr lang="en-US" dirty="0"/>
              <a:t>Federal &amp; State Non Profit 990 Tax-Exempt Returns </a:t>
            </a:r>
          </a:p>
          <a:p>
            <a:r>
              <a:rPr lang="en-US" dirty="0"/>
              <a:t>Managed over 400 individual tax return ( book of business) as well as corresponding quality control, employee training and e-filing procedures</a:t>
            </a:r>
          </a:p>
          <a:p>
            <a:r>
              <a:rPr lang="en-US" dirty="0"/>
              <a:t>Audit and Review of SEC developmental Stage companies</a:t>
            </a:r>
          </a:p>
          <a:p>
            <a:r>
              <a:rPr lang="en-US" dirty="0"/>
              <a:t>Prepared Payroll, 1099, Sales tax, 571-L filings, IRS &amp; FTB Tax Controversy</a:t>
            </a:r>
          </a:p>
          <a:p>
            <a:r>
              <a:rPr lang="en-US" dirty="0"/>
              <a:t>Experience with Board of Directors Governance and Leadership</a:t>
            </a:r>
          </a:p>
          <a:p>
            <a:r>
              <a:rPr lang="en-US" dirty="0"/>
              <a:t>Have my own consulting/tax practice with about 80+ clients, </a:t>
            </a:r>
          </a:p>
          <a:p>
            <a:r>
              <a:rPr lang="en-US" dirty="0"/>
              <a:t>11 years as a VITA Site Coordinator</a:t>
            </a:r>
          </a:p>
          <a:p>
            <a:endParaRPr lang="en-US" dirty="0"/>
          </a:p>
        </p:txBody>
      </p:sp>
    </p:spTree>
    <p:extLst>
      <p:ext uri="{BB962C8B-B14F-4D97-AF65-F5344CB8AC3E}">
        <p14:creationId xmlns:p14="http://schemas.microsoft.com/office/powerpoint/2010/main" val="907481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Contact information </a:t>
            </a:r>
            <a:br>
              <a:rPr lang="en-US" dirty="0"/>
            </a:br>
            <a:r>
              <a:rPr lang="en-US" dirty="0"/>
              <a:t>					</a:t>
            </a:r>
          </a:p>
        </p:txBody>
      </p:sp>
      <p:sp>
        <p:nvSpPr>
          <p:cNvPr id="3" name="Content Placeholder 2"/>
          <p:cNvSpPr>
            <a:spLocks noGrp="1"/>
          </p:cNvSpPr>
          <p:nvPr>
            <p:ph sz="half" idx="1"/>
          </p:nvPr>
        </p:nvSpPr>
        <p:spPr>
          <a:xfrm>
            <a:off x="1447331" y="2010878"/>
            <a:ext cx="6547138" cy="3448595"/>
          </a:xfrm>
        </p:spPr>
        <p:txBody>
          <a:bodyPr>
            <a:normAutofit/>
          </a:bodyPr>
          <a:lstStyle/>
          <a:p>
            <a:r>
              <a:rPr lang="en-US" sz="2500" dirty="0"/>
              <a:t>Steven Valdes, CPA, CFE, PFS, CGMA, MBT  </a:t>
            </a:r>
          </a:p>
          <a:p>
            <a:pPr lvl="1"/>
            <a:r>
              <a:rPr lang="en-US" sz="2500" dirty="0">
                <a:hlinkClick r:id="rId2"/>
              </a:rPr>
              <a:t>svaldes3@mtsac.edu</a:t>
            </a:r>
            <a:endParaRPr lang="en-US" sz="2500" dirty="0"/>
          </a:p>
          <a:p>
            <a:pPr lvl="1"/>
            <a:r>
              <a:rPr lang="en-US" sz="2500" dirty="0"/>
              <a:t>Business Email : valdescpa@aol.com </a:t>
            </a:r>
          </a:p>
          <a:p>
            <a:pPr lvl="1"/>
            <a:r>
              <a:rPr lang="en-US" sz="2500" dirty="0"/>
              <a:t>Cell Phone 323-646-0132</a:t>
            </a:r>
          </a:p>
        </p:txBody>
      </p:sp>
      <p:sp>
        <p:nvSpPr>
          <p:cNvPr id="4" name="Content Placeholder 3"/>
          <p:cNvSpPr>
            <a:spLocks noGrp="1"/>
          </p:cNvSpPr>
          <p:nvPr>
            <p:ph sz="half" idx="2"/>
          </p:nvPr>
        </p:nvSpPr>
        <p:spPr/>
        <p:txBody>
          <a:bodyPr/>
          <a:lstStyle/>
          <a:p>
            <a:pPr marL="0" indent="0">
              <a:buNone/>
            </a:pPr>
            <a:r>
              <a:rPr lang="en-US" dirty="0"/>
              <a:t>	</a:t>
            </a:r>
          </a:p>
        </p:txBody>
      </p:sp>
      <p:pic>
        <p:nvPicPr>
          <p:cNvPr id="9218" name="Picture 2" descr="https://static.wixstatic.com/media/a2905f_b773ed077d0947b09c3c7ae55fd18495%7Emv2.jpg/v1/crop/x_300,y_0,w_987,h_258/fill/w_378,h_99,al_c,q_80,usm_0.66_1.00_0.01/a2905f_b773ed077d0947b09c3c7ae55fd18495%7Emv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94469" y="2792200"/>
            <a:ext cx="3600450" cy="942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3792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106AC-FDD5-430B-B3DE-7E22542CF886}"/>
              </a:ext>
            </a:extLst>
          </p:cNvPr>
          <p:cNvSpPr>
            <a:spLocks noGrp="1"/>
          </p:cNvSpPr>
          <p:nvPr>
            <p:ph type="title"/>
          </p:nvPr>
        </p:nvSpPr>
        <p:spPr/>
        <p:txBody>
          <a:bodyPr/>
          <a:lstStyle/>
          <a:p>
            <a:r>
              <a:rPr lang="en-US" dirty="0"/>
              <a:t> New Certificate in Tax Preparation</a:t>
            </a:r>
          </a:p>
        </p:txBody>
      </p:sp>
      <p:sp>
        <p:nvSpPr>
          <p:cNvPr id="3" name="Content Placeholder 2">
            <a:extLst>
              <a:ext uri="{FF2B5EF4-FFF2-40B4-BE49-F238E27FC236}">
                <a16:creationId xmlns:a16="http://schemas.microsoft.com/office/drawing/2014/main" id="{ACCCEE39-EA00-4286-BE76-5DC8361F2BE4}"/>
              </a:ext>
            </a:extLst>
          </p:cNvPr>
          <p:cNvSpPr>
            <a:spLocks noGrp="1"/>
          </p:cNvSpPr>
          <p:nvPr>
            <p:ph idx="1"/>
          </p:nvPr>
        </p:nvSpPr>
        <p:spPr>
          <a:xfrm>
            <a:off x="346215" y="1332139"/>
            <a:ext cx="11241915" cy="4351338"/>
          </a:xfrm>
        </p:spPr>
        <p:txBody>
          <a:bodyPr>
            <a:normAutofit/>
          </a:bodyPr>
          <a:lstStyle/>
          <a:p>
            <a:r>
              <a:rPr lang="en-US" b="1" dirty="0"/>
              <a:t>Accounting - Tax Preparation</a:t>
            </a:r>
          </a:p>
          <a:p>
            <a:r>
              <a:rPr lang="en-US" b="1" dirty="0"/>
              <a:t>Business Division</a:t>
            </a:r>
            <a:br>
              <a:rPr lang="en-US" b="1" dirty="0"/>
            </a:br>
            <a:r>
              <a:rPr lang="en-US" b="1" dirty="0"/>
              <a:t>E0433</a:t>
            </a:r>
            <a:br>
              <a:rPr lang="en-US" b="1" dirty="0"/>
            </a:br>
            <a:r>
              <a:rPr lang="en-US" b="1" dirty="0"/>
              <a:t>Skills Certificate </a:t>
            </a:r>
            <a:endParaRPr lang="en-US" dirty="0"/>
          </a:p>
          <a:p>
            <a:r>
              <a:rPr lang="en-US" dirty="0"/>
              <a:t>This certificate is designed for individuals desiring to enter the tax preparation field with a minimum of 3 course requirements. Upon successful completion of this certificate, students will possess the knowledge and practical experience necessary to prepare individual income taxes effectively. Additionally, students will earn the qualifying education required by the California Tax Education Council to become a California Registered Tax Preparer.</a:t>
            </a:r>
          </a:p>
          <a:p>
            <a:endParaRPr lang="en-US" dirty="0"/>
          </a:p>
        </p:txBody>
      </p:sp>
    </p:spTree>
    <p:extLst>
      <p:ext uri="{BB962C8B-B14F-4D97-AF65-F5344CB8AC3E}">
        <p14:creationId xmlns:p14="http://schemas.microsoft.com/office/powerpoint/2010/main" val="1974208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E3FEC-CF8E-43EA-9228-6F5C15A07A04}"/>
              </a:ext>
            </a:extLst>
          </p:cNvPr>
          <p:cNvSpPr>
            <a:spLocks noGrp="1"/>
          </p:cNvSpPr>
          <p:nvPr>
            <p:ph type="title"/>
          </p:nvPr>
        </p:nvSpPr>
        <p:spPr/>
        <p:txBody>
          <a:bodyPr/>
          <a:lstStyle/>
          <a:p>
            <a:r>
              <a:rPr lang="en-US" dirty="0"/>
              <a:t> New Certificate in Tax Preparation</a:t>
            </a:r>
          </a:p>
        </p:txBody>
      </p:sp>
      <p:graphicFrame>
        <p:nvGraphicFramePr>
          <p:cNvPr id="4" name="Content Placeholder 3">
            <a:extLst>
              <a:ext uri="{FF2B5EF4-FFF2-40B4-BE49-F238E27FC236}">
                <a16:creationId xmlns:a16="http://schemas.microsoft.com/office/drawing/2014/main" id="{14CEBB2D-2819-46E3-92CB-7A54AED147BC}"/>
              </a:ext>
            </a:extLst>
          </p:cNvPr>
          <p:cNvGraphicFramePr>
            <a:graphicFrameLocks noGrp="1"/>
          </p:cNvGraphicFramePr>
          <p:nvPr>
            <p:ph idx="1"/>
          </p:nvPr>
        </p:nvGraphicFramePr>
        <p:xfrm>
          <a:off x="1752600" y="1661160"/>
          <a:ext cx="8763000" cy="2468880"/>
        </p:xfrm>
        <a:graphic>
          <a:graphicData uri="http://schemas.openxmlformats.org/drawingml/2006/table">
            <a:tbl>
              <a:tblPr/>
              <a:tblGrid>
                <a:gridCol w="2921000">
                  <a:extLst>
                    <a:ext uri="{9D8B030D-6E8A-4147-A177-3AD203B41FA5}">
                      <a16:colId xmlns:a16="http://schemas.microsoft.com/office/drawing/2014/main" val="439732092"/>
                    </a:ext>
                  </a:extLst>
                </a:gridCol>
                <a:gridCol w="2921000">
                  <a:extLst>
                    <a:ext uri="{9D8B030D-6E8A-4147-A177-3AD203B41FA5}">
                      <a16:colId xmlns:a16="http://schemas.microsoft.com/office/drawing/2014/main" val="2045989005"/>
                    </a:ext>
                  </a:extLst>
                </a:gridCol>
                <a:gridCol w="2921000">
                  <a:extLst>
                    <a:ext uri="{9D8B030D-6E8A-4147-A177-3AD203B41FA5}">
                      <a16:colId xmlns:a16="http://schemas.microsoft.com/office/drawing/2014/main" val="4246602366"/>
                    </a:ext>
                  </a:extLst>
                </a:gridCol>
              </a:tblGrid>
              <a:tr h="0">
                <a:tc gridSpan="3">
                  <a:txBody>
                    <a:bodyPr/>
                    <a:lstStyle/>
                    <a:p>
                      <a:r>
                        <a:rPr lang="en-US"/>
                        <a:t>Course List</a:t>
                      </a:r>
                    </a:p>
                  </a:txBody>
                  <a:tcPr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53951279"/>
                  </a:ext>
                </a:extLst>
              </a:tr>
              <a:tr h="0">
                <a:tc>
                  <a:txBody>
                    <a:bodyPr/>
                    <a:lstStyle/>
                    <a:p>
                      <a:r>
                        <a:rPr lang="en-US"/>
                        <a:t>Course Prefix</a:t>
                      </a:r>
                    </a:p>
                  </a:txBody>
                  <a:tcPr anchor="ctr">
                    <a:lnL>
                      <a:noFill/>
                    </a:lnL>
                    <a:lnR>
                      <a:noFill/>
                    </a:lnR>
                    <a:lnB>
                      <a:noFill/>
                    </a:lnB>
                  </a:tcPr>
                </a:tc>
                <a:tc>
                  <a:txBody>
                    <a:bodyPr/>
                    <a:lstStyle/>
                    <a:p>
                      <a:r>
                        <a:rPr lang="en-US"/>
                        <a:t>Course Name</a:t>
                      </a:r>
                    </a:p>
                  </a:txBody>
                  <a:tcPr anchor="ctr">
                    <a:lnL>
                      <a:noFill/>
                    </a:lnL>
                    <a:lnR>
                      <a:noFill/>
                    </a:lnR>
                    <a:lnT>
                      <a:noFill/>
                    </a:lnT>
                    <a:lnB>
                      <a:noFill/>
                    </a:lnB>
                  </a:tcPr>
                </a:tc>
                <a:tc>
                  <a:txBody>
                    <a:bodyPr/>
                    <a:lstStyle/>
                    <a:p>
                      <a:r>
                        <a:rPr lang="en-US"/>
                        <a:t>Units</a:t>
                      </a:r>
                    </a:p>
                  </a:txBody>
                  <a:tcPr anchor="ctr">
                    <a:lnL>
                      <a:noFill/>
                    </a:lnL>
                    <a:lnR>
                      <a:noFill/>
                    </a:lnR>
                    <a:lnT>
                      <a:noFill/>
                    </a:lnT>
                    <a:lnB>
                      <a:noFill/>
                    </a:lnB>
                  </a:tcPr>
                </a:tc>
                <a:extLst>
                  <a:ext uri="{0D108BD9-81ED-4DB2-BD59-A6C34878D82A}">
                    <a16:rowId xmlns:a16="http://schemas.microsoft.com/office/drawing/2014/main" val="1189102802"/>
                  </a:ext>
                </a:extLst>
              </a:tr>
              <a:tr h="0">
                <a:tc>
                  <a:txBody>
                    <a:bodyPr/>
                    <a:lstStyle/>
                    <a:p>
                      <a:r>
                        <a:rPr lang="en-US">
                          <a:hlinkClick r:id="rId2" tooltip="BUSA 58"/>
                        </a:rPr>
                        <a:t>BUSA 58</a:t>
                      </a:r>
                      <a:endParaRPr lang="en-US"/>
                    </a:p>
                  </a:txBody>
                  <a:tcPr anchor="ctr">
                    <a:lnL>
                      <a:noFill/>
                    </a:lnL>
                    <a:lnR>
                      <a:noFill/>
                    </a:lnR>
                    <a:lnT>
                      <a:noFill/>
                    </a:lnT>
                    <a:lnB>
                      <a:noFill/>
                    </a:lnB>
                  </a:tcPr>
                </a:tc>
                <a:tc>
                  <a:txBody>
                    <a:bodyPr/>
                    <a:lstStyle/>
                    <a:p>
                      <a:r>
                        <a:rPr lang="en-US"/>
                        <a:t>Federal Income Tax Law</a:t>
                      </a:r>
                    </a:p>
                  </a:txBody>
                  <a:tcPr anchor="ctr">
                    <a:lnL>
                      <a:noFill/>
                    </a:lnL>
                    <a:lnR>
                      <a:noFill/>
                    </a:lnR>
                    <a:lnT>
                      <a:noFill/>
                    </a:lnT>
                    <a:lnB>
                      <a:noFill/>
                    </a:lnB>
                  </a:tcPr>
                </a:tc>
                <a:tc>
                  <a:txBody>
                    <a:bodyPr/>
                    <a:lstStyle/>
                    <a:p>
                      <a:r>
                        <a:rPr lang="en-US"/>
                        <a:t>4</a:t>
                      </a:r>
                    </a:p>
                  </a:txBody>
                  <a:tcPr anchor="ctr">
                    <a:lnL>
                      <a:noFill/>
                    </a:lnL>
                    <a:lnR>
                      <a:noFill/>
                    </a:lnR>
                    <a:lnT>
                      <a:noFill/>
                    </a:lnT>
                    <a:lnB>
                      <a:noFill/>
                    </a:lnB>
                  </a:tcPr>
                </a:tc>
                <a:extLst>
                  <a:ext uri="{0D108BD9-81ED-4DB2-BD59-A6C34878D82A}">
                    <a16:rowId xmlns:a16="http://schemas.microsoft.com/office/drawing/2014/main" val="2829423284"/>
                  </a:ext>
                </a:extLst>
              </a:tr>
              <a:tr h="0">
                <a:tc>
                  <a:txBody>
                    <a:bodyPr/>
                    <a:lstStyle/>
                    <a:p>
                      <a:r>
                        <a:rPr lang="en-US">
                          <a:hlinkClick r:id="rId3" tooltip="BUSA 59"/>
                        </a:rPr>
                        <a:t>BUSA 59</a:t>
                      </a:r>
                      <a:endParaRPr lang="en-US"/>
                    </a:p>
                  </a:txBody>
                  <a:tcPr anchor="ctr">
                    <a:lnL>
                      <a:noFill/>
                    </a:lnL>
                    <a:lnR>
                      <a:noFill/>
                    </a:lnR>
                    <a:lnT>
                      <a:noFill/>
                    </a:lnT>
                    <a:lnB>
                      <a:noFill/>
                    </a:lnB>
                  </a:tcPr>
                </a:tc>
                <a:tc>
                  <a:txBody>
                    <a:bodyPr/>
                    <a:lstStyle/>
                    <a:p>
                      <a:r>
                        <a:rPr lang="en-US"/>
                        <a:t>Volunteer Income Tax Assistance I</a:t>
                      </a:r>
                    </a:p>
                  </a:txBody>
                  <a:tcPr anchor="ctr">
                    <a:lnL>
                      <a:noFill/>
                    </a:lnL>
                    <a:lnR>
                      <a:noFill/>
                    </a:lnR>
                    <a:lnT>
                      <a:noFill/>
                    </a:lnT>
                    <a:lnB>
                      <a:noFill/>
                    </a:lnB>
                  </a:tcPr>
                </a:tc>
                <a:tc>
                  <a:txBody>
                    <a:bodyPr/>
                    <a:lstStyle/>
                    <a:p>
                      <a:r>
                        <a:rPr lang="en-US"/>
                        <a:t>1</a:t>
                      </a:r>
                    </a:p>
                  </a:txBody>
                  <a:tcPr anchor="ctr">
                    <a:lnL>
                      <a:noFill/>
                    </a:lnL>
                    <a:lnR>
                      <a:noFill/>
                    </a:lnR>
                    <a:lnT>
                      <a:noFill/>
                    </a:lnT>
                    <a:lnB>
                      <a:noFill/>
                    </a:lnB>
                  </a:tcPr>
                </a:tc>
                <a:extLst>
                  <a:ext uri="{0D108BD9-81ED-4DB2-BD59-A6C34878D82A}">
                    <a16:rowId xmlns:a16="http://schemas.microsoft.com/office/drawing/2014/main" val="3057768941"/>
                  </a:ext>
                </a:extLst>
              </a:tr>
              <a:tr h="0">
                <a:tc>
                  <a:txBody>
                    <a:bodyPr/>
                    <a:lstStyle/>
                    <a:p>
                      <a:r>
                        <a:rPr lang="en-US">
                          <a:hlinkClick r:id="rId4" tooltip="BUSA 60"/>
                        </a:rPr>
                        <a:t>BUSA 60</a:t>
                      </a:r>
                      <a:endParaRPr lang="en-US"/>
                    </a:p>
                  </a:txBody>
                  <a:tcPr anchor="ctr">
                    <a:lnL>
                      <a:noFill/>
                    </a:lnL>
                    <a:lnR>
                      <a:noFill/>
                    </a:lnR>
                    <a:lnT>
                      <a:noFill/>
                    </a:lnT>
                    <a:lnB>
                      <a:noFill/>
                    </a:lnB>
                  </a:tcPr>
                </a:tc>
                <a:tc>
                  <a:txBody>
                    <a:bodyPr/>
                    <a:lstStyle/>
                    <a:p>
                      <a:r>
                        <a:rPr lang="en-US" dirty="0"/>
                        <a:t>VITA II</a:t>
                      </a:r>
                    </a:p>
                  </a:txBody>
                  <a:tcPr anchor="ctr">
                    <a:lnL>
                      <a:noFill/>
                    </a:lnL>
                    <a:lnR>
                      <a:noFill/>
                    </a:lnR>
                    <a:lnT>
                      <a:noFill/>
                    </a:lnT>
                    <a:lnB>
                      <a:noFill/>
                    </a:lnB>
                  </a:tcPr>
                </a:tc>
                <a:tc>
                  <a:txBody>
                    <a:bodyPr/>
                    <a:lstStyle/>
                    <a:p>
                      <a:r>
                        <a:rPr lang="en-US"/>
                        <a:t>1</a:t>
                      </a:r>
                    </a:p>
                  </a:txBody>
                  <a:tcPr anchor="ctr">
                    <a:lnL>
                      <a:noFill/>
                    </a:lnL>
                    <a:lnR>
                      <a:noFill/>
                    </a:lnR>
                    <a:lnT>
                      <a:noFill/>
                    </a:lnT>
                    <a:lnB>
                      <a:noFill/>
                    </a:lnB>
                  </a:tcPr>
                </a:tc>
                <a:extLst>
                  <a:ext uri="{0D108BD9-81ED-4DB2-BD59-A6C34878D82A}">
                    <a16:rowId xmlns:a16="http://schemas.microsoft.com/office/drawing/2014/main" val="3380617119"/>
                  </a:ext>
                </a:extLst>
              </a:tr>
              <a:tr h="0">
                <a:tc gridSpan="2">
                  <a:txBody>
                    <a:bodyPr/>
                    <a:lstStyle/>
                    <a:p>
                      <a:r>
                        <a:rPr lang="en-US"/>
                        <a:t>Total Units</a:t>
                      </a:r>
                    </a:p>
                  </a:txBody>
                  <a:tcPr anchor="ctr">
                    <a:lnL>
                      <a:noFill/>
                    </a:lnL>
                    <a:lnR>
                      <a:noFill/>
                    </a:lnR>
                    <a:lnT>
                      <a:noFill/>
                    </a:lnT>
                    <a:lnB>
                      <a:noFill/>
                    </a:lnB>
                  </a:tcPr>
                </a:tc>
                <a:tc hMerge="1">
                  <a:txBody>
                    <a:bodyPr/>
                    <a:lstStyle/>
                    <a:p>
                      <a:endParaRPr lang="en-US"/>
                    </a:p>
                  </a:txBody>
                  <a:tcPr/>
                </a:tc>
                <a:tc>
                  <a:txBody>
                    <a:bodyPr/>
                    <a:lstStyle/>
                    <a:p>
                      <a:r>
                        <a:rPr lang="en-US" dirty="0"/>
                        <a:t>6</a:t>
                      </a:r>
                    </a:p>
                  </a:txBody>
                  <a:tcPr anchor="ctr">
                    <a:lnL>
                      <a:noFill/>
                    </a:lnL>
                    <a:lnR>
                      <a:noFill/>
                    </a:lnR>
                    <a:lnT>
                      <a:noFill/>
                    </a:lnT>
                    <a:lnB>
                      <a:noFill/>
                    </a:lnB>
                  </a:tcPr>
                </a:tc>
                <a:extLst>
                  <a:ext uri="{0D108BD9-81ED-4DB2-BD59-A6C34878D82A}">
                    <a16:rowId xmlns:a16="http://schemas.microsoft.com/office/drawing/2014/main" val="947676293"/>
                  </a:ext>
                </a:extLst>
              </a:tr>
            </a:tbl>
          </a:graphicData>
        </a:graphic>
      </p:graphicFrame>
      <p:sp>
        <p:nvSpPr>
          <p:cNvPr id="5" name="Rectangle 1">
            <a:extLst>
              <a:ext uri="{FF2B5EF4-FFF2-40B4-BE49-F238E27FC236}">
                <a16:creationId xmlns:a16="http://schemas.microsoft.com/office/drawing/2014/main" id="{66869D66-05B7-45C1-877B-A1101FE1134D}"/>
              </a:ext>
            </a:extLst>
          </p:cNvPr>
          <p:cNvSpPr>
            <a:spLocks noChangeArrowheads="1"/>
          </p:cNvSpPr>
          <p:nvPr/>
        </p:nvSpPr>
        <p:spPr bwMode="auto">
          <a:xfrm>
            <a:off x="1524000" y="-840496"/>
            <a:ext cx="1210588"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eaLnBrk="0" fontAlgn="base" hangingPunct="0">
              <a:spcBef>
                <a:spcPct val="0"/>
              </a:spcBef>
              <a:spcAft>
                <a:spcPct val="0"/>
              </a:spcAft>
            </a:pPr>
            <a:r>
              <a:rPr lang="en-US" altLang="en-US" sz="900" b="1">
                <a:latin typeface="Arial" panose="020B0604020202020204" pitchFamily="34" charset="0"/>
              </a:rPr>
              <a:t>Required Courses </a:t>
            </a:r>
          </a:p>
          <a:p>
            <a:pPr eaLnBrk="0" fontAlgn="base" hangingPunct="0">
              <a:spcBef>
                <a:spcPct val="0"/>
              </a:spcBef>
              <a:spcAft>
                <a:spcPct val="0"/>
              </a:spcAft>
            </a:pPr>
            <a:endParaRPr lang="en-US" altLang="en-US">
              <a:latin typeface="Arial" panose="020B0604020202020204" pitchFamily="34" charset="0"/>
            </a:endParaRPr>
          </a:p>
        </p:txBody>
      </p:sp>
      <p:sp>
        <p:nvSpPr>
          <p:cNvPr id="6" name="TextBox 5">
            <a:extLst>
              <a:ext uri="{FF2B5EF4-FFF2-40B4-BE49-F238E27FC236}">
                <a16:creationId xmlns:a16="http://schemas.microsoft.com/office/drawing/2014/main" id="{D4952E17-2A5F-44FE-8E87-64998B8BA02B}"/>
              </a:ext>
            </a:extLst>
          </p:cNvPr>
          <p:cNvSpPr txBox="1"/>
          <p:nvPr/>
        </p:nvSpPr>
        <p:spPr>
          <a:xfrm>
            <a:off x="2286000" y="5196841"/>
            <a:ext cx="7010400" cy="646331"/>
          </a:xfrm>
          <a:prstGeom prst="rect">
            <a:avLst/>
          </a:prstGeom>
          <a:noFill/>
        </p:spPr>
        <p:txBody>
          <a:bodyPr wrap="square" rtlCol="0">
            <a:spAutoFit/>
          </a:bodyPr>
          <a:lstStyle/>
          <a:p>
            <a:r>
              <a:rPr lang="en-US" dirty="0"/>
              <a:t>http://catalog.mtsac.edu/programs/programsaz/accounting/accounting-tax-preparation/</a:t>
            </a:r>
          </a:p>
        </p:txBody>
      </p:sp>
    </p:spTree>
    <p:extLst>
      <p:ext uri="{BB962C8B-B14F-4D97-AF65-F5344CB8AC3E}">
        <p14:creationId xmlns:p14="http://schemas.microsoft.com/office/powerpoint/2010/main" val="155754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3200401" y="228600"/>
            <a:ext cx="7089775" cy="990600"/>
          </a:xfrm>
        </p:spPr>
        <p:txBody>
          <a:bodyPr/>
          <a:lstStyle/>
          <a:p>
            <a:pPr>
              <a:defRPr/>
            </a:pPr>
            <a:r>
              <a:rPr lang="en-US" altLang="en-US" dirty="0">
                <a:latin typeface="Arial" panose="020B0604020202020204" pitchFamily="34" charset="0"/>
                <a:cs typeface="Arial" panose="020B0604020202020204" pitchFamily="34" charset="0"/>
              </a:rPr>
              <a:t>		Welcome</a:t>
            </a:r>
          </a:p>
        </p:txBody>
      </p:sp>
      <p:pic>
        <p:nvPicPr>
          <p:cNvPr id="9220" name="Picture 5" descr="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4651" y="-114300"/>
            <a:ext cx="9525"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7" descr="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17850" y="-114300"/>
            <a:ext cx="95250"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10" descr="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4714" y="-11430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3" descr="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1" y="-235130"/>
            <a:ext cx="114300" cy="402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4" name="Picture 4" descr="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1" y="0"/>
            <a:ext cx="952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5" name="TextBox 15"/>
          <p:cNvSpPr txBox="1">
            <a:spLocks noChangeArrowheads="1"/>
          </p:cNvSpPr>
          <p:nvPr/>
        </p:nvSpPr>
        <p:spPr bwMode="auto">
          <a:xfrm>
            <a:off x="2238374" y="1203416"/>
            <a:ext cx="7924800"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n-US" altLang="en-US" sz="2800" dirty="0">
                <a:latin typeface="Arial" panose="020B0604020202020204" pitchFamily="34" charset="0"/>
              </a:rPr>
              <a:t>Thank you for attending!</a:t>
            </a:r>
          </a:p>
          <a:p>
            <a:pPr eaLnBrk="1" hangingPunct="1"/>
            <a:endParaRPr lang="en-US" altLang="en-US" sz="1000" dirty="0">
              <a:latin typeface="Arial" panose="020B0604020202020204" pitchFamily="34" charset="0"/>
            </a:endParaRPr>
          </a:p>
          <a:p>
            <a:pPr eaLnBrk="1" hangingPunct="1"/>
            <a:r>
              <a:rPr lang="en-US" altLang="en-US" sz="2400" dirty="0">
                <a:latin typeface="Arial" panose="020B0604020202020204" pitchFamily="34" charset="0"/>
              </a:rPr>
              <a:t>The IRS VITA Program offers free e-file tax preparation for individuals and families earning less than $67,000 and senior citizens 65+ by IRS Certified Volunteers. </a:t>
            </a:r>
          </a:p>
          <a:p>
            <a:pPr eaLnBrk="1" hangingPunct="1"/>
            <a:r>
              <a:rPr lang="en-US" altLang="en-US" sz="2400" dirty="0">
                <a:latin typeface="Arial" panose="020B0604020202020204" pitchFamily="34" charset="0"/>
              </a:rPr>
              <a:t> </a:t>
            </a:r>
          </a:p>
          <a:p>
            <a:pPr eaLnBrk="1" hangingPunct="1"/>
            <a:endParaRPr lang="en-US" altLang="en-US" sz="2200" dirty="0">
              <a:latin typeface="Arial" panose="020B0604020202020204" pitchFamily="34" charset="0"/>
            </a:endParaRPr>
          </a:p>
        </p:txBody>
      </p:sp>
      <p:sp>
        <p:nvSpPr>
          <p:cNvPr id="1026" name="Text Box 2"/>
          <p:cNvSpPr txBox="1">
            <a:spLocks noChangeArrowheads="1"/>
          </p:cNvSpPr>
          <p:nvPr/>
        </p:nvSpPr>
        <p:spPr bwMode="auto">
          <a:xfrm>
            <a:off x="1524001" y="3038340"/>
            <a:ext cx="6758969" cy="3306703"/>
          </a:xfrm>
          <a:prstGeom prst="rect">
            <a:avLst/>
          </a:prstGeom>
          <a:solidFill>
            <a:srgbClr val="FFFFFF"/>
          </a:solidFill>
          <a:ln w="38100" cmpd="dbl">
            <a:solidFill>
              <a:srgbClr val="FF0000"/>
            </a:solidFill>
            <a:miter lim="800000"/>
            <a:headEnd/>
            <a:tailEnd/>
          </a:ln>
        </p:spPr>
        <p:txBody>
          <a:bodyPr/>
          <a:lstStyle/>
          <a:p>
            <a:pPr algn="ctr">
              <a:spcAft>
                <a:spcPts val="1000"/>
              </a:spcAft>
              <a:defRPr/>
            </a:pPr>
            <a:r>
              <a:rPr lang="en-US" sz="2000" b="1" i="1" dirty="0">
                <a:effectLst>
                  <a:outerShdw blurRad="38100" dist="38100" dir="2700000" algn="tl">
                    <a:srgbClr val="C0C0C0"/>
                  </a:outerShdw>
                </a:effectLst>
              </a:rPr>
              <a:t>Who benefits from VITA?</a:t>
            </a:r>
          </a:p>
          <a:p>
            <a:pPr>
              <a:spcAft>
                <a:spcPts val="1000"/>
              </a:spcAft>
              <a:defRPr/>
            </a:pPr>
            <a:r>
              <a:rPr lang="en-US" sz="2000" dirty="0"/>
              <a:t>The following taxpayers who file forms 1040, 1040A and 1040EZ:</a:t>
            </a:r>
          </a:p>
          <a:p>
            <a:pPr>
              <a:spcAft>
                <a:spcPts val="1000"/>
              </a:spcAft>
              <a:buFont typeface="Arial" pitchFamily="34" charset="0"/>
              <a:buChar char="•"/>
              <a:defRPr/>
            </a:pPr>
            <a:r>
              <a:rPr lang="en-US" sz="2000" i="1" dirty="0"/>
              <a:t>Students </a:t>
            </a:r>
          </a:p>
          <a:p>
            <a:pPr>
              <a:spcAft>
                <a:spcPts val="1000"/>
              </a:spcAft>
              <a:buFont typeface="Arial" pitchFamily="34" charset="0"/>
              <a:buChar char="•"/>
              <a:defRPr/>
            </a:pPr>
            <a:r>
              <a:rPr lang="en-US" sz="2000" i="1" dirty="0"/>
              <a:t>Low-to-moderate income families</a:t>
            </a:r>
          </a:p>
          <a:p>
            <a:pPr>
              <a:spcAft>
                <a:spcPts val="1000"/>
              </a:spcAft>
              <a:buFont typeface="Arial" pitchFamily="34" charset="0"/>
              <a:buChar char="•"/>
              <a:defRPr/>
            </a:pPr>
            <a:r>
              <a:rPr lang="en-US" sz="2000" i="1" dirty="0"/>
              <a:t>Persons with disabilities</a:t>
            </a:r>
          </a:p>
          <a:p>
            <a:pPr>
              <a:spcAft>
                <a:spcPts val="1000"/>
              </a:spcAft>
              <a:buFont typeface="Arial" pitchFamily="34" charset="0"/>
              <a:buChar char="•"/>
              <a:defRPr/>
            </a:pPr>
            <a:r>
              <a:rPr lang="en-US" sz="2000" i="1" dirty="0"/>
              <a:t>Limited English speaking taxpayers</a:t>
            </a:r>
          </a:p>
          <a:p>
            <a:pPr>
              <a:spcAft>
                <a:spcPts val="1000"/>
              </a:spcAft>
              <a:buFont typeface="Arial" pitchFamily="34" charset="0"/>
              <a:buChar char="•"/>
              <a:defRPr/>
            </a:pPr>
            <a:r>
              <a:rPr lang="en-US" sz="2000" i="1" dirty="0"/>
              <a:t>Older taxpayers</a:t>
            </a:r>
            <a:endParaRPr lang="en-US" sz="2000" dirty="0"/>
          </a:p>
        </p:txBody>
      </p:sp>
      <p:pic>
        <p:nvPicPr>
          <p:cNvPr id="11" name="Picture 10"/>
          <p:cNvPicPr>
            <a:picLocks noChangeAspect="1"/>
          </p:cNvPicPr>
          <p:nvPr/>
        </p:nvPicPr>
        <p:blipFill>
          <a:blip r:embed="rId4"/>
          <a:stretch>
            <a:fillRect/>
          </a:stretch>
        </p:blipFill>
        <p:spPr>
          <a:xfrm>
            <a:off x="10034680" y="209550"/>
            <a:ext cx="2017519" cy="1424032"/>
          </a:xfrm>
          <a:prstGeom prst="rect">
            <a:avLst/>
          </a:prstGeom>
        </p:spPr>
      </p:pic>
      <p:pic>
        <p:nvPicPr>
          <p:cNvPr id="7170" name="Picture 2" descr="https://static.wixstatic.com/media/a2905f_b773ed077d0947b09c3c7ae55fd18495%7Emv2.jpg/v1/crop/x_300,y_0,w_987,h_258/fill/w_378,h_99,al_c,q_80,usm_0.66_1.00_0.01/a2905f_b773ed077d0947b09c3c7ae55fd18495%7Emv2.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29462" y="4532494"/>
            <a:ext cx="3600450" cy="942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283821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3646</TotalTime>
  <Words>1929</Words>
  <Application>Microsoft Office PowerPoint</Application>
  <PresentationFormat>Widescreen</PresentationFormat>
  <Paragraphs>231</Paragraphs>
  <Slides>24</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Arial</vt:lpstr>
      <vt:lpstr>Calibri</vt:lpstr>
      <vt:lpstr>Gill Sans MT</vt:lpstr>
      <vt:lpstr>Helvetica</vt:lpstr>
      <vt:lpstr>Times New Roman</vt:lpstr>
      <vt:lpstr>Gallery</vt:lpstr>
      <vt:lpstr>PowerPoint Presentation</vt:lpstr>
      <vt:lpstr>Steven Valdes, CPA,CFE, PFS, CGMA, MBT</vt:lpstr>
      <vt:lpstr>Subject Matter Expert</vt:lpstr>
      <vt:lpstr>Steven Valdes, CPA,CFE, PFS, CGMA,MBT</vt:lpstr>
      <vt:lpstr>Professional Work Experience </vt:lpstr>
      <vt:lpstr>Contact information       </vt:lpstr>
      <vt:lpstr> New Certificate in Tax Preparation</vt:lpstr>
      <vt:lpstr> New Certificate in Tax Preparation</vt:lpstr>
      <vt:lpstr>  Welcome</vt:lpstr>
      <vt:lpstr> CSU 5 VITA Clinic</vt:lpstr>
      <vt:lpstr>2025 Highlights </vt:lpstr>
      <vt:lpstr>2024 Highlights </vt:lpstr>
      <vt:lpstr>2023 VITA Highlights </vt:lpstr>
      <vt:lpstr>2022  VITA Highlights </vt:lpstr>
      <vt:lpstr>Our challenge in 2025</vt:lpstr>
      <vt:lpstr>Your challenge </vt:lpstr>
      <vt:lpstr>Following schedule of dates 8:00Am-3:00pm For 2026 every Saturday </vt:lpstr>
      <vt:lpstr>What can I get out of this</vt:lpstr>
      <vt:lpstr>Intangible Assets</vt:lpstr>
      <vt:lpstr>Certification</vt:lpstr>
      <vt:lpstr>Student Certification Paths</vt:lpstr>
      <vt:lpstr> Why should I file return ? </vt:lpstr>
      <vt:lpstr>W2</vt:lpstr>
      <vt:lpstr>Mt. sac student workers – w2 form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Steven</dc:creator>
  <cp:lastModifiedBy>Valdes, Steven</cp:lastModifiedBy>
  <cp:revision>42</cp:revision>
  <cp:lastPrinted>2016-10-30T21:57:07Z</cp:lastPrinted>
  <dcterms:created xsi:type="dcterms:W3CDTF">2016-10-30T21:11:19Z</dcterms:created>
  <dcterms:modified xsi:type="dcterms:W3CDTF">2026-01-06T00:11:05Z</dcterms:modified>
</cp:coreProperties>
</file>