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344" r:id="rId2"/>
    <p:sldId id="450" r:id="rId3"/>
    <p:sldId id="442" r:id="rId4"/>
    <p:sldId id="443" r:id="rId5"/>
    <p:sldId id="459" r:id="rId6"/>
    <p:sldId id="478" r:id="rId7"/>
    <p:sldId id="477" r:id="rId8"/>
    <p:sldId id="479" r:id="rId9"/>
    <p:sldId id="474" r:id="rId10"/>
    <p:sldId id="461" r:id="rId11"/>
    <p:sldId id="471" r:id="rId12"/>
    <p:sldId id="484" r:id="rId13"/>
    <p:sldId id="480" r:id="rId14"/>
    <p:sldId id="486" r:id="rId15"/>
    <p:sldId id="476" r:id="rId16"/>
    <p:sldId id="481" r:id="rId17"/>
    <p:sldId id="482" r:id="rId18"/>
    <p:sldId id="483" r:id="rId19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  <p:cmAuthor id="3" name="Samantha Robertson" initials="SR" lastIdx="1" clrIdx="2">
    <p:extLst/>
  </p:cmAuthor>
  <p:cmAuthor id="4" name="Suarez, Pedro L." initials="SPL" lastIdx="2" clrIdx="3">
    <p:extLst>
      <p:ext uri="{19B8F6BF-5375-455C-9EA6-DF929625EA0E}">
        <p15:presenceInfo xmlns:p15="http://schemas.microsoft.com/office/powerpoint/2012/main" userId="S-1-5-21-3103666036-478339142-1459999382-5676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8CF"/>
    <a:srgbClr val="FAF7D2"/>
    <a:srgbClr val="FABE00"/>
    <a:srgbClr val="E2AC00"/>
    <a:srgbClr val="84282C"/>
    <a:srgbClr val="D7D7D7"/>
    <a:srgbClr val="B83B1D"/>
    <a:srgbClr val="D83B01"/>
    <a:srgbClr val="C8C8C8"/>
    <a:srgbClr val="DD46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0E3FDE45-AF77-4B5C-9715-49D594BDF05E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89" autoAdjust="0"/>
    <p:restoredTop sz="94314" autoAdjust="0"/>
  </p:normalViewPr>
  <p:slideViewPr>
    <p:cSldViewPr snapToGrid="0">
      <p:cViewPr varScale="1">
        <p:scale>
          <a:sx n="70" d="100"/>
          <a:sy n="70" d="100"/>
        </p:scale>
        <p:origin x="714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1230" y="84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8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80FBE-A8DF-4758-9AC4-3A9E1039168F}" type="datetimeFigureOut">
              <a:rPr lang="en-US" smtClean="0"/>
              <a:t>12/4/2019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79768-A2FC-4D08-91F6-8DCE6C566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12/4/2019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3859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4185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875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7553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2492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2473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3452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1446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735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787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923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071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633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600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0595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5529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611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ide view of the Mt. San Antonio College campus with snowy hills in the background.&#10;" title="Landscape of Mt. San Antonio College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49"/>
          <a:stretch/>
        </p:blipFill>
        <p:spPr>
          <a:xfrm>
            <a:off x="-76200" y="0"/>
            <a:ext cx="122682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auto">
          <a:xfrm>
            <a:off x="1251312" y="4459349"/>
            <a:ext cx="10940687" cy="200964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556000" y="4742044"/>
            <a:ext cx="8080373" cy="1111495"/>
          </a:xfrm>
          <a:noFill/>
        </p:spPr>
        <p:txBody>
          <a:bodyPr>
            <a:normAutofit/>
          </a:bodyPr>
          <a:lstStyle>
            <a:lvl1pPr algn="l"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3" name="Picture 2" descr="The logo features the words Mt. San Antonio College, Mt. SAC, hills and a torch." title="Mt. San Antonio College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233" y="4814416"/>
            <a:ext cx="1940560" cy="1375871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566160" y="5427663"/>
            <a:ext cx="8080373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A907-BFD3-49E2-B4CA-D28C3110B17D}" type="datetime1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754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92256" y="365125"/>
            <a:ext cx="64008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365125"/>
            <a:ext cx="916305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5C126-60B3-47F8-9743-CD99BBC2BA6F}" type="datetime1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5736" y="6356352"/>
            <a:ext cx="3276600" cy="365125"/>
          </a:xfrm>
        </p:spPr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076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752600" y="1444752"/>
            <a:ext cx="10076688" cy="43891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5815-345B-450C-ABB0-59F17AAF06BC}" type="datetime1">
              <a:rPr lang="en-US" smtClean="0"/>
              <a:t>12/4/2019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709738"/>
            <a:ext cx="10079736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4589463"/>
            <a:ext cx="1007973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78DCE-CE00-4BC2-B083-F4E4A6089851}" type="datetime1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5736" y="6356352"/>
            <a:ext cx="3276600" cy="365125"/>
          </a:xfrm>
        </p:spPr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84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501775"/>
            <a:ext cx="47434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6600" y="1501775"/>
            <a:ext cx="47434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3F327-DBFE-4B63-A290-64463BB06941}" type="datetime1">
              <a:rPr lang="en-US" smtClean="0"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516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1414463"/>
            <a:ext cx="47021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52600" y="2238375"/>
            <a:ext cx="4702175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107004" y="1414463"/>
            <a:ext cx="472533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07004" y="2238375"/>
            <a:ext cx="4725332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8DCBA-18A7-4B26-BCA3-F0C93DBD0D04}" type="datetime1">
              <a:rPr lang="en-US" smtClean="0"/>
              <a:t>12/4/2019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55736" y="6356352"/>
            <a:ext cx="3276600" cy="365125"/>
          </a:xfrm>
        </p:spPr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11128" cy="6400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740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1904886-E09C-4E54-888E-9996D0E331DD}" type="datetime1">
              <a:rPr lang="en-US" smtClean="0"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44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E77ED-3705-4549-9B84-F88C7ADFA4D2}" type="datetime1">
              <a:rPr lang="en-US" smtClean="0"/>
              <a:t>12/4/2019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43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1650" y="457200"/>
            <a:ext cx="39433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0300" y="987425"/>
            <a:ext cx="562203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71650" y="2171700"/>
            <a:ext cx="3943350" cy="3697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7612A-A686-42DD-A66E-EE246F29E575}" type="datetime1">
              <a:rPr lang="en-US" smtClean="0"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55736" y="6356352"/>
            <a:ext cx="3276600" cy="365125"/>
          </a:xfrm>
        </p:spPr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979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3936" y="457200"/>
            <a:ext cx="394106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6208776" y="987425"/>
            <a:ext cx="562356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73936" y="2176272"/>
            <a:ext cx="3941064" cy="369417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A8963-C911-433D-8DB7-892202FAB7E8}" type="datetime1">
              <a:rPr lang="en-US" smtClean="0"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984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ekaboo view of the Mt. SAC campus with rolling hills and snowcapped mountain in the background" title="Landscape of Campus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31" t="-136" r="49163" b="7881"/>
          <a:stretch/>
        </p:blipFill>
        <p:spPr>
          <a:xfrm>
            <a:off x="-8636" y="-10160"/>
            <a:ext cx="1503680" cy="689864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5494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lvl="0"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11128" cy="64008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5648" y="1447800"/>
            <a:ext cx="10076688" cy="4386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55648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D0403EA6-EB48-4390-B870-7D8E4A85664A}" type="datetime1">
              <a:rPr lang="en-US" smtClean="0"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46192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55736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6" r:id="rId3"/>
    <p:sldLayoutId id="2147483677" r:id="rId4"/>
    <p:sldLayoutId id="2147483678" r:id="rId5"/>
    <p:sldLayoutId id="2147483672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657600" indent="0" algn="l" defTabSz="914400" rtl="0" eaLnBrk="1" latinLnBrk="0" hangingPunct="1">
        <a:lnSpc>
          <a:spcPct val="90000"/>
        </a:lnSpc>
        <a:spcBef>
          <a:spcPct val="30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None/>
        <a:defRPr sz="18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3452884" y="4927251"/>
            <a:ext cx="8739116" cy="137503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Creating </a:t>
            </a:r>
            <a:r>
              <a:rPr lang="en-US" dirty="0" smtClean="0">
                <a:latin typeface="+mn-lt"/>
              </a:rPr>
              <a:t>Proposals – Noncredit Courses </a:t>
            </a:r>
            <a:r>
              <a:rPr lang="en-US" sz="6000" b="1" dirty="0" smtClean="0">
                <a:latin typeface="+mn-lt"/>
              </a:rPr>
              <a:t/>
            </a:r>
            <a:br>
              <a:rPr lang="en-US" sz="6000" b="1" dirty="0" smtClean="0">
                <a:latin typeface="+mn-lt"/>
              </a:rPr>
            </a:br>
            <a:r>
              <a:rPr lang="en-US" sz="6000" b="1" dirty="0" smtClean="0">
                <a:latin typeface="Calibri" panose="020F0502020204030204" pitchFamily="34" charset="0"/>
              </a:rPr>
              <a:t/>
            </a:r>
            <a:br>
              <a:rPr lang="en-US" sz="6000" b="1" dirty="0" smtClean="0">
                <a:latin typeface="Calibri" panose="020F0502020204030204" pitchFamily="34" charset="0"/>
              </a:rPr>
            </a:br>
            <a:endParaRPr lang="en-US" sz="31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52" y="140222"/>
            <a:ext cx="7471541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18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9959" y="1617400"/>
            <a:ext cx="8858250" cy="4857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09348" cy="640080"/>
          </a:xfrm>
        </p:spPr>
        <p:txBody>
          <a:bodyPr>
            <a:normAutofit/>
          </a:bodyPr>
          <a:lstStyle/>
          <a:p>
            <a:r>
              <a:rPr lang="en-US" sz="3200" b="1" dirty="0"/>
              <a:t>1. Create Proposal </a:t>
            </a:r>
            <a:r>
              <a:rPr lang="en-US" sz="3200" b="1" dirty="0" smtClean="0"/>
              <a:t>– Course (Section 4 – Workload Values)</a:t>
            </a:r>
            <a:endParaRPr lang="en-US" sz="3200" b="1" dirty="0"/>
          </a:p>
        </p:txBody>
      </p:sp>
      <p:sp>
        <p:nvSpPr>
          <p:cNvPr id="84" name="Content Placeholder 5"/>
          <p:cNvSpPr txBox="1">
            <a:spLocks/>
          </p:cNvSpPr>
          <p:nvPr/>
        </p:nvSpPr>
        <p:spPr>
          <a:xfrm>
            <a:off x="2281937" y="1642218"/>
            <a:ext cx="5906099" cy="38995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10</a:t>
            </a:fld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9604645" y="4436192"/>
            <a:ext cx="1005840" cy="167124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9604645" y="4665670"/>
            <a:ext cx="950422" cy="250713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ular Callout 22"/>
          <p:cNvSpPr/>
          <p:nvPr/>
        </p:nvSpPr>
        <p:spPr>
          <a:xfrm>
            <a:off x="10194036" y="3591968"/>
            <a:ext cx="1895302" cy="221105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Enter detailed information for the new course proposal.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7319393" y="2442953"/>
            <a:ext cx="1002384" cy="758690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ular Callout 12"/>
          <p:cNvSpPr/>
          <p:nvPr/>
        </p:nvSpPr>
        <p:spPr>
          <a:xfrm>
            <a:off x="7853520" y="1150490"/>
            <a:ext cx="2474502" cy="1575294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*Matrix will calculate Units based off of hours.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05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1937" y="1398876"/>
            <a:ext cx="8953500" cy="50577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09348" cy="640080"/>
          </a:xfrm>
        </p:spPr>
        <p:txBody>
          <a:bodyPr>
            <a:normAutofit/>
          </a:bodyPr>
          <a:lstStyle/>
          <a:p>
            <a:r>
              <a:rPr lang="en-US" sz="3200" b="1" dirty="0"/>
              <a:t>1. Create Proposal </a:t>
            </a:r>
            <a:r>
              <a:rPr lang="en-US" sz="3200" b="1" dirty="0" smtClean="0"/>
              <a:t>– Course (Section 6 – Course Outline)</a:t>
            </a:r>
            <a:endParaRPr lang="en-US" sz="3200" b="1" dirty="0"/>
          </a:p>
        </p:txBody>
      </p:sp>
      <p:sp>
        <p:nvSpPr>
          <p:cNvPr id="84" name="Content Placeholder 5"/>
          <p:cNvSpPr txBox="1">
            <a:spLocks/>
          </p:cNvSpPr>
          <p:nvPr/>
        </p:nvSpPr>
        <p:spPr>
          <a:xfrm>
            <a:off x="2281937" y="1642218"/>
            <a:ext cx="5906099" cy="38995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11</a:t>
            </a:fld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9361230" y="4033842"/>
            <a:ext cx="1005840" cy="167124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9361230" y="4384985"/>
            <a:ext cx="950422" cy="250713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ular Callout 22"/>
          <p:cNvSpPr/>
          <p:nvPr/>
        </p:nvSpPr>
        <p:spPr>
          <a:xfrm>
            <a:off x="10194036" y="3330666"/>
            <a:ext cx="1895302" cy="221105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Enter detailed information for the new course proposal.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4648" y="2200275"/>
            <a:ext cx="7534275" cy="4657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09348" cy="640080"/>
          </a:xfrm>
        </p:spPr>
        <p:txBody>
          <a:bodyPr>
            <a:normAutofit/>
          </a:bodyPr>
          <a:lstStyle/>
          <a:p>
            <a:r>
              <a:rPr lang="en-US" sz="3200" b="1" dirty="0"/>
              <a:t>1. Create Proposal </a:t>
            </a:r>
            <a:r>
              <a:rPr lang="en-US" sz="3200" b="1" dirty="0" smtClean="0"/>
              <a:t>– Course (Section 6 – Text Entry #1)</a:t>
            </a:r>
            <a:endParaRPr lang="en-US" sz="3200" b="1" dirty="0"/>
          </a:p>
        </p:txBody>
      </p:sp>
      <p:sp>
        <p:nvSpPr>
          <p:cNvPr id="84" name="Content Placeholder 5"/>
          <p:cNvSpPr txBox="1">
            <a:spLocks/>
          </p:cNvSpPr>
          <p:nvPr/>
        </p:nvSpPr>
        <p:spPr>
          <a:xfrm>
            <a:off x="2281937" y="1683783"/>
            <a:ext cx="5906099" cy="38995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12</a:t>
            </a:fld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6556289" y="3504256"/>
            <a:ext cx="1340402" cy="185819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3773978" y="3288129"/>
            <a:ext cx="569254" cy="544480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ular Callout 22"/>
          <p:cNvSpPr/>
          <p:nvPr/>
        </p:nvSpPr>
        <p:spPr>
          <a:xfrm>
            <a:off x="2541098" y="3757731"/>
            <a:ext cx="1982077" cy="387827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1. Select Add.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475372" y="1494398"/>
            <a:ext cx="3169166" cy="1411754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*There are fields that require for the author to “add” text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5346676" y="2497550"/>
            <a:ext cx="1107996" cy="541739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ular Callout 18"/>
          <p:cNvSpPr/>
          <p:nvPr/>
        </p:nvSpPr>
        <p:spPr>
          <a:xfrm>
            <a:off x="7748139" y="2991566"/>
            <a:ext cx="3033067" cy="1169396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2. Add Description.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*to add more, simply select add again. 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6160947" y="3504256"/>
            <a:ext cx="1660928" cy="656706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ular Callout 27"/>
          <p:cNvSpPr/>
          <p:nvPr/>
        </p:nvSpPr>
        <p:spPr>
          <a:xfrm>
            <a:off x="6174733" y="2250355"/>
            <a:ext cx="1982077" cy="387827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3. Select Save.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92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7010" y="1088136"/>
            <a:ext cx="5883357" cy="57481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09348" cy="640080"/>
          </a:xfrm>
        </p:spPr>
        <p:txBody>
          <a:bodyPr>
            <a:normAutofit/>
          </a:bodyPr>
          <a:lstStyle/>
          <a:p>
            <a:r>
              <a:rPr lang="en-US" sz="3200" b="1" dirty="0"/>
              <a:t>1. Create Proposal </a:t>
            </a:r>
            <a:r>
              <a:rPr lang="en-US" sz="3200" b="1" dirty="0" smtClean="0"/>
              <a:t>– Course (Section 6 – Text Entry #2)</a:t>
            </a:r>
            <a:endParaRPr lang="en-US" sz="3200" b="1" dirty="0"/>
          </a:p>
        </p:txBody>
      </p:sp>
      <p:sp>
        <p:nvSpPr>
          <p:cNvPr id="84" name="Content Placeholder 5"/>
          <p:cNvSpPr txBox="1">
            <a:spLocks/>
          </p:cNvSpPr>
          <p:nvPr/>
        </p:nvSpPr>
        <p:spPr>
          <a:xfrm>
            <a:off x="2281937" y="1642218"/>
            <a:ext cx="5906099" cy="38995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13</a:t>
            </a:fld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8090506" y="2115567"/>
            <a:ext cx="808709" cy="586050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256116" y="1895303"/>
            <a:ext cx="996435" cy="756457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ular Callout 11"/>
          <p:cNvSpPr/>
          <p:nvPr/>
        </p:nvSpPr>
        <p:spPr>
          <a:xfrm>
            <a:off x="3176716" y="2345538"/>
            <a:ext cx="1895302" cy="444023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1. Select add.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314385" y="2774405"/>
            <a:ext cx="2743636" cy="1613574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*There are other fields that contain additional text boxes.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7955215" y="1767979"/>
            <a:ext cx="2033512" cy="444023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2. Make entry.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9571332" y="3661838"/>
            <a:ext cx="528632" cy="752220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ular Callout 17"/>
          <p:cNvSpPr/>
          <p:nvPr/>
        </p:nvSpPr>
        <p:spPr>
          <a:xfrm>
            <a:off x="9098930" y="4284477"/>
            <a:ext cx="2752805" cy="794599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3. Select checkmark to save.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20" name="Picture 2" descr="Image result for reminder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873" y="5197775"/>
            <a:ext cx="845582" cy="55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ounded Rectangular Callout 20"/>
          <p:cNvSpPr/>
          <p:nvPr/>
        </p:nvSpPr>
        <p:spPr>
          <a:xfrm>
            <a:off x="1058580" y="5753356"/>
            <a:ext cx="1895302" cy="823696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Make sure to </a:t>
            </a:r>
            <a:r>
              <a:rPr lang="en-US" sz="2400" b="1" dirty="0" smtClean="0">
                <a:solidFill>
                  <a:schemeClr val="tx1"/>
                </a:solidFill>
              </a:rPr>
              <a:t>save!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2" name="Rounded Rectangular Callout 21"/>
          <p:cNvSpPr/>
          <p:nvPr/>
        </p:nvSpPr>
        <p:spPr>
          <a:xfrm>
            <a:off x="5623353" y="5494634"/>
            <a:ext cx="2965367" cy="1341139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*Repeat this process as necessary for additional entries.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68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54233" y="2560320"/>
            <a:ext cx="106153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Submit for Approval</a:t>
            </a:r>
            <a:endParaRPr lang="en-US" sz="9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46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394" y="1970253"/>
            <a:ext cx="10464845" cy="33393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09348" cy="64008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Submitting for Approval</a:t>
            </a:r>
            <a:endParaRPr lang="en-US" sz="3200" b="1" dirty="0"/>
          </a:p>
        </p:txBody>
      </p:sp>
      <p:sp>
        <p:nvSpPr>
          <p:cNvPr id="84" name="Content Placeholder 5"/>
          <p:cNvSpPr txBox="1">
            <a:spLocks/>
          </p:cNvSpPr>
          <p:nvPr/>
        </p:nvSpPr>
        <p:spPr>
          <a:xfrm>
            <a:off x="2270062" y="2270919"/>
            <a:ext cx="5906099" cy="38995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15</a:t>
            </a:fld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3407374" y="2660036"/>
            <a:ext cx="550672" cy="293910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899208" y="4485928"/>
            <a:ext cx="741707" cy="566490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ular Callout 13"/>
          <p:cNvSpPr/>
          <p:nvPr/>
        </p:nvSpPr>
        <p:spPr>
          <a:xfrm>
            <a:off x="3958046" y="2168156"/>
            <a:ext cx="2599508" cy="785790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2. Submit for approval.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189411" y="4769173"/>
            <a:ext cx="2263530" cy="1091119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1. Locate proposal on dashboard.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48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0915" y="2156505"/>
            <a:ext cx="7968574" cy="41579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09348" cy="64008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Submitting for Approval</a:t>
            </a:r>
            <a:endParaRPr lang="en-US" sz="3200" b="1" dirty="0"/>
          </a:p>
        </p:txBody>
      </p:sp>
      <p:sp>
        <p:nvSpPr>
          <p:cNvPr id="84" name="Content Placeholder 5"/>
          <p:cNvSpPr txBox="1">
            <a:spLocks/>
          </p:cNvSpPr>
          <p:nvPr/>
        </p:nvSpPr>
        <p:spPr>
          <a:xfrm>
            <a:off x="2270062" y="2270919"/>
            <a:ext cx="5906099" cy="38995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16</a:t>
            </a:fld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3848964" y="1820709"/>
            <a:ext cx="866727" cy="479843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899208" y="4485928"/>
            <a:ext cx="741707" cy="566490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ular Callout 13"/>
          <p:cNvSpPr/>
          <p:nvPr/>
        </p:nvSpPr>
        <p:spPr>
          <a:xfrm>
            <a:off x="4493623" y="970569"/>
            <a:ext cx="4062113" cy="1524435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3. New Window will populate.  If any issues are found, the proposal cannot be submitted to next stage.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189411" y="4769173"/>
            <a:ext cx="2263530" cy="1091119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4. Ability to add comments.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3415601" y="6095488"/>
            <a:ext cx="1927108" cy="74931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ular Callout 11"/>
          <p:cNvSpPr/>
          <p:nvPr/>
        </p:nvSpPr>
        <p:spPr>
          <a:xfrm>
            <a:off x="5115829" y="5630358"/>
            <a:ext cx="2016491" cy="1091119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5. Select submit.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54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4011" y="1142259"/>
            <a:ext cx="10456545" cy="53966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09348" cy="64008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Select Stages - Author</a:t>
            </a:r>
            <a:endParaRPr lang="en-US" sz="3200" b="1" dirty="0"/>
          </a:p>
        </p:txBody>
      </p:sp>
      <p:sp>
        <p:nvSpPr>
          <p:cNvPr id="84" name="Content Placeholder 5"/>
          <p:cNvSpPr txBox="1">
            <a:spLocks/>
          </p:cNvSpPr>
          <p:nvPr/>
        </p:nvSpPr>
        <p:spPr>
          <a:xfrm>
            <a:off x="2270062" y="2270919"/>
            <a:ext cx="5906099" cy="38995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17</a:t>
            </a:fld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8641146" y="1620932"/>
            <a:ext cx="1244800" cy="546909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ular Callout 13"/>
          <p:cNvSpPr/>
          <p:nvPr/>
        </p:nvSpPr>
        <p:spPr>
          <a:xfrm>
            <a:off x="0" y="1778710"/>
            <a:ext cx="4062113" cy="1524435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*Authors will have access to Stages 1, 5 and 9 in the WebCMS process.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6377616" y="1588733"/>
            <a:ext cx="2263530" cy="876136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1. Select Configurations.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8256083" y="6043399"/>
            <a:ext cx="770125" cy="341686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ular Callout 11"/>
          <p:cNvSpPr/>
          <p:nvPr/>
        </p:nvSpPr>
        <p:spPr>
          <a:xfrm>
            <a:off x="5115829" y="5538652"/>
            <a:ext cx="3152960" cy="1182826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3. Bottom of page will identify what stage you are currently in.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9679383" y="2394887"/>
            <a:ext cx="335774" cy="671798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ular Callout 17"/>
          <p:cNvSpPr/>
          <p:nvPr/>
        </p:nvSpPr>
        <p:spPr>
          <a:xfrm>
            <a:off x="8681985" y="2723798"/>
            <a:ext cx="2263530" cy="587504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2. Select </a:t>
            </a:r>
            <a:r>
              <a:rPr lang="en-US" sz="2400" dirty="0">
                <a:solidFill>
                  <a:schemeClr val="tx1"/>
                </a:solidFill>
              </a:rPr>
              <a:t>s</a:t>
            </a:r>
            <a:r>
              <a:rPr lang="en-US" sz="2400" dirty="0" smtClean="0">
                <a:solidFill>
                  <a:schemeClr val="tx1"/>
                </a:solidFill>
              </a:rPr>
              <a:t>tage.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85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102" y="2113893"/>
            <a:ext cx="10715897" cy="28867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09348" cy="64008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Select Stages - Author</a:t>
            </a:r>
            <a:endParaRPr lang="en-US" sz="3200" b="1" dirty="0"/>
          </a:p>
        </p:txBody>
      </p:sp>
      <p:sp>
        <p:nvSpPr>
          <p:cNvPr id="84" name="Content Placeholder 5"/>
          <p:cNvSpPr txBox="1">
            <a:spLocks/>
          </p:cNvSpPr>
          <p:nvPr/>
        </p:nvSpPr>
        <p:spPr>
          <a:xfrm>
            <a:off x="2270062" y="2270919"/>
            <a:ext cx="5906099" cy="38995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18</a:t>
            </a:fld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9823268" y="2709942"/>
            <a:ext cx="1350482" cy="931614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ular Callout 11"/>
          <p:cNvSpPr/>
          <p:nvPr/>
        </p:nvSpPr>
        <p:spPr>
          <a:xfrm>
            <a:off x="7056101" y="1805589"/>
            <a:ext cx="3152960" cy="1182826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4. Select the checkmark to be able to work in that </a:t>
            </a:r>
            <a:r>
              <a:rPr lang="en-US" sz="2400" dirty="0">
                <a:solidFill>
                  <a:schemeClr val="tx1"/>
                </a:solidFill>
              </a:rPr>
              <a:t>s</a:t>
            </a:r>
            <a:r>
              <a:rPr lang="en-US" sz="2400" dirty="0" smtClean="0">
                <a:solidFill>
                  <a:schemeClr val="tx1"/>
                </a:solidFill>
              </a:rPr>
              <a:t>tage. 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5457" y="6346128"/>
            <a:ext cx="4019550" cy="333375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>
            <a:off x="6175882" y="6026212"/>
            <a:ext cx="702299" cy="438067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ular Callout 8"/>
          <p:cNvSpPr/>
          <p:nvPr/>
        </p:nvSpPr>
        <p:spPr>
          <a:xfrm>
            <a:off x="3226526" y="5211679"/>
            <a:ext cx="3128350" cy="1252600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5. Bottom of page will update the new stage you selected.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55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604" y="2642952"/>
            <a:ext cx="10687396" cy="31138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09348" cy="64008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The Dashboard – 1. Create Proposal</a:t>
            </a:r>
            <a:endParaRPr lang="en-US" sz="3200" b="1" dirty="0"/>
          </a:p>
        </p:txBody>
      </p:sp>
      <p:sp>
        <p:nvSpPr>
          <p:cNvPr id="84" name="Content Placeholder 5"/>
          <p:cNvSpPr txBox="1">
            <a:spLocks/>
          </p:cNvSpPr>
          <p:nvPr/>
        </p:nvSpPr>
        <p:spPr>
          <a:xfrm>
            <a:off x="2256999" y="1578587"/>
            <a:ext cx="5906099" cy="38995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2</a:t>
            </a:fld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9160625" y="2512264"/>
            <a:ext cx="817418" cy="1053816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ular Callout 6"/>
          <p:cNvSpPr/>
          <p:nvPr/>
        </p:nvSpPr>
        <p:spPr>
          <a:xfrm>
            <a:off x="6567055" y="1730452"/>
            <a:ext cx="3701934" cy="912500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1. Create Proposal – </a:t>
            </a:r>
            <a:r>
              <a:rPr lang="en-US" sz="2400" dirty="0" smtClean="0">
                <a:solidFill>
                  <a:schemeClr val="tx1"/>
                </a:solidFill>
              </a:rPr>
              <a:t>create a new program or course.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9978043" y="3608139"/>
            <a:ext cx="290946" cy="36659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1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43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9203" y="1374145"/>
            <a:ext cx="10388166" cy="52099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09348" cy="64008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1. Creating a Proposal - Course </a:t>
            </a:r>
            <a:endParaRPr lang="en-US" sz="3200" b="1" dirty="0"/>
          </a:p>
        </p:txBody>
      </p:sp>
      <p:sp>
        <p:nvSpPr>
          <p:cNvPr id="84" name="Content Placeholder 5"/>
          <p:cNvSpPr txBox="1">
            <a:spLocks/>
          </p:cNvSpPr>
          <p:nvPr/>
        </p:nvSpPr>
        <p:spPr>
          <a:xfrm>
            <a:off x="2256999" y="1578587"/>
            <a:ext cx="5906099" cy="38995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3</a:t>
            </a:fld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7916061" y="4162106"/>
            <a:ext cx="222986" cy="1642360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7138839" y="1661228"/>
            <a:ext cx="880151" cy="1535883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7730836" y="2140925"/>
            <a:ext cx="1191461" cy="1047640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ular Callout 9"/>
          <p:cNvSpPr/>
          <p:nvPr/>
        </p:nvSpPr>
        <p:spPr>
          <a:xfrm>
            <a:off x="7667901" y="1405718"/>
            <a:ext cx="2869069" cy="406363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Add </a:t>
            </a:r>
            <a:r>
              <a:rPr lang="en-US" sz="2400" dirty="0" smtClean="0">
                <a:solidFill>
                  <a:schemeClr val="tx1"/>
                </a:solidFill>
              </a:rPr>
              <a:t>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new course.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8635200" y="1901590"/>
            <a:ext cx="2869069" cy="432280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Modify </a:t>
            </a:r>
            <a:r>
              <a:rPr lang="en-US" sz="2400" dirty="0" smtClean="0">
                <a:solidFill>
                  <a:schemeClr val="tx1"/>
                </a:solidFill>
              </a:rPr>
              <a:t>a course.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4817819" y="5737970"/>
            <a:ext cx="3396343" cy="1082446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*Filter by course prefix, title, and number. 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13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3315" y="1769321"/>
            <a:ext cx="9853979" cy="49844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09348" cy="640080"/>
          </a:xfrm>
        </p:spPr>
        <p:txBody>
          <a:bodyPr>
            <a:normAutofit/>
          </a:bodyPr>
          <a:lstStyle/>
          <a:p>
            <a:r>
              <a:rPr lang="en-US" sz="3200" b="1" dirty="0"/>
              <a:t>1. </a:t>
            </a:r>
            <a:r>
              <a:rPr lang="en-US" sz="3200" b="1" dirty="0" smtClean="0"/>
              <a:t>Create Proposal – Course (Section 1 - Basis)</a:t>
            </a:r>
            <a:endParaRPr lang="en-US" sz="3200" b="1" dirty="0"/>
          </a:p>
        </p:txBody>
      </p:sp>
      <p:sp>
        <p:nvSpPr>
          <p:cNvPr id="84" name="Content Placeholder 5"/>
          <p:cNvSpPr txBox="1">
            <a:spLocks/>
          </p:cNvSpPr>
          <p:nvPr/>
        </p:nvSpPr>
        <p:spPr>
          <a:xfrm>
            <a:off x="2281937" y="1642218"/>
            <a:ext cx="5906099" cy="38995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4</a:t>
            </a:fld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9475311" y="5123881"/>
            <a:ext cx="1005840" cy="167124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9507746" y="5291005"/>
            <a:ext cx="950422" cy="250713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ular Callout 22"/>
          <p:cNvSpPr/>
          <p:nvPr/>
        </p:nvSpPr>
        <p:spPr>
          <a:xfrm>
            <a:off x="10250903" y="4145300"/>
            <a:ext cx="1895302" cy="221105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Enter detailed information for the new course proposal.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7514705" y="3097758"/>
            <a:ext cx="825852" cy="310460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ular Callout 9"/>
          <p:cNvSpPr/>
          <p:nvPr/>
        </p:nvSpPr>
        <p:spPr>
          <a:xfrm>
            <a:off x="7988531" y="1255260"/>
            <a:ext cx="4147385" cy="2605490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*You will notice comment bubbles next to required fields.  These bubbles will enable you view comments from Curriculum Office and will be highlighted when there is a comment available.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52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8000" y="1209302"/>
            <a:ext cx="8232955" cy="56486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09348" cy="640080"/>
          </a:xfrm>
        </p:spPr>
        <p:txBody>
          <a:bodyPr>
            <a:normAutofit/>
          </a:bodyPr>
          <a:lstStyle/>
          <a:p>
            <a:r>
              <a:rPr lang="en-US" sz="3200" b="1" dirty="0"/>
              <a:t>1. </a:t>
            </a:r>
            <a:r>
              <a:rPr lang="en-US" sz="3200" b="1" dirty="0" smtClean="0"/>
              <a:t>Create Proposal – Course (Section 2 – Course Identification)</a:t>
            </a:r>
            <a:endParaRPr lang="en-US" sz="3200" b="1" dirty="0"/>
          </a:p>
        </p:txBody>
      </p:sp>
      <p:sp>
        <p:nvSpPr>
          <p:cNvPr id="84" name="Content Placeholder 5"/>
          <p:cNvSpPr txBox="1">
            <a:spLocks/>
          </p:cNvSpPr>
          <p:nvPr/>
        </p:nvSpPr>
        <p:spPr>
          <a:xfrm>
            <a:off x="2281937" y="1642218"/>
            <a:ext cx="5906099" cy="38995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5</a:t>
            </a:fld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9793778" y="4143711"/>
            <a:ext cx="1005840" cy="167124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9818717" y="4310835"/>
            <a:ext cx="950422" cy="250713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ular Callout 22"/>
          <p:cNvSpPr/>
          <p:nvPr/>
        </p:nvSpPr>
        <p:spPr>
          <a:xfrm>
            <a:off x="10296698" y="3330666"/>
            <a:ext cx="1895302" cy="221105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Enter detailed information for the new course proposal.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3409412" y="3031798"/>
            <a:ext cx="785252" cy="168602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ular Callout 13"/>
          <p:cNvSpPr/>
          <p:nvPr/>
        </p:nvSpPr>
        <p:spPr>
          <a:xfrm>
            <a:off x="1810171" y="2932045"/>
            <a:ext cx="1895302" cy="797241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Select </a:t>
            </a:r>
            <a:r>
              <a:rPr lang="en-US" sz="2400" b="1" dirty="0" smtClean="0">
                <a:solidFill>
                  <a:schemeClr val="tx1"/>
                </a:solidFill>
              </a:rPr>
              <a:t>Noncredit.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7393363" y="1613609"/>
            <a:ext cx="3717592" cy="1217923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*If Noncredit is selected, only fields necessary for Noncredit will appear.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56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9185" y="1207486"/>
            <a:ext cx="9048754" cy="53314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09348" cy="640080"/>
          </a:xfrm>
        </p:spPr>
        <p:txBody>
          <a:bodyPr>
            <a:normAutofit/>
          </a:bodyPr>
          <a:lstStyle/>
          <a:p>
            <a:r>
              <a:rPr lang="en-US" sz="3200" b="1" dirty="0"/>
              <a:t>1. Create Proposal </a:t>
            </a:r>
            <a:r>
              <a:rPr lang="en-US" sz="3200" b="1" dirty="0" smtClean="0"/>
              <a:t>– Course (Section 3 – Course Attributes)</a:t>
            </a:r>
            <a:endParaRPr lang="en-US" sz="3200" b="1" dirty="0"/>
          </a:p>
        </p:txBody>
      </p:sp>
      <p:sp>
        <p:nvSpPr>
          <p:cNvPr id="84" name="Content Placeholder 5"/>
          <p:cNvSpPr txBox="1">
            <a:spLocks/>
          </p:cNvSpPr>
          <p:nvPr/>
        </p:nvSpPr>
        <p:spPr>
          <a:xfrm>
            <a:off x="2281937" y="1642218"/>
            <a:ext cx="5906099" cy="38995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6</a:t>
            </a:fld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9355000" y="2848490"/>
            <a:ext cx="1202102" cy="430758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9464986" y="2717719"/>
            <a:ext cx="1088431" cy="1123059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ular Callout 22"/>
          <p:cNvSpPr/>
          <p:nvPr/>
        </p:nvSpPr>
        <p:spPr>
          <a:xfrm>
            <a:off x="10180288" y="2068474"/>
            <a:ext cx="1895302" cy="221105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Enter detailed information for the new course proposal.</a:t>
            </a:r>
          </a:p>
        </p:txBody>
      </p:sp>
    </p:spTree>
    <p:extLst>
      <p:ext uri="{BB962C8B-B14F-4D97-AF65-F5344CB8AC3E}">
        <p14:creationId xmlns:p14="http://schemas.microsoft.com/office/powerpoint/2010/main" val="233663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3484" y="1725606"/>
            <a:ext cx="9048750" cy="26765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09348" cy="640080"/>
          </a:xfrm>
        </p:spPr>
        <p:txBody>
          <a:bodyPr>
            <a:normAutofit/>
          </a:bodyPr>
          <a:lstStyle/>
          <a:p>
            <a:r>
              <a:rPr lang="en-US" sz="3200" b="1" dirty="0"/>
              <a:t>1. Create Proposal </a:t>
            </a:r>
            <a:r>
              <a:rPr lang="en-US" sz="3200" b="1" dirty="0" smtClean="0"/>
              <a:t>– Course (Section 3 – Course Variation)</a:t>
            </a:r>
            <a:endParaRPr lang="en-US" sz="3200" b="1" dirty="0"/>
          </a:p>
        </p:txBody>
      </p:sp>
      <p:sp>
        <p:nvSpPr>
          <p:cNvPr id="84" name="Content Placeholder 5"/>
          <p:cNvSpPr txBox="1">
            <a:spLocks/>
          </p:cNvSpPr>
          <p:nvPr/>
        </p:nvSpPr>
        <p:spPr>
          <a:xfrm>
            <a:off x="2281937" y="1642218"/>
            <a:ext cx="5906099" cy="38995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5849" y="3182552"/>
            <a:ext cx="6383373" cy="3663782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 flipH="1" flipV="1">
            <a:off x="9113622" y="3680841"/>
            <a:ext cx="41942" cy="976819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5217230" y="4375427"/>
            <a:ext cx="2396157" cy="664174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8070611" y="3840481"/>
            <a:ext cx="1043011" cy="737395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ular Callout 22"/>
          <p:cNvSpPr/>
          <p:nvPr/>
        </p:nvSpPr>
        <p:spPr>
          <a:xfrm>
            <a:off x="7514704" y="4402131"/>
            <a:ext cx="4541249" cy="2209750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In the Course Variation Field,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if </a:t>
            </a:r>
            <a:r>
              <a:rPr lang="en-US" sz="2400" b="1" dirty="0" smtClean="0">
                <a:solidFill>
                  <a:schemeClr val="tx1"/>
                </a:solidFill>
              </a:rPr>
              <a:t>Noncredit/ Credit Mirrored </a:t>
            </a:r>
            <a:r>
              <a:rPr lang="en-US" sz="2400" dirty="0" smtClean="0">
                <a:solidFill>
                  <a:schemeClr val="tx1"/>
                </a:solidFill>
              </a:rPr>
              <a:t>item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is selected.  An </a:t>
            </a:r>
            <a:r>
              <a:rPr lang="en-US" sz="2400" b="1" dirty="0" smtClean="0">
                <a:solidFill>
                  <a:schemeClr val="tx1"/>
                </a:solidFill>
              </a:rPr>
              <a:t>Auto Populate </a:t>
            </a:r>
            <a:r>
              <a:rPr lang="en-US" sz="2400" dirty="0" smtClean="0">
                <a:solidFill>
                  <a:schemeClr val="tx1"/>
                </a:solidFill>
              </a:rPr>
              <a:t>dropdown will appear and will populate certain field criteria into Section 6. 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07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0421" y="1169586"/>
            <a:ext cx="9048750" cy="26765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09348" cy="640080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1. Create Proposal </a:t>
            </a:r>
            <a:r>
              <a:rPr lang="en-US" sz="3200" b="1" dirty="0" smtClean="0"/>
              <a:t>– Course (Section 3 </a:t>
            </a:r>
            <a:r>
              <a:rPr lang="en-US" sz="3200" b="1" dirty="0"/>
              <a:t>– Preconditions for </a:t>
            </a:r>
            <a:r>
              <a:rPr lang="en-US" sz="3200" b="1" dirty="0" smtClean="0"/>
              <a:t>Enrollment)</a:t>
            </a:r>
            <a:endParaRPr lang="en-US" sz="3200" b="1" dirty="0"/>
          </a:p>
        </p:txBody>
      </p:sp>
      <p:sp>
        <p:nvSpPr>
          <p:cNvPr id="84" name="Content Placeholder 5"/>
          <p:cNvSpPr txBox="1">
            <a:spLocks/>
          </p:cNvSpPr>
          <p:nvPr/>
        </p:nvSpPr>
        <p:spPr>
          <a:xfrm>
            <a:off x="2281937" y="1642218"/>
            <a:ext cx="5906099" cy="38995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8468" y="2262194"/>
            <a:ext cx="6070136" cy="2004713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 flipH="1">
            <a:off x="7119257" y="3591968"/>
            <a:ext cx="1272722" cy="1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0446" y="5110366"/>
            <a:ext cx="8848725" cy="1781175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H="1">
            <a:off x="7341326" y="4521022"/>
            <a:ext cx="905633" cy="1282052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ular Callout 22"/>
          <p:cNvSpPr/>
          <p:nvPr/>
        </p:nvSpPr>
        <p:spPr>
          <a:xfrm>
            <a:off x="7941603" y="2507848"/>
            <a:ext cx="4254099" cy="2451767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In </a:t>
            </a:r>
            <a:r>
              <a:rPr lang="en-US" sz="2400" b="1" dirty="0">
                <a:solidFill>
                  <a:schemeClr val="tx1"/>
                </a:solidFill>
              </a:rPr>
              <a:t>Prerequisites, Co-Requisites or Advisories for </a:t>
            </a:r>
            <a:r>
              <a:rPr lang="en-US" sz="2400" b="1" dirty="0" smtClean="0">
                <a:solidFill>
                  <a:schemeClr val="tx1"/>
                </a:solidFill>
              </a:rPr>
              <a:t>Enrollment: </a:t>
            </a:r>
            <a:r>
              <a:rPr lang="en-US" sz="2400" dirty="0" smtClean="0">
                <a:solidFill>
                  <a:schemeClr val="tx1"/>
                </a:solidFill>
              </a:rPr>
              <a:t>if </a:t>
            </a:r>
            <a:r>
              <a:rPr lang="en-US" sz="2400" b="1" dirty="0" smtClean="0">
                <a:solidFill>
                  <a:schemeClr val="tx1"/>
                </a:solidFill>
              </a:rPr>
              <a:t>Adding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b="1" dirty="0" smtClean="0">
                <a:solidFill>
                  <a:schemeClr val="tx1"/>
                </a:solidFill>
              </a:rPr>
              <a:t>Maintaining</a:t>
            </a:r>
            <a:r>
              <a:rPr lang="en-US" sz="2400" dirty="0" smtClean="0">
                <a:solidFill>
                  <a:schemeClr val="tx1"/>
                </a:solidFill>
              </a:rPr>
              <a:t> or </a:t>
            </a:r>
            <a:r>
              <a:rPr lang="en-US" sz="2400" b="1" dirty="0" smtClean="0">
                <a:solidFill>
                  <a:schemeClr val="tx1"/>
                </a:solidFill>
              </a:rPr>
              <a:t>Removing</a:t>
            </a:r>
            <a:r>
              <a:rPr lang="en-US" sz="2400" dirty="0" smtClean="0">
                <a:solidFill>
                  <a:schemeClr val="tx1"/>
                </a:solidFill>
              </a:rPr>
              <a:t> is selected.  A new section will appear for entry. 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43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1079" y="1124121"/>
            <a:ext cx="6187603" cy="56300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09348" cy="640080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1. Create Proposal </a:t>
            </a:r>
            <a:r>
              <a:rPr lang="en-US" sz="3200" b="1" dirty="0" smtClean="0"/>
              <a:t>– Course (Section 3 – Preconditions for Enrollment)</a:t>
            </a:r>
            <a:endParaRPr lang="en-US" sz="3200" b="1" dirty="0"/>
          </a:p>
        </p:txBody>
      </p:sp>
      <p:sp>
        <p:nvSpPr>
          <p:cNvPr id="84" name="Content Placeholder 5"/>
          <p:cNvSpPr txBox="1">
            <a:spLocks/>
          </p:cNvSpPr>
          <p:nvPr/>
        </p:nvSpPr>
        <p:spPr>
          <a:xfrm>
            <a:off x="2281937" y="1642218"/>
            <a:ext cx="5906099" cy="38995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800" dirty="0" smtClean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60" y="1893098"/>
            <a:ext cx="4010025" cy="1809750"/>
          </a:xfrm>
          <a:prstGeom prst="rect">
            <a:avLst/>
          </a:prstGeom>
        </p:spPr>
      </p:pic>
      <p:cxnSp>
        <p:nvCxnSpPr>
          <p:cNvPr id="27" name="Straight Arrow Connector 26"/>
          <p:cNvCxnSpPr/>
          <p:nvPr/>
        </p:nvCxnSpPr>
        <p:spPr>
          <a:xfrm flipV="1">
            <a:off x="4384584" y="6323456"/>
            <a:ext cx="765952" cy="144046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3200400" y="3148150"/>
            <a:ext cx="2020679" cy="1359660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ular Callout 16"/>
          <p:cNvSpPr/>
          <p:nvPr/>
        </p:nvSpPr>
        <p:spPr>
          <a:xfrm>
            <a:off x="37860" y="1412247"/>
            <a:ext cx="1681117" cy="45994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Example: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317910" y="4010985"/>
            <a:ext cx="3449923" cy="762653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1. Simply filter or sort for Subject.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2" name="Rounded Rectangular Callout 21"/>
          <p:cNvSpPr/>
          <p:nvPr/>
        </p:nvSpPr>
        <p:spPr>
          <a:xfrm>
            <a:off x="4674071" y="2568002"/>
            <a:ext cx="507820" cy="45994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1.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5" name="Rounded Rectangular Callout 24"/>
          <p:cNvSpPr/>
          <p:nvPr/>
        </p:nvSpPr>
        <p:spPr>
          <a:xfrm>
            <a:off x="4744919" y="5734829"/>
            <a:ext cx="507820" cy="45994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2.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6" name="Rounded Rectangular Callout 25"/>
          <p:cNvSpPr/>
          <p:nvPr/>
        </p:nvSpPr>
        <p:spPr>
          <a:xfrm>
            <a:off x="11322736" y="3021603"/>
            <a:ext cx="507820" cy="45994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3.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8" name="Rounded Rectangular Callout 27"/>
          <p:cNvSpPr/>
          <p:nvPr/>
        </p:nvSpPr>
        <p:spPr>
          <a:xfrm>
            <a:off x="1184559" y="5844429"/>
            <a:ext cx="3449923" cy="90977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2.Drag and </a:t>
            </a:r>
            <a:r>
              <a:rPr lang="en-US" sz="2400" dirty="0">
                <a:solidFill>
                  <a:schemeClr val="tx1"/>
                </a:solidFill>
              </a:rPr>
              <a:t>drop course into the right </a:t>
            </a:r>
            <a:r>
              <a:rPr lang="en-US" sz="2400" dirty="0" smtClean="0">
                <a:solidFill>
                  <a:schemeClr val="tx1"/>
                </a:solidFill>
              </a:rPr>
              <a:t>box.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3" name="Rounded Rectangular Callout 32"/>
          <p:cNvSpPr/>
          <p:nvPr/>
        </p:nvSpPr>
        <p:spPr>
          <a:xfrm>
            <a:off x="7549987" y="2011408"/>
            <a:ext cx="507820" cy="45994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4.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H="1" flipV="1">
            <a:off x="8280789" y="3775620"/>
            <a:ext cx="1239457" cy="315401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9416204" y="3717126"/>
            <a:ext cx="183843" cy="632910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9466767" y="3737121"/>
            <a:ext cx="795158" cy="397547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ular Callout 31"/>
          <p:cNvSpPr/>
          <p:nvPr/>
        </p:nvSpPr>
        <p:spPr>
          <a:xfrm>
            <a:off x="8707151" y="4010984"/>
            <a:ext cx="3449923" cy="1201095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3. Add And/ Or, Type and Requisite is being criteria.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8688314" y="1779507"/>
            <a:ext cx="1335705" cy="489567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ular Callout 33"/>
          <p:cNvSpPr/>
          <p:nvPr/>
        </p:nvSpPr>
        <p:spPr>
          <a:xfrm>
            <a:off x="7958759" y="1406903"/>
            <a:ext cx="3449923" cy="462434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4. Make sure to Save.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13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king Templates Accessible">
  <a:themeElements>
    <a:clrScheme name="Mt. SAC 2018">
      <a:dk1>
        <a:sysClr val="windowText" lastClr="000000"/>
      </a:dk1>
      <a:lt1>
        <a:sysClr val="window" lastClr="FFFFFF"/>
      </a:lt1>
      <a:dk2>
        <a:srgbClr val="595959"/>
      </a:dk2>
      <a:lt2>
        <a:srgbClr val="EEECE1"/>
      </a:lt2>
      <a:accent1>
        <a:srgbClr val="4F81BD"/>
      </a:accent1>
      <a:accent2>
        <a:srgbClr val="C33D43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ssibility guide.potx" id="{709F6ED1-91B4-42EB-B205-04CA5CDF84DF}" vid="{41E99566-B948-45A3-A3EF-0F5CFCE3D07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Accessibility guide</Template>
  <TotalTime>64631</TotalTime>
  <Words>641</Words>
  <Application>Microsoft Office PowerPoint</Application>
  <PresentationFormat>Widescreen</PresentationFormat>
  <Paragraphs>100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Making Templates Accessible</vt:lpstr>
      <vt:lpstr> Creating Proposals – Noncredit Courses   </vt:lpstr>
      <vt:lpstr>The Dashboard – 1. Create Proposal</vt:lpstr>
      <vt:lpstr>1. Creating a Proposal - Course </vt:lpstr>
      <vt:lpstr>1. Create Proposal – Course (Section 1 - Basis)</vt:lpstr>
      <vt:lpstr>1. Create Proposal – Course (Section 2 – Course Identification)</vt:lpstr>
      <vt:lpstr>1. Create Proposal – Course (Section 3 – Course Attributes)</vt:lpstr>
      <vt:lpstr>1. Create Proposal – Course (Section 3 – Course Variation)</vt:lpstr>
      <vt:lpstr>1. Create Proposal – Course (Section 3 – Preconditions for Enrollment)</vt:lpstr>
      <vt:lpstr>1. Create Proposal – Course (Section 3 – Preconditions for Enrollment)</vt:lpstr>
      <vt:lpstr>1. Create Proposal – Course (Section 4 – Workload Values)</vt:lpstr>
      <vt:lpstr>1. Create Proposal – Course (Section 6 – Course Outline)</vt:lpstr>
      <vt:lpstr>1. Create Proposal – Course (Section 6 – Text Entry #1)</vt:lpstr>
      <vt:lpstr>1. Create Proposal – Course (Section 6 – Text Entry #2)</vt:lpstr>
      <vt:lpstr>PowerPoint Presentation</vt:lpstr>
      <vt:lpstr>Submitting for Approval</vt:lpstr>
      <vt:lpstr>Submitting for Approval</vt:lpstr>
      <vt:lpstr>Select Stages - Author</vt:lpstr>
      <vt:lpstr>Select Stages - Author</vt:lpstr>
    </vt:vector>
  </TitlesOfParts>
  <Company>Mt. San Antonio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Templates Accessible</dc:title>
  <dc:creator>Mai, Uyen</dc:creator>
  <cp:lastModifiedBy>Suarez, Pedro</cp:lastModifiedBy>
  <cp:revision>951</cp:revision>
  <dcterms:created xsi:type="dcterms:W3CDTF">2018-01-26T20:40:34Z</dcterms:created>
  <dcterms:modified xsi:type="dcterms:W3CDTF">2019-12-04T22:54:34Z</dcterms:modified>
  <cp:version/>
</cp:coreProperties>
</file>