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9"/>
  </p:notesMasterIdLst>
  <p:handoutMasterIdLst>
    <p:handoutMasterId r:id="rId80"/>
  </p:handoutMasterIdLst>
  <p:sldIdLst>
    <p:sldId id="256" r:id="rId2"/>
    <p:sldId id="1014" r:id="rId3"/>
    <p:sldId id="1005" r:id="rId4"/>
    <p:sldId id="1009" r:id="rId5"/>
    <p:sldId id="1010" r:id="rId6"/>
    <p:sldId id="1013" r:id="rId7"/>
    <p:sldId id="1078" r:id="rId8"/>
    <p:sldId id="1015" r:id="rId9"/>
    <p:sldId id="1019" r:id="rId10"/>
    <p:sldId id="1018" r:id="rId11"/>
    <p:sldId id="1030" r:id="rId12"/>
    <p:sldId id="1031" r:id="rId13"/>
    <p:sldId id="1032" r:id="rId14"/>
    <p:sldId id="1033" r:id="rId15"/>
    <p:sldId id="1034" r:id="rId16"/>
    <p:sldId id="1035" r:id="rId17"/>
    <p:sldId id="1036" r:id="rId18"/>
    <p:sldId id="1037" r:id="rId19"/>
    <p:sldId id="1038" r:id="rId20"/>
    <p:sldId id="1039" r:id="rId21"/>
    <p:sldId id="1052" r:id="rId22"/>
    <p:sldId id="1053" r:id="rId23"/>
    <p:sldId id="1055" r:id="rId24"/>
    <p:sldId id="1057" r:id="rId25"/>
    <p:sldId id="1058" r:id="rId26"/>
    <p:sldId id="1068" r:id="rId27"/>
    <p:sldId id="1082" r:id="rId28"/>
    <p:sldId id="1069" r:id="rId29"/>
    <p:sldId id="1070" r:id="rId30"/>
    <p:sldId id="1081" r:id="rId31"/>
    <p:sldId id="1071" r:id="rId32"/>
    <p:sldId id="1083" r:id="rId33"/>
    <p:sldId id="1072" r:id="rId34"/>
    <p:sldId id="1073" r:id="rId35"/>
    <p:sldId id="1074" r:id="rId36"/>
    <p:sldId id="1075" r:id="rId37"/>
    <p:sldId id="1076" r:id="rId38"/>
    <p:sldId id="1077" r:id="rId39"/>
    <p:sldId id="1079" r:id="rId40"/>
    <p:sldId id="1085" r:id="rId41"/>
    <p:sldId id="1086" r:id="rId42"/>
    <p:sldId id="1087" r:id="rId43"/>
    <p:sldId id="1088" r:id="rId44"/>
    <p:sldId id="1128" r:id="rId45"/>
    <p:sldId id="1089" r:id="rId46"/>
    <p:sldId id="1092" r:id="rId47"/>
    <p:sldId id="1127" r:id="rId48"/>
    <p:sldId id="1135" r:id="rId49"/>
    <p:sldId id="1136" r:id="rId50"/>
    <p:sldId id="1137" r:id="rId51"/>
    <p:sldId id="1138" r:id="rId52"/>
    <p:sldId id="1139" r:id="rId53"/>
    <p:sldId id="1140" r:id="rId54"/>
    <p:sldId id="1141" r:id="rId55"/>
    <p:sldId id="1093" r:id="rId56"/>
    <p:sldId id="1099" r:id="rId57"/>
    <p:sldId id="1101" r:id="rId58"/>
    <p:sldId id="1100" r:id="rId59"/>
    <p:sldId id="1114" r:id="rId60"/>
    <p:sldId id="1129" r:id="rId61"/>
    <p:sldId id="1115" r:id="rId62"/>
    <p:sldId id="1125" r:id="rId63"/>
    <p:sldId id="1126" r:id="rId64"/>
    <p:sldId id="1130" r:id="rId65"/>
    <p:sldId id="1131" r:id="rId66"/>
    <p:sldId id="1133" r:id="rId67"/>
    <p:sldId id="1134" r:id="rId68"/>
    <p:sldId id="1132" r:id="rId69"/>
    <p:sldId id="1142" r:id="rId70"/>
    <p:sldId id="1143" r:id="rId71"/>
    <p:sldId id="1144" r:id="rId72"/>
    <p:sldId id="1080" r:id="rId73"/>
    <p:sldId id="1145" r:id="rId74"/>
    <p:sldId id="1147" r:id="rId75"/>
    <p:sldId id="1148" r:id="rId76"/>
    <p:sldId id="1146" r:id="rId77"/>
    <p:sldId id="1149" r:id="rId7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81" autoAdjust="0"/>
    <p:restoredTop sz="94660"/>
  </p:normalViewPr>
  <p:slideViewPr>
    <p:cSldViewPr>
      <p:cViewPr varScale="1">
        <p:scale>
          <a:sx n="65" d="100"/>
          <a:sy n="65" d="100"/>
        </p:scale>
        <p:origin x="-10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646">
              <a:defRPr sz="1200"/>
            </a:lvl1pPr>
          </a:lstStyle>
          <a:p>
            <a:r>
              <a:rPr lang="en-US" smtClean="0"/>
              <a:t>Overview of ICT Accessibility</a:t>
            </a: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200"/>
            </a:lvl1pPr>
          </a:lstStyle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646">
              <a:defRPr sz="1200"/>
            </a:lvl1pPr>
          </a:lstStyle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200"/>
            </a:lvl1pPr>
          </a:lstStyle>
          <a:p>
            <a:pPr>
              <a:defRPr/>
            </a:pPr>
            <a:fld id="{989B0723-A683-476E-A799-DA70863E5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4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646">
              <a:defRPr sz="1200"/>
            </a:lvl1pPr>
          </a:lstStyle>
          <a:p>
            <a:r>
              <a:rPr lang="en-US" smtClean="0"/>
              <a:t>Overview of ICT Accessibility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200"/>
            </a:lvl1pPr>
          </a:lstStyle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646">
              <a:defRPr sz="1200"/>
            </a:lvl1pPr>
          </a:lstStyle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200"/>
            </a:lvl1pPr>
          </a:lstStyle>
          <a:p>
            <a:pPr>
              <a:defRPr/>
            </a:pPr>
            <a:fld id="{258D5C88-499C-4F21-811C-000CB211A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87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Overview of ICT Accessibility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5A17499A-B353-4EC9-B617-10072B3921E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433" name="Rectangle 6"/>
          <p:cNvSpPr txBox="1">
            <a:spLocks noGrp="1" noChangeArrowheads="1"/>
          </p:cNvSpPr>
          <p:nvPr/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defTabSz="966646"/>
            <a:r>
              <a:rPr lang="en-US" sz="1200"/>
              <a:t>www.htctu.net  *  Access to IT</a:t>
            </a: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6646"/>
            <a:fld id="{45B446A0-82F4-401F-9418-A6467409DC0B}" type="slidenum">
              <a:rPr lang="en-US" sz="1200"/>
              <a:pPr algn="r" defTabSz="966646"/>
              <a:t>1</a:t>
            </a:fld>
            <a:endParaRPr lang="en-US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6646"/>
            <a:fld id="{D593E8D6-E92C-4EDE-A26D-47D8C54D309D}" type="slidenum">
              <a:rPr lang="en-US" sz="1200"/>
              <a:pPr algn="r" defTabSz="966646"/>
              <a:t>1</a:t>
            </a:fld>
            <a:endParaRPr lang="en-US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Overview of ICT Accessibility</a:t>
            </a: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smtClean="0"/>
              <a:t>2017_ICT 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771FB697-112E-4374-AA8B-F9396C73F3C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5057" name="Rectangle 6"/>
          <p:cNvSpPr txBox="1">
            <a:spLocks noGrp="1" noChangeArrowheads="1"/>
          </p:cNvSpPr>
          <p:nvPr/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defTabSz="966646"/>
            <a:r>
              <a:rPr lang="en-US" sz="1200"/>
              <a:t>www.htctu.net  *  Access to IT</a:t>
            </a: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6646"/>
            <a:fld id="{638F3217-8DE9-49E4-A0B3-4CA176F376CF}" type="slidenum">
              <a:rPr lang="en-US" sz="1200"/>
              <a:pPr algn="r" defTabSz="966646"/>
              <a:t>3</a:t>
            </a:fld>
            <a:endParaRPr lang="en-US" sz="120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6646"/>
            <a:fld id="{A053A3C3-ADA2-479E-BFC1-A2CD221599E6}" type="slidenum">
              <a:rPr lang="en-US" sz="1200"/>
              <a:pPr algn="r" defTabSz="966646"/>
              <a:t>3</a:t>
            </a:fld>
            <a:endParaRPr lang="en-US" sz="1200"/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4" tIns="48313" rIns="96624" bIns="48313" anchor="b"/>
          <a:lstStyle/>
          <a:p>
            <a:pPr algn="r" defTabSz="965058"/>
            <a:fld id="{7A32A74C-54E7-4B31-9A44-845151DEBDFC}" type="slidenum">
              <a:rPr lang="en-US" sz="1200">
                <a:ea typeface="ＭＳ Ｐゴシック"/>
                <a:cs typeface="ＭＳ Ｐゴシック"/>
              </a:rPr>
              <a:pPr algn="r" defTabSz="965058"/>
              <a:t>3</a:t>
            </a:fld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24" tIns="48313" rIns="96624" bIns="4831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Overview of ICT Accessibility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smtClean="0"/>
              <a:t>2017_ICT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E7BAE391-634E-482C-899E-326D9EA8F74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201" name="Rectangle 6"/>
          <p:cNvSpPr txBox="1">
            <a:spLocks noGrp="1" noChangeArrowheads="1"/>
          </p:cNvSpPr>
          <p:nvPr/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defTabSz="966646"/>
            <a:r>
              <a:rPr lang="en-US" sz="1200"/>
              <a:t>www.htctu.net  *  Access to IT</a:t>
            </a: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6646"/>
            <a:fld id="{BB689709-EA8A-4F7A-A803-403B7074305D}" type="slidenum">
              <a:rPr lang="en-US" sz="1200"/>
              <a:pPr algn="r" defTabSz="966646"/>
              <a:t>4</a:t>
            </a:fld>
            <a:endParaRPr lang="en-US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6646"/>
            <a:fld id="{B05F66ED-FA75-4D72-BB63-323BEB7C0B1B}" type="slidenum">
              <a:rPr lang="en-US" sz="1200"/>
              <a:pPr algn="r" defTabSz="966646"/>
              <a:t>4</a:t>
            </a:fld>
            <a:endParaRPr 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Overview of ICT Accessibility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smtClean="0"/>
              <a:t>2017_ICT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367DB0F-51B9-46B5-8A44-F0C892C9341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3857" name="Rectangle 6"/>
          <p:cNvSpPr txBox="1">
            <a:spLocks noGrp="1" noChangeArrowheads="1"/>
          </p:cNvSpPr>
          <p:nvPr/>
        </p:nvSpPr>
        <p:spPr bwMode="auto">
          <a:xfrm>
            <a:off x="2" y="9118602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4" tIns="48313" rIns="96624" bIns="48313" anchor="b"/>
          <a:lstStyle/>
          <a:p>
            <a:pPr defTabSz="966504"/>
            <a:r>
              <a:rPr lang="en-US" sz="1200"/>
              <a:t>www.htctu.net  *  Access to IT</a:t>
            </a:r>
          </a:p>
        </p:txBody>
      </p:sp>
      <p:sp>
        <p:nvSpPr>
          <p:cNvPr id="633858" name="Rectangle 7"/>
          <p:cNvSpPr txBox="1">
            <a:spLocks noGrp="1" noChangeArrowheads="1"/>
          </p:cNvSpPr>
          <p:nvPr/>
        </p:nvSpPr>
        <p:spPr bwMode="auto">
          <a:xfrm>
            <a:off x="4143375" y="9118602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4" tIns="48313" rIns="96624" bIns="48313" anchor="b"/>
          <a:lstStyle/>
          <a:p>
            <a:pPr algn="r" defTabSz="966504"/>
            <a:fld id="{0CC3F02E-B3A2-44F8-B1B8-818405E10E20}" type="slidenum">
              <a:rPr lang="en-US" sz="1200"/>
              <a:pPr algn="r" defTabSz="966504"/>
              <a:t>10</a:t>
            </a:fld>
            <a:endParaRPr lang="en-US" sz="1200"/>
          </a:p>
        </p:txBody>
      </p:sp>
      <p:sp>
        <p:nvSpPr>
          <p:cNvPr id="633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527ABC62-6D99-4D7E-99C5-FCF3AE5ED5F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5729" name="Rectangle 7"/>
          <p:cNvSpPr txBox="1">
            <a:spLocks noGrp="1" noChangeArrowheads="1"/>
          </p:cNvSpPr>
          <p:nvPr/>
        </p:nvSpPr>
        <p:spPr bwMode="auto">
          <a:xfrm>
            <a:off x="4142962" y="9119175"/>
            <a:ext cx="3170584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8" tIns="48304" rIns="96608" bIns="48304" anchor="b"/>
          <a:lstStyle/>
          <a:p>
            <a:pPr algn="r" defTabSz="966309"/>
            <a:fld id="{1232A669-35AF-447F-AA23-5F3C22A5E689}" type="slidenum">
              <a:rPr lang="en-US" sz="1100"/>
              <a:pPr algn="r" defTabSz="966309"/>
              <a:t>20</a:t>
            </a:fld>
            <a:endParaRPr lang="en-US" sz="1100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Overview of ICT Accessibility</a:t>
            </a:r>
            <a:endParaRPr lang="en-US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2017_ICT </a:t>
            </a:r>
          </a:p>
        </p:txBody>
      </p:sp>
      <p:sp>
        <p:nvSpPr>
          <p:cNvPr id="585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85733" name="Rectangle 7"/>
          <p:cNvSpPr txBox="1">
            <a:spLocks noGrp="1" noChangeArrowheads="1"/>
          </p:cNvSpPr>
          <p:nvPr/>
        </p:nvSpPr>
        <p:spPr bwMode="auto">
          <a:xfrm>
            <a:off x="4142962" y="9119175"/>
            <a:ext cx="3170584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8" tIns="48304" rIns="96608" bIns="48304" anchor="b"/>
          <a:lstStyle/>
          <a:p>
            <a:pPr algn="r" defTabSz="966309"/>
            <a:fld id="{5C64249C-EC0D-4642-B1A0-67BD97195D33}" type="slidenum">
              <a:rPr lang="en-US" sz="1100"/>
              <a:pPr algn="r" defTabSz="966309"/>
              <a:t>20</a:t>
            </a:fld>
            <a:endParaRPr lang="en-US" sz="1100"/>
          </a:p>
        </p:txBody>
      </p:sp>
      <p:sp>
        <p:nvSpPr>
          <p:cNvPr id="585734" name="Rectangle 6"/>
          <p:cNvSpPr txBox="1">
            <a:spLocks noGrp="1" noChangeArrowheads="1"/>
          </p:cNvSpPr>
          <p:nvPr/>
        </p:nvSpPr>
        <p:spPr bwMode="auto">
          <a:xfrm>
            <a:off x="0" y="9119175"/>
            <a:ext cx="3170584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8" tIns="48304" rIns="96608" bIns="48304" anchor="b"/>
          <a:lstStyle/>
          <a:p>
            <a:pPr defTabSz="966309"/>
            <a:r>
              <a:rPr lang="en-US" sz="1100"/>
              <a:t>www.htctu.net  *  Access to IT</a:t>
            </a:r>
          </a:p>
        </p:txBody>
      </p:sp>
      <p:sp>
        <p:nvSpPr>
          <p:cNvPr id="585735" name="Rectangle 7"/>
          <p:cNvSpPr txBox="1">
            <a:spLocks noGrp="1" noChangeArrowheads="1"/>
          </p:cNvSpPr>
          <p:nvPr/>
        </p:nvSpPr>
        <p:spPr bwMode="auto">
          <a:xfrm>
            <a:off x="4142962" y="9119175"/>
            <a:ext cx="3170584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8" tIns="48304" rIns="96608" bIns="48304" anchor="b"/>
          <a:lstStyle/>
          <a:p>
            <a:pPr algn="r" defTabSz="966309"/>
            <a:fld id="{D9734960-AEDD-41F0-A0B2-AD5FD008715B}" type="slidenum">
              <a:rPr lang="en-US" sz="1100"/>
              <a:pPr algn="r" defTabSz="966309"/>
              <a:t>20</a:t>
            </a:fld>
            <a:endParaRPr lang="en-US" sz="1100"/>
          </a:p>
        </p:txBody>
      </p:sp>
      <p:sp>
        <p:nvSpPr>
          <p:cNvPr id="585736" name="Rectangle 7"/>
          <p:cNvSpPr txBox="1">
            <a:spLocks noGrp="1" noChangeArrowheads="1"/>
          </p:cNvSpPr>
          <p:nvPr/>
        </p:nvSpPr>
        <p:spPr bwMode="auto">
          <a:xfrm>
            <a:off x="4142962" y="9119175"/>
            <a:ext cx="3170584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8" tIns="48304" rIns="96608" bIns="48304" anchor="b"/>
          <a:lstStyle/>
          <a:p>
            <a:pPr algn="r" defTabSz="966309"/>
            <a:fld id="{CC33B1B8-B513-4F40-9936-31B34AAA56DE}" type="slidenum">
              <a:rPr lang="en-US" sz="1100"/>
              <a:pPr algn="r" defTabSz="966309"/>
              <a:t>20</a:t>
            </a:fld>
            <a:endParaRPr lang="en-US" sz="1100"/>
          </a:p>
        </p:txBody>
      </p:sp>
      <p:sp>
        <p:nvSpPr>
          <p:cNvPr id="585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65F22-D825-4C2A-BB5F-F23B4F3954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www.htctu.net</a:t>
            </a: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0E43-B75F-4998-A3CB-1113FC7B3B12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0" tIns="48306" rIns="96610" bIns="4830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black"/>
                </a:solidFill>
              </a:rPr>
              <a:t>www.htctu.net  *  408-996-4636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0E43-B75F-4998-A3CB-1113FC7B3B12}" type="slidenum">
              <a:rPr lang="en-US" altLang="en-US">
                <a:solidFill>
                  <a:prstClr val="black"/>
                </a:solidFill>
              </a:rPr>
              <a:pPr/>
              <a:t>72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27" tIns="48315" rIns="96627" bIns="4831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01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D714-F446-46FF-8867-92E5CE7328F6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BFCF-28DF-48AF-ABB8-6B4A79306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61BC-630A-4F9D-83C2-FAD44DBA0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CBDA-54EC-4822-9C89-9D0D822F713D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362-CD26-44CE-AA00-FCBE8EC1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D027-3368-49C3-91F3-5805E9EC8F6C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19DF-AFAF-4299-A752-7FB597EF5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F617-BF65-4CEB-A999-C066D4FAA104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0889-8850-4006-AA14-5300ADAB1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4EFD-5DCA-4876-B40D-712D0E806607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32ED-0A86-491B-96BD-7B4ECD21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3DB0-2E63-4CBC-84FB-BCE3A0CADF4A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452D-70A5-436B-B915-D340866D7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3359-E6DF-45D8-A8EC-CADC9CB4AE34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F882-4122-45B0-8249-8FA794ADF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CABB-F2B5-4002-9737-111D32EC28F0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13A8-2DBB-453E-BFDE-9ADBD3BAA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1386-B2A7-4FB8-988E-1E6FAFD0767E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1C22-7A7E-47BF-975B-1E31B6F94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91A9-D550-4E43-AA5D-B744BFCF8139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DD9E-FBDA-4057-8A6B-0FC7E43CF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F847E-5F19-4E44-9BF7-CC60F08C06A7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134B-9373-45CE-B682-84A444A63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6702-1769-4BF6-8DF2-A97F8E8C7AAD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B16D-D1D2-4144-A7C5-D2520D95B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6E91-FC40-4A59-ACEF-9849A0A60084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67F155E-AE87-4149-A9A9-0C7235EC2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9866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867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DA98C49-E8B4-4B6C-98DA-31EF4ED297FB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1371600"/>
            <a:ext cx="6248400" cy="2286000"/>
          </a:xfrm>
        </p:spPr>
        <p:txBody>
          <a:bodyPr/>
          <a:lstStyle/>
          <a:p>
            <a:r>
              <a:rPr lang="en-US" dirty="0" smtClean="0"/>
              <a:t>Winning the Accessibility Challenge</a:t>
            </a:r>
            <a:endParaRPr lang="en-US" sz="24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572000"/>
            <a:ext cx="7086600" cy="1219200"/>
          </a:xfrm>
        </p:spPr>
        <p:txBody>
          <a:bodyPr/>
          <a:lstStyle/>
          <a:p>
            <a:r>
              <a:rPr lang="en-US" dirty="0" smtClean="0"/>
              <a:t>Gaeir Dietrich </a:t>
            </a:r>
            <a:r>
              <a:rPr lang="en-US" dirty="0" smtClean="0">
                <a:sym typeface="Symbol" pitchFamily="18" charset="2"/>
              </a:rPr>
              <a:t> HTCTU Director</a:t>
            </a:r>
          </a:p>
          <a:p>
            <a:r>
              <a:rPr lang="en-US" dirty="0" smtClean="0">
                <a:sym typeface="Symbol" pitchFamily="18" charset="2"/>
              </a:rPr>
              <a:t>www.htctu.net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 www.toolsthatinspire.com </a:t>
            </a:r>
            <a:endParaRPr lang="en-US" dirty="0" smtClean="0"/>
          </a:p>
        </p:txBody>
      </p:sp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ABFF753-027E-49FD-9C98-6A20496386C6}" type="datetime1">
              <a:rPr lang="en-US" smtClean="0"/>
              <a:pPr/>
              <a:t>11/2/2017</a:t>
            </a:fld>
            <a:endParaRPr lang="en-US" smtClean="0"/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 dirty="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F0EB-F6FB-4DAC-A34F-44BFAA12F588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569346" name="Picture 2" descr="R:\HTCTU Logo &amp; Graphics\htctu-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0681"/>
            <a:ext cx="4771730" cy="1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Standards Apply</a:t>
            </a:r>
          </a:p>
        </p:txBody>
      </p:sp>
      <p:sp>
        <p:nvSpPr>
          <p:cNvPr id="6328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ways Section 508 applies</a:t>
            </a:r>
          </a:p>
          <a:p>
            <a:pPr marL="0" indent="0">
              <a:buNone/>
            </a:pPr>
            <a:r>
              <a:rPr lang="en-US" dirty="0" smtClean="0"/>
              <a:t>1. Creating ICT</a:t>
            </a:r>
          </a:p>
          <a:p>
            <a:pPr lvl="1"/>
            <a:r>
              <a:rPr lang="en-US" dirty="0" smtClean="0"/>
              <a:t>Web pages</a:t>
            </a:r>
          </a:p>
          <a:p>
            <a:pPr lvl="1"/>
            <a:r>
              <a:rPr lang="en-US" dirty="0" smtClean="0"/>
              <a:t>Online documents &amp; courses</a:t>
            </a:r>
          </a:p>
          <a:p>
            <a:pPr lvl="1"/>
            <a:r>
              <a:rPr lang="en-US" dirty="0" smtClean="0"/>
              <a:t>Software &amp; apps</a:t>
            </a:r>
          </a:p>
          <a:p>
            <a:pPr marL="0" indent="0">
              <a:buNone/>
            </a:pPr>
            <a:r>
              <a:rPr lang="en-US" dirty="0" smtClean="0"/>
              <a:t>2. Purchasing ICT</a:t>
            </a:r>
          </a:p>
          <a:p>
            <a:pPr lvl="1"/>
            <a:r>
              <a:rPr lang="en-US" dirty="0" smtClean="0"/>
              <a:t>Choose the most accessible product that meets your needs</a:t>
            </a:r>
          </a:p>
        </p:txBody>
      </p:sp>
      <p:sp>
        <p:nvSpPr>
          <p:cNvPr id="632835" name="Date Placeholder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2724921D-638C-4CD1-8571-155973DE411F}" type="datetime1">
              <a:rPr lang="en-US" smtClean="0">
                <a:cs typeface="Arial" charset="0"/>
              </a:rPr>
              <a:pPr/>
              <a:t>11/2/2017</a:t>
            </a:fld>
            <a:endParaRPr lang="en-US" smtClean="0">
              <a:cs typeface="Arial" charset="0"/>
            </a:endParaRPr>
          </a:p>
        </p:txBody>
      </p:sp>
      <p:sp>
        <p:nvSpPr>
          <p:cNvPr id="63283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www.htctu.net</a:t>
            </a:r>
          </a:p>
        </p:txBody>
      </p:sp>
      <p:sp>
        <p:nvSpPr>
          <p:cNvPr id="6328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301D0-F814-4737-BDB8-5B72F17D07BC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508 Standards: Creation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beginning was the Web…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Accessible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Anything</a:t>
            </a:r>
            <a:r>
              <a:rPr lang="en-US" dirty="0" smtClean="0"/>
              <a:t> on the Web</a:t>
            </a:r>
            <a:endParaRPr lang="en-US" dirty="0"/>
          </a:p>
          <a:p>
            <a:pPr lvl="1"/>
            <a:r>
              <a:rPr lang="en-US" dirty="0" smtClean="0"/>
              <a:t>Webpages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Online forms</a:t>
            </a:r>
          </a:p>
          <a:p>
            <a:pPr lvl="1"/>
            <a:r>
              <a:rPr lang="en-US" dirty="0" smtClean="0"/>
              <a:t>Online courses</a:t>
            </a:r>
          </a:p>
          <a:p>
            <a:pPr lvl="1"/>
            <a:r>
              <a:rPr lang="en-US" dirty="0" smtClean="0"/>
              <a:t>Videos</a:t>
            </a:r>
          </a:p>
          <a:p>
            <a:endParaRPr lang="en-US" dirty="0"/>
          </a:p>
          <a:p>
            <a:r>
              <a:rPr lang="en-US" dirty="0" smtClean="0"/>
              <a:t>If it’s on the Web, it must be accessible!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or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public facing content (documents, webpages, videos, etc.) must be accessible under the new standards</a:t>
            </a:r>
          </a:p>
          <a:p>
            <a:endParaRPr lang="en-US" dirty="0" smtClean="0"/>
          </a:p>
          <a:p>
            <a:r>
              <a:rPr lang="en-US" dirty="0" smtClean="0"/>
              <a:t>Non-public documents must be accessible in eight categories of official 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Eight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(1) Emergency Notifications</a:t>
            </a:r>
          </a:p>
          <a:p>
            <a:pPr marL="0" indent="0">
              <a:buNone/>
            </a:pPr>
            <a:r>
              <a:rPr lang="en-US" dirty="0" smtClean="0"/>
              <a:t>(2) Decisions adjudicating administrative claim or proceeding;</a:t>
            </a:r>
          </a:p>
          <a:p>
            <a:pPr marL="0" indent="0">
              <a:buNone/>
            </a:pPr>
            <a:r>
              <a:rPr lang="en-US" dirty="0" smtClean="0"/>
              <a:t>(3) Program or policy announcements</a:t>
            </a:r>
          </a:p>
          <a:p>
            <a:pPr marL="0" indent="0">
              <a:buNone/>
            </a:pPr>
            <a:r>
              <a:rPr lang="en-US" dirty="0" smtClean="0"/>
              <a:t>(4) Notices of benefits, program eligibility, employment opportunity, or personnel action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832ED-0A86-491B-96BD-7B4ECD21F7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8C3DB0-2E63-4CBC-84FB-BCE3A0CADF4A}" type="datetime1">
              <a:rPr lang="en-US" smtClean="0"/>
              <a:pPr/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(5) </a:t>
            </a:r>
            <a:r>
              <a:rPr lang="en-US" dirty="0" smtClean="0"/>
              <a:t>Formal </a:t>
            </a:r>
            <a:r>
              <a:rPr lang="en-US" dirty="0"/>
              <a:t>acknowledgements of receipt</a:t>
            </a:r>
          </a:p>
          <a:p>
            <a:pPr marL="0" indent="0">
              <a:buNone/>
            </a:pPr>
            <a:r>
              <a:rPr lang="en-US" dirty="0"/>
              <a:t>(6) </a:t>
            </a:r>
            <a:r>
              <a:rPr lang="fr-FR" dirty="0"/>
              <a:t>S</a:t>
            </a:r>
            <a:r>
              <a:rPr lang="fr-FR" dirty="0" smtClean="0"/>
              <a:t>urvey </a:t>
            </a:r>
            <a:r>
              <a:rPr lang="fr-FR" dirty="0"/>
              <a:t>questionnaires</a:t>
            </a:r>
          </a:p>
          <a:p>
            <a:pPr marL="0" indent="0">
              <a:buNone/>
            </a:pPr>
            <a:r>
              <a:rPr lang="fr-FR" dirty="0"/>
              <a:t>(7) </a:t>
            </a:r>
            <a:r>
              <a:rPr lang="fr-FR" dirty="0" err="1"/>
              <a:t>T</a:t>
            </a:r>
            <a:r>
              <a:rPr lang="fr-FR" dirty="0" err="1" smtClean="0"/>
              <a:t>emplates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en-US" dirty="0"/>
              <a:t>forms</a:t>
            </a:r>
          </a:p>
          <a:p>
            <a:pPr marL="0" indent="0">
              <a:buNone/>
            </a:pPr>
            <a:r>
              <a:rPr lang="en-US" dirty="0"/>
              <a:t>(8) </a:t>
            </a:r>
            <a:r>
              <a:rPr lang="en-US" dirty="0" smtClean="0"/>
              <a:t>Educational </a:t>
            </a:r>
            <a:r>
              <a:rPr lang="en-US" dirty="0"/>
              <a:t>and training materials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Accessible Mean?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Must be readable with assistive technology</a:t>
            </a:r>
          </a:p>
          <a:p>
            <a:pPr lvl="1"/>
            <a:r>
              <a:rPr lang="en-US" dirty="0" smtClean="0"/>
              <a:t>Follow the LIST</a:t>
            </a:r>
          </a:p>
          <a:p>
            <a:pPr lvl="2"/>
            <a:r>
              <a:rPr lang="en-US" dirty="0" smtClean="0"/>
              <a:t>Links named logically</a:t>
            </a:r>
          </a:p>
          <a:p>
            <a:pPr lvl="2"/>
            <a:r>
              <a:rPr lang="en-US" dirty="0" smtClean="0"/>
              <a:t>Images described (alt text)</a:t>
            </a:r>
          </a:p>
          <a:p>
            <a:pPr lvl="2"/>
            <a:r>
              <a:rPr lang="en-US" dirty="0" smtClean="0"/>
              <a:t>Styles and structure consistent and logical</a:t>
            </a:r>
          </a:p>
          <a:p>
            <a:pPr lvl="2"/>
            <a:r>
              <a:rPr lang="en-US" dirty="0" smtClean="0"/>
              <a:t>Table header cells marked</a:t>
            </a:r>
          </a:p>
          <a:p>
            <a:r>
              <a:rPr lang="en-US" dirty="0" smtClean="0"/>
              <a:t>For best access</a:t>
            </a:r>
            <a:endParaRPr lang="en-US" dirty="0"/>
          </a:p>
          <a:p>
            <a:pPr lvl="1"/>
            <a:r>
              <a:rPr lang="en-US" dirty="0" smtClean="0"/>
              <a:t>Post a PDF and the original DOC or RTF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Videos </a:t>
            </a:r>
            <a:endParaRPr lang="en-US" dirty="0" smtClean="0"/>
          </a:p>
          <a:p>
            <a:pPr lvl="1"/>
            <a:r>
              <a:rPr lang="en-US" dirty="0" smtClean="0"/>
              <a:t>Captioned</a:t>
            </a:r>
            <a:endParaRPr lang="en-US" dirty="0"/>
          </a:p>
          <a:p>
            <a:pPr lvl="1"/>
            <a:r>
              <a:rPr lang="en-US" dirty="0" smtClean="0"/>
              <a:t>Plan </a:t>
            </a:r>
            <a:r>
              <a:rPr lang="en-US" dirty="0"/>
              <a:t>for audio description—text description, for </a:t>
            </a:r>
            <a:r>
              <a:rPr lang="en-US" dirty="0" smtClean="0"/>
              <a:t>instance</a:t>
            </a:r>
          </a:p>
          <a:p>
            <a:pPr lvl="1"/>
            <a:r>
              <a:rPr lang="en-US" dirty="0" smtClean="0"/>
              <a:t>Campus-created videos, verbalize process so audio description is already there</a:t>
            </a:r>
            <a:endParaRPr lang="en-US" dirty="0" smtClean="0"/>
          </a:p>
          <a:p>
            <a:pPr lvl="1"/>
            <a:r>
              <a:rPr lang="en-US" dirty="0" smtClean="0"/>
              <a:t>If you have a transcript, post that as well</a:t>
            </a:r>
          </a:p>
          <a:p>
            <a:r>
              <a:rPr lang="en-US" dirty="0" smtClean="0"/>
              <a:t>Audio-only podcasts</a:t>
            </a:r>
          </a:p>
          <a:p>
            <a:pPr lvl="1"/>
            <a:r>
              <a:rPr lang="en-US" dirty="0" smtClean="0"/>
              <a:t>Transcripts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software/apps</a:t>
            </a:r>
          </a:p>
          <a:p>
            <a:pPr lvl="1"/>
            <a:r>
              <a:rPr lang="en-US" dirty="0" smtClean="0"/>
              <a:t>Either </a:t>
            </a:r>
            <a:r>
              <a:rPr lang="en-US" dirty="0"/>
              <a:t>have accessibility built-in or </a:t>
            </a:r>
            <a:r>
              <a:rPr lang="en-US" dirty="0" smtClean="0"/>
              <a:t>work with assistive technology</a:t>
            </a:r>
            <a:endParaRPr lang="en-US" dirty="0"/>
          </a:p>
          <a:p>
            <a:r>
              <a:rPr lang="en-US" dirty="0"/>
              <a:t>Learning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Either accessible from the vendor or can be made accessible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if it’s not accessible?!?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DSPS to determine if an </a:t>
            </a:r>
            <a:r>
              <a:rPr lang="en-US" b="1" dirty="0" smtClean="0"/>
              <a:t>equally effective </a:t>
            </a:r>
            <a:r>
              <a:rPr lang="en-US" dirty="0" smtClean="0"/>
              <a:t>alternative exists</a:t>
            </a:r>
          </a:p>
          <a:p>
            <a:endParaRPr lang="en-US" dirty="0"/>
          </a:p>
          <a:p>
            <a:r>
              <a:rPr lang="en-US" dirty="0" smtClean="0"/>
              <a:t>If an equally effective alternative does not exist, you </a:t>
            </a:r>
            <a:r>
              <a:rPr lang="en-US" b="1" dirty="0" smtClean="0"/>
              <a:t>cannot require </a:t>
            </a:r>
            <a:r>
              <a:rPr lang="en-US" dirty="0" smtClean="0"/>
              <a:t>the material / software / learning object,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and create the most accessible ICT that you can</a:t>
            </a:r>
          </a:p>
          <a:p>
            <a:endParaRPr lang="en-US" dirty="0"/>
          </a:p>
          <a:p>
            <a:r>
              <a:rPr lang="en-US" dirty="0" smtClean="0"/>
              <a:t>Accommodate what is not fully accessible</a:t>
            </a:r>
          </a:p>
          <a:p>
            <a:endParaRPr lang="en-US" dirty="0"/>
          </a:p>
          <a:p>
            <a:r>
              <a:rPr lang="en-US" dirty="0" smtClean="0"/>
              <a:t>If equally effective accommodations not feasible, do not require the </a:t>
            </a:r>
            <a:r>
              <a:rPr lang="en-US" dirty="0" smtClean="0"/>
              <a:t>technology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vs. Container</a:t>
            </a:r>
          </a:p>
        </p:txBody>
      </p:sp>
      <p:sp>
        <p:nvSpPr>
          <p:cNvPr id="584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freedom is about the content.</a:t>
            </a:r>
          </a:p>
          <a:p>
            <a:r>
              <a:rPr lang="en-US" dirty="0" smtClean="0"/>
              <a:t>Section 508 is about the container.</a:t>
            </a:r>
          </a:p>
          <a:p>
            <a:endParaRPr lang="en-US" dirty="0" smtClean="0"/>
          </a:p>
          <a:p>
            <a:r>
              <a:rPr lang="en-US" dirty="0" smtClean="0"/>
              <a:t>Conforming to Section 508 simply allows equal access to the content.</a:t>
            </a:r>
          </a:p>
        </p:txBody>
      </p:sp>
      <p:sp>
        <p:nvSpPr>
          <p:cNvPr id="584707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84708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www.htctu.net</a:t>
            </a:r>
          </a:p>
        </p:txBody>
      </p:sp>
      <p:sp>
        <p:nvSpPr>
          <p:cNvPr id="58470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415DB1-A6CB-4187-9828-A1E1D616FC67}" type="slidenum">
              <a:rPr lang="en-US" sz="1200">
                <a:solidFill>
                  <a:schemeClr val="tx2"/>
                </a:solidFill>
              </a:rPr>
              <a:pPr algn="r"/>
              <a:t>20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Commitment to an Accessible Web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How do we ensure access?</a:t>
            </a:r>
          </a:p>
        </p:txBody>
      </p:sp>
    </p:spTree>
    <p:extLst>
      <p:ext uri="{BB962C8B-B14F-4D97-AF65-F5344CB8AC3E}">
        <p14:creationId xmlns:p14="http://schemas.microsoft.com/office/powerpoint/2010/main" val="13619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Many Recent OCR Web Cases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Requirements for access have been consistent</a:t>
            </a:r>
          </a:p>
          <a:p>
            <a:pPr lvl="0"/>
            <a:r>
              <a:rPr lang="en-US" dirty="0"/>
              <a:t>Conduct accessibility audit of website</a:t>
            </a:r>
          </a:p>
          <a:p>
            <a:pPr lvl="0"/>
            <a:r>
              <a:rPr lang="en-US" dirty="0"/>
              <a:t>Make web pages accessible</a:t>
            </a:r>
          </a:p>
          <a:p>
            <a:pPr lvl="1"/>
            <a:r>
              <a:rPr lang="en-US" dirty="0"/>
              <a:t>WCAG 2.0 Level AA held as benchmark—same for DOJ</a:t>
            </a:r>
          </a:p>
          <a:p>
            <a:pPr lvl="0"/>
            <a:r>
              <a:rPr lang="en-US" dirty="0"/>
              <a:t>Set up system of testing and accountability (including quality assurance)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9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Verify vendor’s claims of accessibility for third party materials</a:t>
            </a:r>
          </a:p>
          <a:p>
            <a:pPr lvl="0"/>
            <a:r>
              <a:rPr lang="en-US" dirty="0"/>
              <a:t>Content must be made accessible or removed from site</a:t>
            </a:r>
          </a:p>
          <a:p>
            <a:pPr lvl="0"/>
            <a:r>
              <a:rPr lang="en-US" dirty="0"/>
              <a:t>Include a process on the website to allow the reporting of inaccessible content</a:t>
            </a:r>
          </a:p>
          <a:p>
            <a:r>
              <a:rPr lang="en-US" dirty="0"/>
              <a:t>Train all appropriate personnel on web accessibility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Websites must be accessible</a:t>
            </a:r>
          </a:p>
          <a:p>
            <a:pPr lvl="1"/>
            <a:r>
              <a:rPr lang="en-US" smtClean="0"/>
              <a:t>Including materials posted to the website (videos, PDFs, etc.)</a:t>
            </a:r>
          </a:p>
          <a:p>
            <a:pPr lvl="1"/>
            <a:r>
              <a:rPr lang="en-US" smtClean="0"/>
              <a:t>Third party materials from vendors must be accessible or be removed</a:t>
            </a:r>
          </a:p>
          <a:p>
            <a:pPr lvl="2"/>
            <a:r>
              <a:rPr lang="en-US" smtClean="0"/>
              <a:t>The campus is responsible to verify vendor’s claims of accessibility</a:t>
            </a:r>
          </a:p>
          <a:p>
            <a:r>
              <a:rPr lang="en-US" smtClean="0"/>
              <a:t>On-going accessibility testing of the site is required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5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of accountability must be in place</a:t>
            </a:r>
          </a:p>
          <a:p>
            <a:r>
              <a:rPr lang="en-US" dirty="0" smtClean="0"/>
              <a:t>OCR says sufficient resources must be provided to ensure accessibility</a:t>
            </a:r>
          </a:p>
          <a:p>
            <a:pPr lvl="1"/>
            <a:r>
              <a:rPr lang="en-US" dirty="0" smtClean="0"/>
              <a:t>“The Plan for New Content must include sufficient quality assurance procedures, backed by adequate personnel and financial resources, for full implementation.”</a:t>
            </a:r>
          </a:p>
        </p:txBody>
      </p:sp>
    </p:spTree>
    <p:extLst>
      <p:ext uri="{BB962C8B-B14F-4D97-AF65-F5344CB8AC3E}">
        <p14:creationId xmlns:p14="http://schemas.microsoft.com/office/powerpoint/2010/main" val="32951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It Easy!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“accessibility experts” to support staff</a:t>
            </a:r>
          </a:p>
          <a:p>
            <a:r>
              <a:rPr lang="en-US" dirty="0" smtClean="0"/>
              <a:t>Develop an accessibility “help desk”</a:t>
            </a:r>
          </a:p>
          <a:p>
            <a:pPr lvl="1"/>
            <a:r>
              <a:rPr lang="en-US" dirty="0" smtClean="0"/>
              <a:t>Questions need to be answered quickly!</a:t>
            </a:r>
          </a:p>
          <a:p>
            <a:r>
              <a:rPr lang="en-US" dirty="0" smtClean="0"/>
              <a:t>One model: Each department has one person who becomes an expert in accessible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WCAG 2.0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Content Accessibility Guidelines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25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 of WCAG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 smtClean="0"/>
              <a:t>4 Principles</a:t>
            </a:r>
          </a:p>
          <a:p>
            <a:r>
              <a:rPr lang="en-US" dirty="0" smtClean="0"/>
              <a:t>12 Guidelines</a:t>
            </a:r>
          </a:p>
          <a:p>
            <a:pPr lvl="1"/>
            <a:r>
              <a:rPr lang="en-US" dirty="0" smtClean="0"/>
              <a:t>Not testable, but provides generalized framework</a:t>
            </a:r>
          </a:p>
          <a:p>
            <a:r>
              <a:rPr lang="en-US" dirty="0" smtClean="0"/>
              <a:t>38 Success Criteria (for Level A/AA)</a:t>
            </a:r>
          </a:p>
          <a:p>
            <a:pPr lvl="1"/>
            <a:r>
              <a:rPr lang="en-US" dirty="0" smtClean="0"/>
              <a:t>Success Criteria are Yes / No statements</a:t>
            </a:r>
          </a:p>
          <a:p>
            <a:pPr lvl="1"/>
            <a:r>
              <a:rPr lang="en-US" dirty="0" smtClean="0"/>
              <a:t>Supported by detailed documentation (including How to Meet, Understanding the Success Criteria, Sufficient and Advisory techniques, etc.)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832ED-0A86-491B-96BD-7B4ECD21F7B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8C3DB0-2E63-4CBC-84FB-BCE3A0CADF4A}" type="datetime1">
              <a:rPr lang="en-US" smtClean="0"/>
              <a:pPr/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88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Perceivable Guidelines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pic>
        <p:nvPicPr>
          <p:cNvPr id="2050" name="Picture 2" descr="Screenshot of &quot;Perceivable&quot; Principle from WC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1"/>
            <a:ext cx="8849987" cy="30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2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Rehabilitation Act of 1973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504 is about accommodation.</a:t>
            </a:r>
          </a:p>
          <a:p>
            <a:pPr lvl="1"/>
            <a:r>
              <a:rPr lang="en-US" dirty="0" smtClean="0"/>
              <a:t>Making it work for individuals</a:t>
            </a:r>
          </a:p>
          <a:p>
            <a:pPr lvl="1"/>
            <a:r>
              <a:rPr lang="en-US" dirty="0" smtClean="0"/>
              <a:t>Disability service offices created to serve students</a:t>
            </a:r>
            <a:r>
              <a:rPr lang="ja-JP" altLang="en-US" dirty="0" smtClean="0"/>
              <a:t>’</a:t>
            </a:r>
            <a:r>
              <a:rPr lang="en-US" dirty="0" smtClean="0"/>
              <a:t> needs.</a:t>
            </a:r>
          </a:p>
          <a:p>
            <a:r>
              <a:rPr lang="en-US" dirty="0" smtClean="0"/>
              <a:t>Section 508 is about access.</a:t>
            </a:r>
          </a:p>
          <a:p>
            <a:pPr lvl="1"/>
            <a:r>
              <a:rPr lang="en-US" dirty="0" smtClean="0"/>
              <a:t>Create accessible software, Web sites, videos, and documents.</a:t>
            </a:r>
          </a:p>
          <a:p>
            <a:pPr lvl="1"/>
            <a:r>
              <a:rPr lang="en-US" dirty="0" smtClean="0"/>
              <a:t>Purchase accessible products.</a:t>
            </a:r>
          </a:p>
          <a:p>
            <a:pPr lvl="1"/>
            <a:r>
              <a:rPr lang="en-US" dirty="0" err="1" smtClean="0"/>
              <a:t>Campuswide</a:t>
            </a:r>
            <a:r>
              <a:rPr lang="en-US" dirty="0" smtClean="0"/>
              <a:t> responsibility</a:t>
            </a:r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E4146-393D-42CB-B274-639B08264C7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2951B5-8FBF-4E05-A8C9-09EAC1EAAA43}" type="datetime1">
              <a:rPr lang="en-US" smtClean="0"/>
              <a:pPr/>
              <a:t>11/2/2017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95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 1.4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pic>
        <p:nvPicPr>
          <p:cNvPr id="3074" name="Picture 2" descr="Screenshot of Guideline 1.4: &quot;Distinguishab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1882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6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</a:t>
            </a:r>
            <a:r>
              <a:rPr lang="en-US" dirty="0" smtClean="0"/>
              <a:t>checklist?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114800"/>
          </a:xfrm>
        </p:spPr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Content Accessibility Guidelines (WCAG) </a:t>
            </a:r>
            <a:r>
              <a:rPr lang="en-US" dirty="0" smtClean="0"/>
              <a:t>2.0 </a:t>
            </a:r>
            <a:r>
              <a:rPr lang="en-US" dirty="0" smtClean="0"/>
              <a:t>checklist from </a:t>
            </a:r>
            <a:r>
              <a:rPr lang="en-US" dirty="0" smtClean="0"/>
              <a:t>the W3C (World Wide Web Consortium)</a:t>
            </a:r>
          </a:p>
          <a:p>
            <a:pPr lvl="1"/>
            <a:r>
              <a:rPr lang="en-US" dirty="0" smtClean="0"/>
              <a:t>www.w3.org/TR/2006/WD-WCAG20-20060427/appendixB.html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www.htctu.net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11/2/2017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for 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pic>
        <p:nvPicPr>
          <p:cNvPr id="4098" name="Picture 2" descr="Screenshot of checklist for Guideline 1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1"/>
            <a:ext cx="6248400" cy="420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31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Nutshell: Four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dirty="0" smtClean="0"/>
              <a:t>erceivable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dirty="0" smtClean="0"/>
              <a:t>perable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dirty="0" smtClean="0"/>
              <a:t>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US" dirty="0" smtClean="0"/>
              <a:t>obust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see how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POUR</a:t>
            </a:r>
            <a:r>
              <a:rPr lang="en-US" dirty="0" smtClean="0"/>
              <a:t> applies to forms!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www.htctu.net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11/2/2017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dirty="0" smtClean="0"/>
              <a:t>erceivable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Provide text for non-text elements</a:t>
            </a:r>
          </a:p>
          <a:p>
            <a:pPr marL="914400" lvl="1" indent="-514350"/>
            <a:r>
              <a:rPr lang="en-US" dirty="0" smtClean="0"/>
              <a:t>Alt text for graphics</a:t>
            </a:r>
          </a:p>
          <a:p>
            <a:pPr marL="914400" lvl="1" indent="-514350"/>
            <a:r>
              <a:rPr lang="en-US" dirty="0" smtClean="0"/>
              <a:t>Labels for form fields</a:t>
            </a:r>
            <a:endParaRPr lang="en-US" dirty="0"/>
          </a:p>
          <a:p>
            <a:pPr marL="514350" indent="-514350"/>
            <a:r>
              <a:rPr lang="en-US" dirty="0"/>
              <a:t>Use </a:t>
            </a:r>
            <a:r>
              <a:rPr lang="en-US" dirty="0" smtClean="0"/>
              <a:t>structure</a:t>
            </a:r>
          </a:p>
          <a:p>
            <a:pPr marL="914400" lvl="1" indent="-514350"/>
            <a:r>
              <a:rPr lang="en-US" dirty="0" smtClean="0"/>
              <a:t>Be aware of how instructions and buttons associate with the text</a:t>
            </a:r>
          </a:p>
          <a:p>
            <a:pPr marL="514350" indent="-514350"/>
            <a:r>
              <a:rPr lang="en-US" dirty="0" smtClean="0"/>
              <a:t>Use good contrast</a:t>
            </a:r>
          </a:p>
          <a:p>
            <a:pPr marL="914400" lvl="1" indent="-514350"/>
            <a:r>
              <a:rPr lang="en-US" dirty="0" smtClean="0"/>
              <a:t>Make sure that text can be distinguished easily from the background</a:t>
            </a:r>
            <a:endParaRPr lang="en-US" dirty="0"/>
          </a:p>
          <a:p>
            <a:pPr marL="914400" lvl="1" indent="-51435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www.htctu.net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11/2/2017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dirty="0" smtClean="0"/>
              <a:t>perable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everything works from the keyboard</a:t>
            </a:r>
          </a:p>
          <a:p>
            <a:pPr lvl="1"/>
            <a:r>
              <a:rPr lang="en-US" dirty="0" smtClean="0"/>
              <a:t>Make sure the tab order is logical</a:t>
            </a:r>
          </a:p>
          <a:p>
            <a:pPr lvl="1"/>
            <a:r>
              <a:rPr lang="en-US" dirty="0" smtClean="0"/>
              <a:t>Do not require a mouse</a:t>
            </a:r>
          </a:p>
          <a:p>
            <a:r>
              <a:rPr lang="en-US" dirty="0" smtClean="0"/>
              <a:t>Make content easy to find and navigate</a:t>
            </a:r>
          </a:p>
          <a:p>
            <a:pPr lvl="1"/>
            <a:r>
              <a:rPr lang="en-US" dirty="0" smtClean="0"/>
              <a:t>Use logical headings</a:t>
            </a:r>
          </a:p>
          <a:p>
            <a:pPr lvl="1"/>
            <a:r>
              <a:rPr lang="en-US" dirty="0"/>
              <a:t>Use logical link </a:t>
            </a:r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Make sure header rows in tables are clearly marked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www.htctu.net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832ED-0A86-491B-96BD-7B4ECD21F7BE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8C3DB0-2E63-4CBC-84FB-BCE3A0CADF4A}" type="datetime1">
              <a:rPr lang="en-US" smtClean="0">
                <a:solidFill>
                  <a:srgbClr val="FFFFFF"/>
                </a:solidFill>
              </a:rPr>
              <a:pPr/>
              <a:t>11/2/2017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dirty="0" smtClean="0"/>
              <a:t>nderstandable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clearly</a:t>
            </a:r>
          </a:p>
          <a:p>
            <a:r>
              <a:rPr lang="en-US" dirty="0" smtClean="0"/>
              <a:t>Define terms</a:t>
            </a:r>
          </a:p>
          <a:p>
            <a:r>
              <a:rPr lang="en-US" dirty="0" smtClean="0"/>
              <a:t>Spell out acronyms</a:t>
            </a:r>
          </a:p>
          <a:p>
            <a:pPr lvl="1"/>
            <a:r>
              <a:rPr lang="en-US" dirty="0" smtClean="0"/>
              <a:t>Always write out the first time used</a:t>
            </a:r>
          </a:p>
          <a:p>
            <a:r>
              <a:rPr lang="en-US" dirty="0" smtClean="0"/>
              <a:t>Use tooltips for clarity on fields</a:t>
            </a:r>
          </a:p>
          <a:p>
            <a:r>
              <a:rPr lang="en-US" dirty="0" smtClean="0"/>
              <a:t>Use the language setting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www.htctu.net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11/2/2017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US" dirty="0" smtClean="0"/>
              <a:t>obust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good design to ensure that the document will work with all assistive technology</a:t>
            </a:r>
          </a:p>
          <a:p>
            <a:pPr lvl="1"/>
            <a:r>
              <a:rPr lang="en-US" dirty="0" smtClean="0"/>
              <a:t>Not just JAWS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www.htctu.net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11/2/2017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dirty="0"/>
              <a:t>erceivable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dirty="0"/>
              <a:t>perable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dirty="0"/>
              <a:t>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US" dirty="0"/>
              <a:t>obust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POUR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/>
              <a:t>yourself into your </a:t>
            </a:r>
            <a:r>
              <a:rPr lang="en-US" dirty="0" smtClean="0"/>
              <a:t>forms!  </a:t>
            </a:r>
            <a:r>
              <a:rPr lang="en-US" dirty="0"/>
              <a:t>;-)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www.htctu.net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11/2/2017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Practical Accessibility for Documents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7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We Stand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Access and accommodation work together</a:t>
            </a:r>
          </a:p>
          <a:p>
            <a:pPr lvl="1" eaLnBrk="1" hangingPunct="1"/>
            <a:r>
              <a:rPr lang="en-US" dirty="0" smtClean="0"/>
              <a:t>It’s a continuum</a:t>
            </a:r>
          </a:p>
          <a:p>
            <a:pPr eaLnBrk="1" hangingPunct="1"/>
            <a:r>
              <a:rPr lang="en-US" dirty="0" smtClean="0"/>
              <a:t>Not fully accessible? Accommodate.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beware…</a:t>
            </a:r>
          </a:p>
          <a:p>
            <a:pPr lvl="1" eaLnBrk="1" hangingPunct="1"/>
            <a:r>
              <a:rPr lang="en-US" dirty="0" smtClean="0"/>
              <a:t>Some technology cannot be accommodated! Technology that cannot be accommodated cannot be required.</a:t>
            </a:r>
          </a:p>
        </p:txBody>
      </p:sp>
      <p:sp>
        <p:nvSpPr>
          <p:cNvPr id="50179" name="Date Placeholder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1A422AD-3C9F-4ABF-8097-EE55D7FDA4C6}" type="datetime1">
              <a:rPr lang="en-US" smtClean="0">
                <a:cs typeface="Arial" charset="0"/>
              </a:rPr>
              <a:pPr/>
              <a:t>11/2/2017</a:t>
            </a:fld>
            <a:endParaRPr lang="en-US" smtClean="0">
              <a:cs typeface="Arial" charset="0"/>
            </a:endParaRPr>
          </a:p>
        </p:txBody>
      </p:sp>
      <p:sp>
        <p:nvSpPr>
          <p:cNvPr id="5018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www.htctu.net</a:t>
            </a: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01811B-B8E9-430E-BFCF-509A439676A4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Acronym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this “colored”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LIST</a:t>
            </a:r>
            <a:r>
              <a:rPr lang="en-US" dirty="0" smtClean="0"/>
              <a:t> for access!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tructure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</a:t>
            </a:r>
          </a:p>
          <a:p>
            <a:endParaRPr lang="en-US" dirty="0" smtClean="0"/>
          </a:p>
          <a:p>
            <a:r>
              <a:rPr lang="en-US" dirty="0" smtClean="0"/>
              <a:t>And watch your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color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contrast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Color Carefully!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represent information ONLY with color</a:t>
            </a:r>
          </a:p>
          <a:p>
            <a:pPr lvl="1"/>
            <a:r>
              <a:rPr lang="en-US" dirty="0" smtClean="0"/>
              <a:t>Use a combination of color and text/ symbols</a:t>
            </a:r>
          </a:p>
          <a:p>
            <a:r>
              <a:rPr lang="en-US" dirty="0"/>
              <a:t>Color contrast </a:t>
            </a:r>
            <a:r>
              <a:rPr lang="en-US" dirty="0" smtClean="0"/>
              <a:t>must be clear; foreground and background clearly differentiated</a:t>
            </a:r>
          </a:p>
          <a:p>
            <a:pPr lvl="1"/>
            <a:r>
              <a:rPr lang="en-US" dirty="0" smtClean="0"/>
              <a:t>Black on white—good</a:t>
            </a:r>
          </a:p>
          <a:p>
            <a:pPr lvl="1"/>
            <a:r>
              <a:rPr lang="en-US" dirty="0" smtClean="0"/>
              <a:t>Yellow on white—not good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</a:t>
            </a:r>
            <a:r>
              <a:rPr lang="en-US" dirty="0" smtClean="0"/>
              <a:t>Contrast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010400" cy="4114800"/>
          </a:xfrm>
        </p:spPr>
        <p:txBody>
          <a:bodyPr/>
          <a:lstStyle/>
          <a:p>
            <a:r>
              <a:rPr lang="en-US" dirty="0" smtClean="0"/>
              <a:t>Color Contrast Analyzer (CCA)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://www.paciellogroup.com/resources/contrastanalyser</a:t>
            </a:r>
            <a:r>
              <a:rPr lang="en-US" dirty="0" smtClean="0"/>
              <a:t>/</a:t>
            </a:r>
            <a:endParaRPr lang="en-US" dirty="0"/>
          </a:p>
          <a:p>
            <a:r>
              <a:rPr lang="en-US" dirty="0"/>
              <a:t>http</a:t>
            </a:r>
            <a:r>
              <a:rPr lang="en-US" dirty="0" smtClean="0"/>
              <a:t>://colorsafe.co</a:t>
            </a:r>
          </a:p>
          <a:p>
            <a:pPr lvl="1"/>
            <a:r>
              <a:rPr lang="en-US" dirty="0" smtClean="0"/>
              <a:t>Shows colors you can use together</a:t>
            </a:r>
          </a:p>
          <a:p>
            <a:r>
              <a:rPr lang="en-US" dirty="0" smtClean="0"/>
              <a:t>Color Simulators</a:t>
            </a:r>
          </a:p>
          <a:p>
            <a:pPr lvl="1"/>
            <a:r>
              <a:rPr lang="en-US" dirty="0"/>
              <a:t>http://www.color-blindness.com/coblis-color-blindness-simulator</a:t>
            </a:r>
            <a:r>
              <a:rPr lang="en-US" dirty="0" smtClean="0"/>
              <a:t>/</a:t>
            </a:r>
          </a:p>
          <a:p>
            <a:pPr lvl="1"/>
            <a:r>
              <a:rPr lang="en-US" dirty="0"/>
              <a:t>http://colororacle.org/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…</a:t>
            </a:r>
          </a:p>
          <a:p>
            <a:pPr lvl="1"/>
            <a:r>
              <a:rPr lang="en-US" u="sng" dirty="0" smtClean="0"/>
              <a:t>Click here </a:t>
            </a:r>
            <a:r>
              <a:rPr lang="en-US" dirty="0" smtClean="0"/>
              <a:t>for document X</a:t>
            </a:r>
          </a:p>
          <a:p>
            <a:r>
              <a:rPr lang="en-US" dirty="0" smtClean="0"/>
              <a:t>Use the name or description as the hyperlink</a:t>
            </a:r>
          </a:p>
          <a:p>
            <a:pPr lvl="1"/>
            <a:r>
              <a:rPr lang="en-US" u="sng" dirty="0" smtClean="0"/>
              <a:t>Document X</a:t>
            </a:r>
            <a:r>
              <a:rPr lang="en-US" dirty="0" smtClean="0"/>
              <a:t> has the information you need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names should make sense out of context</a:t>
            </a:r>
          </a:p>
          <a:p>
            <a:endParaRPr lang="en-US" dirty="0"/>
          </a:p>
          <a:p>
            <a:r>
              <a:rPr lang="en-US" dirty="0"/>
              <a:t>Do not use underlining for anything other than hyperlinks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9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 for you</a:t>
            </a:r>
          </a:p>
          <a:p>
            <a:pPr lvl="1"/>
            <a:r>
              <a:rPr lang="en-US" dirty="0"/>
              <a:t>You don’t </a:t>
            </a:r>
            <a:r>
              <a:rPr lang="en-US" dirty="0" smtClean="0"/>
              <a:t>lose </a:t>
            </a:r>
            <a:r>
              <a:rPr lang="en-US" dirty="0"/>
              <a:t>connection with </a:t>
            </a:r>
            <a:r>
              <a:rPr lang="en-US" dirty="0" smtClean="0"/>
              <a:t>your materials when you make edits</a:t>
            </a:r>
          </a:p>
          <a:p>
            <a:pPr lvl="1"/>
            <a:r>
              <a:rPr lang="en-US" dirty="0"/>
              <a:t>Linking to documents and learning objects by their names allows you to keep track of them easily!</a:t>
            </a:r>
          </a:p>
          <a:p>
            <a:r>
              <a:rPr lang="en-US" dirty="0" smtClean="0"/>
              <a:t>Benefit for others</a:t>
            </a:r>
          </a:p>
          <a:p>
            <a:pPr lvl="1"/>
            <a:r>
              <a:rPr lang="en-US" dirty="0" smtClean="0"/>
              <a:t>What you get when you click is clear</a:t>
            </a:r>
          </a:p>
          <a:p>
            <a:pPr lvl="1"/>
            <a:r>
              <a:rPr lang="en-US" dirty="0" smtClean="0"/>
              <a:t>Screen reader users can use a “links list”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very brief text description</a:t>
            </a:r>
          </a:p>
          <a:p>
            <a:endParaRPr lang="en-US" dirty="0"/>
          </a:p>
          <a:p>
            <a:r>
              <a:rPr lang="en-US" dirty="0" smtClean="0"/>
              <a:t>If graphic is simply decoration</a:t>
            </a:r>
          </a:p>
          <a:p>
            <a:pPr marL="742950" lvl="2" indent="-342900">
              <a:buSzPct val="85000"/>
              <a:buFont typeface="Wingdings" pitchFamily="2" charset="2"/>
              <a:buChar char="o"/>
            </a:pPr>
            <a:r>
              <a:rPr lang="en-US" dirty="0"/>
              <a:t>Provide a super brief description (e.g., “ivy border</a:t>
            </a:r>
            <a:r>
              <a:rPr lang="en-US" dirty="0" smtClean="0"/>
              <a:t>”)</a:t>
            </a:r>
          </a:p>
          <a:p>
            <a:pPr lvl="1"/>
            <a:r>
              <a:rPr lang="en-US" dirty="0"/>
              <a:t>OR make it “background” in PDF</a:t>
            </a:r>
          </a:p>
          <a:p>
            <a:pPr lvl="1"/>
            <a:r>
              <a:rPr lang="en-US" dirty="0"/>
              <a:t>OR use a null tag on the web “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_</a:t>
            </a:r>
            <a:r>
              <a:rPr lang="en-US" dirty="0"/>
              <a:t>”</a:t>
            </a:r>
          </a:p>
          <a:p>
            <a:r>
              <a:rPr lang="en-US" dirty="0"/>
              <a:t>If graphic is informative</a:t>
            </a:r>
          </a:p>
          <a:p>
            <a:pPr lvl="1"/>
            <a:r>
              <a:rPr lang="en-US" dirty="0"/>
              <a:t>Describe as succinctly as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alt text</a:t>
            </a:r>
          </a:p>
          <a:p>
            <a:r>
              <a:rPr lang="en-US" dirty="0" smtClean="0"/>
              <a:t>If graphic copied from the internet, remove any attached hyperlinks</a:t>
            </a:r>
          </a:p>
          <a:p>
            <a:r>
              <a:rPr lang="en-US" dirty="0" smtClean="0"/>
              <a:t>Place images “inline”</a:t>
            </a:r>
          </a:p>
          <a:p>
            <a:pPr lvl="1"/>
            <a:r>
              <a:rPr lang="en-US" dirty="0" smtClean="0"/>
              <a:t>Do not wrap text around them</a:t>
            </a:r>
          </a:p>
          <a:p>
            <a:pPr lvl="1"/>
            <a:r>
              <a:rPr lang="en-US" dirty="0" smtClean="0"/>
              <a:t>Can get same effect using columns, and that is fine</a:t>
            </a:r>
          </a:p>
          <a:p>
            <a:r>
              <a:rPr lang="en-US" dirty="0" smtClean="0"/>
              <a:t>If images have text, include in alt text as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First figure out the purpose </a:t>
            </a:r>
            <a:r>
              <a:rPr lang="en-US" dirty="0" smtClean="0"/>
              <a:t>(intent) of </a:t>
            </a:r>
            <a:r>
              <a:rPr lang="en-US" dirty="0"/>
              <a:t>the graphic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Is it decoration or information?</a:t>
            </a:r>
            <a:endParaRPr lang="en-US" dirty="0"/>
          </a:p>
          <a:p>
            <a:pPr eaLnBrk="1" hangingPunct="1"/>
            <a:r>
              <a:rPr lang="en-US" dirty="0" smtClean="0"/>
              <a:t>If information, what does the graphic convey?</a:t>
            </a:r>
          </a:p>
          <a:p>
            <a:pPr lvl="1" eaLnBrk="1" hangingPunct="1"/>
            <a:r>
              <a:rPr lang="en-US" dirty="0" smtClean="0"/>
              <a:t>What is it?</a:t>
            </a:r>
          </a:p>
          <a:p>
            <a:pPr eaLnBrk="1" hangingPunct="1"/>
            <a:r>
              <a:rPr lang="en-US" dirty="0" smtClean="0"/>
              <a:t>Does </a:t>
            </a:r>
            <a:r>
              <a:rPr lang="en-US" dirty="0"/>
              <a:t>the student need to do something with the graphic (part of an exercise)?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descriptions short</a:t>
            </a:r>
          </a:p>
          <a:p>
            <a:pPr lvl="1"/>
            <a:r>
              <a:rPr lang="en-US" dirty="0" smtClean="0"/>
              <a:t>12 words or fewer is usually best</a:t>
            </a:r>
          </a:p>
          <a:p>
            <a:r>
              <a:rPr lang="en-US" dirty="0" smtClean="0"/>
              <a:t>Do not repeat caption or information already in text</a:t>
            </a:r>
            <a:endParaRPr lang="en-US" dirty="0"/>
          </a:p>
          <a:p>
            <a:r>
              <a:rPr lang="en-US" dirty="0" smtClean="0"/>
              <a:t>In some cases where more is needed, DSPS can create tactile graphics</a:t>
            </a:r>
          </a:p>
          <a:p>
            <a:pPr lvl="1"/>
            <a:r>
              <a:rPr lang="en-US" dirty="0" smtClean="0"/>
              <a:t>Tactile graphics are raised line interpretations of the graphic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5" name="Title 1"/>
          <p:cNvSpPr txBox="1">
            <a:spLocks/>
          </p:cNvSpPr>
          <p:nvPr/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900">
                <a:solidFill>
                  <a:schemeClr val="tx2"/>
                </a:solidFill>
              </a:rPr>
              <a:t>How will you accommodate?</a:t>
            </a:r>
          </a:p>
        </p:txBody>
      </p:sp>
      <p:sp>
        <p:nvSpPr>
          <p:cNvPr id="574466" name="Content Placeholder 2"/>
          <p:cNvSpPr txBox="1">
            <a:spLocks/>
          </p:cNvSpPr>
          <p:nvPr/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en-US" sz="2800">
                <a:solidFill>
                  <a:schemeClr val="tx2"/>
                </a:solidFill>
              </a:rPr>
              <a:t>Can still use materials that are not fully accessible, as long as you can accommodate individual needs in an </a:t>
            </a:r>
            <a:r>
              <a:rPr lang="en-US" sz="2800" b="1">
                <a:solidFill>
                  <a:schemeClr val="tx2"/>
                </a:solidFill>
              </a:rPr>
              <a:t>equally effective</a:t>
            </a:r>
            <a:r>
              <a:rPr lang="en-US" sz="2800">
                <a:solidFill>
                  <a:schemeClr val="tx2"/>
                </a:solidFill>
              </a:rPr>
              <a:t> manner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endParaRPr lang="en-US" sz="280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en-US" sz="2800">
                <a:solidFill>
                  <a:schemeClr val="tx2"/>
                </a:solidFill>
              </a:rPr>
              <a:t>Make accommodation planning part of the design strategy and buying decisions!</a:t>
            </a:r>
          </a:p>
        </p:txBody>
      </p:sp>
      <p:sp>
        <p:nvSpPr>
          <p:cNvPr id="574467" name="Date Placeholder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A0837EC9-824E-4B8A-8DE3-EA9010EA5478}" type="datetime1">
              <a:rPr lang="en-US" smtClean="0">
                <a:cs typeface="Arial" charset="0"/>
              </a:rPr>
              <a:pPr/>
              <a:t>11/2/2017</a:t>
            </a:fld>
            <a:endParaRPr lang="en-US" smtClean="0">
              <a:cs typeface="Arial" charset="0"/>
            </a:endParaRPr>
          </a:p>
        </p:txBody>
      </p:sp>
      <p:sp>
        <p:nvSpPr>
          <p:cNvPr id="57446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www.htctu.net</a:t>
            </a:r>
          </a:p>
        </p:txBody>
      </p:sp>
      <p:sp>
        <p:nvSpPr>
          <p:cNvPr id="5744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376F6E-6456-4A32-A98A-547C31BBF8D7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</a:t>
            </a:r>
            <a:r>
              <a:rPr lang="en-US" dirty="0" smtClean="0"/>
              <a:t>no single best </a:t>
            </a:r>
            <a:r>
              <a:rPr lang="en-US" dirty="0"/>
              <a:t>way to describe graphics.</a:t>
            </a:r>
          </a:p>
          <a:p>
            <a:endParaRPr lang="en-US" dirty="0"/>
          </a:p>
          <a:p>
            <a:r>
              <a:rPr lang="en-US" dirty="0"/>
              <a:t>Just remember…</a:t>
            </a:r>
          </a:p>
          <a:p>
            <a:pPr lvl="1"/>
            <a:r>
              <a:rPr lang="en-US" dirty="0"/>
              <a:t>Keep context in mind</a:t>
            </a:r>
          </a:p>
          <a:p>
            <a:pPr lvl="1"/>
            <a:r>
              <a:rPr lang="en-US" dirty="0"/>
              <a:t>Ask yourself: Is this something the person really needs to hear?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505200" cy="3276600"/>
          </a:xfrm>
        </p:spPr>
        <p:txBody>
          <a:bodyPr/>
          <a:lstStyle/>
          <a:p>
            <a:r>
              <a:rPr lang="en-US" dirty="0"/>
              <a:t>In a book about </a:t>
            </a:r>
            <a:r>
              <a:rPr lang="en-US" dirty="0" smtClean="0"/>
              <a:t>health, </a:t>
            </a:r>
            <a:r>
              <a:rPr lang="en-US" dirty="0"/>
              <a:t>this </a:t>
            </a:r>
            <a:r>
              <a:rPr lang="en-US" dirty="0" smtClean="0"/>
              <a:t>full-page photo </a:t>
            </a:r>
            <a:r>
              <a:rPr lang="en-US" dirty="0"/>
              <a:t>appears at the beginning of a chapter on nutrition: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pic>
        <p:nvPicPr>
          <p:cNvPr id="7" name="Picture 4" descr="exercis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57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2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Alt Text 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photo is decorative.</a:t>
            </a:r>
          </a:p>
          <a:p>
            <a:pPr lvl="1" eaLnBrk="1" hangingPunct="1"/>
            <a:r>
              <a:rPr lang="en-US" dirty="0"/>
              <a:t>It is simply illustrating the theme of the book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r>
              <a:rPr lang="en-US" dirty="0"/>
              <a:t>Keep the description simple:</a:t>
            </a:r>
          </a:p>
          <a:p>
            <a:pPr lvl="1" eaLnBrk="1" hangingPunct="1"/>
            <a:r>
              <a:rPr lang="en-US" dirty="0"/>
              <a:t>People </a:t>
            </a:r>
            <a:r>
              <a:rPr lang="en-US" dirty="0" smtClean="0"/>
              <a:t>biking </a:t>
            </a:r>
          </a:p>
          <a:p>
            <a:pPr lvl="1" eaLnBrk="1" hangingPunct="1"/>
            <a:r>
              <a:rPr lang="en-US" dirty="0" smtClean="0"/>
              <a:t>Cyclists</a:t>
            </a:r>
          </a:p>
          <a:p>
            <a:pPr eaLnBrk="1" hangingPunct="1"/>
            <a:r>
              <a:rPr lang="en-US" dirty="0" smtClean="0"/>
              <a:t>If you really want more…</a:t>
            </a:r>
          </a:p>
          <a:p>
            <a:pPr lvl="1" eaLnBrk="1" hangingPunct="1"/>
            <a:r>
              <a:rPr lang="en-US" dirty="0" smtClean="0"/>
              <a:t>3 people cycling along a river</a:t>
            </a:r>
          </a:p>
          <a:p>
            <a:pPr lvl="1"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Logo </a:t>
            </a:r>
            <a:r>
              <a:rPr lang="en-US" dirty="0" smtClean="0"/>
              <a:t>Example</a:t>
            </a:r>
            <a:endParaRPr lang="en-US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676400" y="3352800"/>
            <a:ext cx="7010400" cy="27432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Kansas City Kansas Community College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Presents an Evening of Jazz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Come join us for two hours of wonderful jazz by the lake. …</a:t>
            </a:r>
          </a:p>
        </p:txBody>
      </p:sp>
      <p:pic>
        <p:nvPicPr>
          <p:cNvPr id="33795" name="Picture 3" descr="KCKCC Logo, &quot;Making Life Better&quot;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49116"/>
            <a:ext cx="3657600" cy="11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08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Possible Alt Text </a:t>
            </a:r>
            <a:r>
              <a:rPr lang="en-US" dirty="0" smtClean="0"/>
              <a:t>Logo</a:t>
            </a:r>
            <a:endParaRPr lang="en-US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logo is mostly decorative, somewhat informational.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Logo is branding, but is essentially decorative from the user’s viewpoint.</a:t>
            </a:r>
          </a:p>
          <a:p>
            <a:pPr eaLnBrk="1" hangingPunct="1"/>
            <a:r>
              <a:rPr lang="en-US" dirty="0" smtClean="0"/>
              <a:t>Keep it simple; first time include all text.</a:t>
            </a:r>
          </a:p>
          <a:p>
            <a:pPr lvl="1" eaLnBrk="1" hangingPunct="1"/>
            <a:r>
              <a:rPr lang="en-US" dirty="0" smtClean="0"/>
              <a:t>Kansas City Kansas Community College logo, Making Life Better</a:t>
            </a:r>
            <a:endParaRPr lang="en-US" dirty="0"/>
          </a:p>
          <a:p>
            <a:pPr lvl="1" eaLnBrk="1" hangingPunct="1"/>
            <a:r>
              <a:rPr lang="en-US" dirty="0" smtClean="0"/>
              <a:t>KCKCC logo</a:t>
            </a:r>
          </a:p>
        </p:txBody>
      </p:sp>
    </p:spTree>
    <p:extLst>
      <p:ext uri="{BB962C8B-B14F-4D97-AF65-F5344CB8AC3E}">
        <p14:creationId xmlns:p14="http://schemas.microsoft.com/office/powerpoint/2010/main" val="40683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086600" cy="4191000"/>
          </a:xfrm>
        </p:spPr>
        <p:txBody>
          <a:bodyPr/>
          <a:lstStyle/>
          <a:p>
            <a:r>
              <a:rPr lang="en-US" dirty="0" smtClean="0"/>
              <a:t>Benefits for you</a:t>
            </a:r>
          </a:p>
          <a:p>
            <a:pPr lvl="1"/>
            <a:r>
              <a:rPr lang="en-US" dirty="0" smtClean="0"/>
              <a:t>Requires “out of the box” thinking</a:t>
            </a:r>
          </a:p>
          <a:p>
            <a:pPr lvl="1"/>
            <a:r>
              <a:rPr lang="en-US" dirty="0" smtClean="0"/>
              <a:t>Text becomes searchable online</a:t>
            </a:r>
          </a:p>
          <a:p>
            <a:pPr lvl="1"/>
            <a:endParaRPr lang="en-US" dirty="0"/>
          </a:p>
          <a:p>
            <a:r>
              <a:rPr lang="en-US" dirty="0" smtClean="0"/>
              <a:t>Benefits for others</a:t>
            </a:r>
          </a:p>
          <a:p>
            <a:pPr lvl="1"/>
            <a:r>
              <a:rPr lang="en-US" dirty="0" smtClean="0"/>
              <a:t>Text appears on mouse-over (PDF or HTML), clarifying purpose of graphic</a:t>
            </a:r>
          </a:p>
          <a:p>
            <a:pPr lvl="1"/>
            <a:r>
              <a:rPr lang="en-US" dirty="0" smtClean="0"/>
              <a:t>Reinforces vocabulary</a:t>
            </a:r>
          </a:p>
          <a:p>
            <a:pPr lvl="1"/>
            <a:r>
              <a:rPr lang="en-US" dirty="0" smtClean="0"/>
              <a:t>Higher “hit” on Google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tructure (&amp; Styles)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styles</a:t>
            </a:r>
          </a:p>
          <a:p>
            <a:pPr lvl="1"/>
            <a:r>
              <a:rPr lang="en-US" dirty="0" smtClean="0"/>
              <a:t>Headings</a:t>
            </a:r>
          </a:p>
          <a:p>
            <a:pPr lvl="2"/>
            <a:r>
              <a:rPr lang="en-US" dirty="0" smtClean="0"/>
              <a:t>Use in order (heading 1, then 2, etc.); do not skip numbers</a:t>
            </a:r>
            <a:endParaRPr lang="en-US" dirty="0"/>
          </a:p>
          <a:p>
            <a:pPr lvl="1"/>
            <a:r>
              <a:rPr lang="en-US" dirty="0" smtClean="0"/>
              <a:t>Lists / bulleted lists / numbered lists</a:t>
            </a:r>
          </a:p>
          <a:p>
            <a:pPr lvl="1"/>
            <a:r>
              <a:rPr lang="en-US" dirty="0"/>
              <a:t>Index (for </a:t>
            </a:r>
            <a:r>
              <a:rPr lang="en-US" dirty="0" err="1"/>
              <a:t>stairstep</a:t>
            </a:r>
            <a:r>
              <a:rPr lang="en-US" dirty="0"/>
              <a:t> indents, outlines)</a:t>
            </a:r>
          </a:p>
          <a:p>
            <a:r>
              <a:rPr lang="en-US" dirty="0"/>
              <a:t>DO NOT use text boxes</a:t>
            </a:r>
          </a:p>
          <a:p>
            <a:r>
              <a:rPr lang="en-US" sz="2200" dirty="0"/>
              <a:t>*Note: headings provide navigation points—both for screen reader users and for anyone using the “navigation pane.”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Font size and readability</a:t>
            </a:r>
          </a:p>
          <a:p>
            <a:pPr lvl="1"/>
            <a:r>
              <a:rPr lang="en-US" dirty="0" smtClean="0"/>
              <a:t>12 point is good</a:t>
            </a:r>
          </a:p>
          <a:p>
            <a:pPr lvl="1"/>
            <a:r>
              <a:rPr lang="en-US" dirty="0" smtClean="0"/>
              <a:t>Avoid fonts that will be difficult to read online (use sans serif fonts)</a:t>
            </a:r>
          </a:p>
          <a:p>
            <a:r>
              <a:rPr lang="en-US" dirty="0" smtClean="0"/>
              <a:t>Avoid using enter key for spacing</a:t>
            </a:r>
          </a:p>
          <a:p>
            <a:pPr lvl="1"/>
            <a:r>
              <a:rPr lang="en-US" dirty="0" smtClean="0"/>
              <a:t>Use spacing in the styles or on individual paragraphs as needed</a:t>
            </a:r>
          </a:p>
          <a:p>
            <a:r>
              <a:rPr lang="en-US" dirty="0" smtClean="0"/>
              <a:t>Avoid using space bar for multiple spaces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for you</a:t>
            </a:r>
          </a:p>
          <a:p>
            <a:pPr lvl="1"/>
            <a:r>
              <a:rPr lang="en-US" dirty="0" smtClean="0"/>
              <a:t>Allows easy changing and editing</a:t>
            </a:r>
          </a:p>
          <a:p>
            <a:pPr lvl="1"/>
            <a:r>
              <a:rPr lang="en-US" dirty="0" smtClean="0"/>
              <a:t>Improves document navigation</a:t>
            </a:r>
          </a:p>
          <a:p>
            <a:pPr lvl="1"/>
            <a:r>
              <a:rPr lang="en-US" dirty="0" smtClean="0"/>
              <a:t>Can use “outline” view to rearrange sections</a:t>
            </a:r>
          </a:p>
          <a:p>
            <a:pPr lvl="1"/>
            <a:r>
              <a:rPr lang="en-US" dirty="0" smtClean="0"/>
              <a:t>Automatic table of contents</a:t>
            </a:r>
          </a:p>
          <a:p>
            <a:r>
              <a:rPr lang="en-US" dirty="0" smtClean="0"/>
              <a:t>Benefits for others</a:t>
            </a:r>
          </a:p>
          <a:p>
            <a:pPr lvl="1"/>
            <a:r>
              <a:rPr lang="en-US" dirty="0"/>
              <a:t>Improves document </a:t>
            </a:r>
            <a:r>
              <a:rPr lang="en-US" dirty="0" smtClean="0"/>
              <a:t>navigation for all—headings useable with screen readers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the header </a:t>
            </a:r>
            <a:r>
              <a:rPr lang="en-US" dirty="0" smtClean="0"/>
              <a:t>row* </a:t>
            </a:r>
            <a:r>
              <a:rPr lang="en-US" dirty="0"/>
              <a:t>in your tables</a:t>
            </a:r>
          </a:p>
          <a:p>
            <a:endParaRPr lang="en-US" dirty="0"/>
          </a:p>
          <a:p>
            <a:r>
              <a:rPr lang="en-US" dirty="0"/>
              <a:t>Word calls this “Repeat as header row at top of every page” </a:t>
            </a:r>
            <a:endParaRPr lang="en-US" dirty="0" smtClean="0"/>
          </a:p>
          <a:p>
            <a:pPr lvl="1"/>
            <a:r>
              <a:rPr lang="en-US" sz="1900" dirty="0" smtClean="0"/>
              <a:t>*If first column has headers, those header cells will need to be marked in Adobe Acrobat Pro</a:t>
            </a:r>
            <a:r>
              <a:rPr lang="en-US" sz="1900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columns </a:t>
            </a:r>
            <a:r>
              <a:rPr lang="en-US" dirty="0" smtClean="0"/>
              <a:t>instead of tabs</a:t>
            </a:r>
          </a:p>
          <a:p>
            <a:pPr lvl="1"/>
            <a:r>
              <a:rPr lang="en-US" dirty="0" smtClean="0"/>
              <a:t>If absolutely necessary, use decimal tabs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Complying with the Section 508 Standards</a:t>
            </a:r>
          </a:p>
        </p:txBody>
      </p:sp>
      <p:sp>
        <p:nvSpPr>
          <p:cNvPr id="57958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Information and Communication Technology (ICT)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 smtClean="0"/>
              <a:t>Electronic &amp; Information Technology (E&amp;IT)</a:t>
            </a:r>
          </a:p>
        </p:txBody>
      </p:sp>
      <p:sp>
        <p:nvSpPr>
          <p:cNvPr id="57958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www.htctu.net</a:t>
            </a:r>
          </a:p>
        </p:txBody>
      </p:sp>
      <p:sp>
        <p:nvSpPr>
          <p:cNvPr id="57958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5FA78B-70F2-446F-BF10-1D8BDD523393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579587" name="Date Placeholder 1"/>
          <p:cNvSpPr>
            <a:spLocks noGrp="1"/>
          </p:cNvSpPr>
          <p:nvPr>
            <p:ph type="dt" sz="half" idx="12"/>
          </p:nvPr>
        </p:nvSpPr>
        <p:spPr>
          <a:noFill/>
        </p:spPr>
        <p:txBody>
          <a:bodyPr/>
          <a:lstStyle/>
          <a:p>
            <a:fld id="{43ECDE2B-A76F-4015-AED5-E70DA8A1B1D6}" type="datetime1">
              <a:rPr lang="en-US" smtClean="0">
                <a:cs typeface="Arial" charset="0"/>
              </a:rPr>
              <a:pPr/>
              <a:t>11/2/2017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headers (rows and columns)</a:t>
            </a:r>
          </a:p>
          <a:p>
            <a:r>
              <a:rPr lang="en-US" dirty="0" smtClean="0"/>
              <a:t>Do not break rows across page</a:t>
            </a:r>
          </a:p>
          <a:p>
            <a:r>
              <a:rPr lang="en-US" dirty="0" smtClean="0"/>
              <a:t>Best not to merge cells</a:t>
            </a:r>
          </a:p>
          <a:p>
            <a:r>
              <a:rPr lang="en-US" dirty="0" smtClean="0"/>
              <a:t>Put table title before the table</a:t>
            </a:r>
          </a:p>
          <a:p>
            <a:r>
              <a:rPr lang="en-US" dirty="0" smtClean="0"/>
              <a:t>Use columns, not tables, just for layout</a:t>
            </a:r>
          </a:p>
          <a:p>
            <a:r>
              <a:rPr lang="en-US" dirty="0" smtClean="0"/>
              <a:t>For boxed text, use columns and add a decorative border</a:t>
            </a:r>
          </a:p>
          <a:p>
            <a:r>
              <a:rPr lang="en-US" dirty="0" smtClean="0"/>
              <a:t>Add a table summary (alt text)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175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Benefits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for you</a:t>
            </a:r>
          </a:p>
          <a:p>
            <a:pPr lvl="1"/>
            <a:r>
              <a:rPr lang="en-US" dirty="0" smtClean="0"/>
              <a:t>Always see header row, even across multiple pages</a:t>
            </a:r>
          </a:p>
          <a:p>
            <a:pPr lvl="1"/>
            <a:r>
              <a:rPr lang="en-US" dirty="0" smtClean="0"/>
              <a:t>Lessens reformatting/editing issues</a:t>
            </a:r>
          </a:p>
          <a:p>
            <a:r>
              <a:rPr lang="en-US" dirty="0" smtClean="0"/>
              <a:t>Benefits to others</a:t>
            </a:r>
          </a:p>
          <a:p>
            <a:pPr lvl="1"/>
            <a:r>
              <a:rPr lang="en-US" dirty="0" smtClean="0"/>
              <a:t>Screen reader users will be able to hear the header text repeated as needed</a:t>
            </a:r>
          </a:p>
          <a:p>
            <a:pPr lvl="1"/>
            <a:r>
              <a:rPr lang="en-US" dirty="0" smtClean="0"/>
              <a:t>Users of large print will still see header row when enlarging text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ECABB-F2B5-4002-9737-111D32EC28F0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3F882-4122-45B0-8249-8FA794ADF42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“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Word </a:t>
            </a:r>
            <a:r>
              <a:rPr lang="en-US" dirty="0" smtClean="0"/>
              <a:t>has a very good built-in accessibility checker</a:t>
            </a:r>
          </a:p>
          <a:p>
            <a:endParaRPr lang="en-US" dirty="0"/>
          </a:p>
          <a:p>
            <a:r>
              <a:rPr lang="en-US" dirty="0" smtClean="0"/>
              <a:t>File &gt; Check for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Word Built-in Checker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pic>
        <p:nvPicPr>
          <p:cNvPr id="569346" name="Picture 2" descr="Drop down men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67346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PowerPoint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  <a:p>
            <a:pPr lvl="1"/>
            <a:r>
              <a:rPr lang="en-US" dirty="0"/>
              <a:t>Use built-in themes (under design tab)</a:t>
            </a:r>
          </a:p>
          <a:p>
            <a:pPr lvl="1"/>
            <a:r>
              <a:rPr lang="en-US" dirty="0"/>
              <a:t>Allows user to adjust contrast as needed</a:t>
            </a:r>
          </a:p>
          <a:p>
            <a:pPr lvl="1"/>
            <a:r>
              <a:rPr lang="en-US" dirty="0"/>
              <a:t>Styles are applied automatically</a:t>
            </a:r>
          </a:p>
          <a:p>
            <a:r>
              <a:rPr lang="en-US" dirty="0" smtClean="0"/>
              <a:t>Make sure the first slide uses the “title slide” layout</a:t>
            </a:r>
          </a:p>
          <a:p>
            <a:pPr lvl="1"/>
            <a:r>
              <a:rPr lang="en-US" dirty="0" smtClean="0"/>
              <a:t>Use other layouts as appropriate</a:t>
            </a:r>
          </a:p>
          <a:p>
            <a:r>
              <a:rPr lang="en-US" dirty="0" smtClean="0"/>
              <a:t>Give each slide a unique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r>
              <a:rPr lang="en-US" dirty="0" smtClean="0"/>
              <a:t> in 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logical link names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Briefly describe graphics with alt text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/>
              <a:t>tructure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built-in themes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“title” slide first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Give each slide a different title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√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/>
              <a:t>tructure </a:t>
            </a:r>
          </a:p>
          <a:p>
            <a:pPr lvl="1"/>
            <a:r>
              <a:rPr lang="en-US" dirty="0" smtClean="0"/>
              <a:t>Watch out for blank boxes in the footer</a:t>
            </a:r>
          </a:p>
          <a:p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ables</a:t>
            </a:r>
          </a:p>
          <a:p>
            <a:pPr lvl="1"/>
            <a:r>
              <a:rPr lang="en-US" dirty="0" smtClean="0"/>
              <a:t>Mark header row</a:t>
            </a:r>
          </a:p>
          <a:p>
            <a:pPr lvl="1"/>
            <a:r>
              <a:rPr lang="en-US" dirty="0" smtClean="0"/>
              <a:t>Add a table summary (alt text)</a:t>
            </a:r>
          </a:p>
          <a:p>
            <a:pPr lvl="1"/>
            <a:r>
              <a:rPr lang="en-US" dirty="0" smtClean="0"/>
              <a:t>Best not to merge cells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PPT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built-in </a:t>
            </a:r>
            <a:r>
              <a:rPr lang="en-US" dirty="0" smtClean="0"/>
              <a:t>accessibility checker</a:t>
            </a:r>
          </a:p>
          <a:p>
            <a:pPr lvl="1"/>
            <a:r>
              <a:rPr lang="en-US" dirty="0" smtClean="0"/>
              <a:t>File &gt; Info &gt; Check for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 can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508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Rule became effective in March, 2017</a:t>
            </a:r>
          </a:p>
          <a:p>
            <a:r>
              <a:rPr lang="en-US" dirty="0" smtClean="0"/>
              <a:t>For Web content, Non-Web Documents, and Software </a:t>
            </a:r>
            <a:r>
              <a:rPr lang="mr-IN" dirty="0" smtClean="0"/>
              <a:t>–</a:t>
            </a:r>
            <a:r>
              <a:rPr lang="en-US" dirty="0" smtClean="0"/>
              <a:t> this means WCAG 2.0, Level A and Level AA</a:t>
            </a:r>
          </a:p>
          <a:p>
            <a:pPr lvl="1"/>
            <a:r>
              <a:rPr lang="en-US" dirty="0" smtClean="0"/>
              <a:t>Web Content Accessibility Guidelines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832ED-0A86-491B-96BD-7B4ECD21F7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8C3DB0-2E63-4CBC-84FB-BCE3A0CADF4A}" type="datetime1">
              <a:rPr lang="en-US" smtClean="0"/>
              <a:pPr/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4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Canvas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981200"/>
            <a:ext cx="7620000" cy="4114800"/>
          </a:xfrm>
        </p:spPr>
        <p:txBody>
          <a:bodyPr/>
          <a:lstStyle/>
          <a:p>
            <a:r>
              <a:rPr lang="en-US" dirty="0" smtClean="0"/>
              <a:t>Canvas tutorials available on the OEI website:</a:t>
            </a:r>
          </a:p>
          <a:p>
            <a:pPr lvl="1"/>
            <a:r>
              <a:rPr lang="en-US" dirty="0"/>
              <a:t>https://ccconlineed.instructure.com/courses/98 </a:t>
            </a:r>
          </a:p>
          <a:p>
            <a:r>
              <a:rPr lang="en-US" dirty="0" smtClean="0"/>
              <a:t>Canvas Rich Media Editor</a:t>
            </a:r>
          </a:p>
          <a:p>
            <a:pPr lvl="1"/>
            <a:r>
              <a:rPr lang="en-US" dirty="0" smtClean="0"/>
              <a:t>Allows styles, alt text for images</a:t>
            </a:r>
          </a:p>
          <a:p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Create transcript and upload as “subtitles”</a:t>
            </a:r>
          </a:p>
          <a:p>
            <a:pPr lvl="1"/>
            <a:r>
              <a:rPr lang="en-US" dirty="0"/>
              <a:t>https://guides.instructure.com/m/4152/l/719744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Accessible Web</a:t>
            </a:r>
            <a:endParaRPr lang="en-US" alt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W3C Guidelines</a:t>
            </a:r>
          </a:p>
          <a:p>
            <a:pPr lvl="1"/>
            <a:r>
              <a:rPr lang="en-US" altLang="en-US" dirty="0" smtClean="0"/>
              <a:t>WCAG (Web Content Accessibility Guidelines) 2.0 </a:t>
            </a:r>
          </a:p>
          <a:p>
            <a:pPr lvl="1"/>
            <a:r>
              <a:rPr lang="en-US" altLang="en-US" dirty="0"/>
              <a:t>http://www.w3.org/TR/WCAG20</a:t>
            </a:r>
            <a:r>
              <a:rPr lang="en-US" altLang="en-US" dirty="0" smtClean="0"/>
              <a:t>/</a:t>
            </a:r>
          </a:p>
          <a:p>
            <a:pPr lvl="1"/>
            <a:r>
              <a:rPr lang="en-US" altLang="en-US" dirty="0"/>
              <a:t>www.w3.org/WAI/WCAG20/quickref</a:t>
            </a:r>
            <a:r>
              <a:rPr lang="en-US" altLang="en-US" dirty="0" smtClean="0"/>
              <a:t>/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/>
              <a:t>Web Accessibility Initiative (WAI)</a:t>
            </a:r>
          </a:p>
          <a:p>
            <a:pPr lvl="1"/>
            <a:r>
              <a:rPr lang="en-US" altLang="en-US" dirty="0"/>
              <a:t>www.w3.org/WAI</a:t>
            </a:r>
            <a:r>
              <a:rPr lang="en-US" altLang="en-US" dirty="0" smtClean="0"/>
              <a:t>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Helpful Sites</a:t>
            </a:r>
            <a:endParaRPr lang="en-US" alt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WebAIM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http://webaim.org/</a:t>
            </a:r>
          </a:p>
          <a:p>
            <a:pPr lvl="1"/>
            <a:r>
              <a:rPr lang="en-US" altLang="en-US" dirty="0" smtClean="0"/>
              <a:t>http://</a:t>
            </a:r>
            <a:r>
              <a:rPr lang="en-US" altLang="en-US" dirty="0" smtClean="0"/>
              <a:t>webaim.org/techniques/acrobat/forms#other</a:t>
            </a:r>
          </a:p>
          <a:p>
            <a:pPr lvl="1"/>
            <a:endParaRPr lang="en-US" altLang="en-US" dirty="0" smtClean="0"/>
          </a:p>
          <a:p>
            <a:r>
              <a:rPr lang="en-US" altLang="en-US" dirty="0"/>
              <a:t>DO-IT (University of Washington)</a:t>
            </a:r>
          </a:p>
          <a:p>
            <a:pPr lvl="1"/>
            <a:r>
              <a:rPr lang="en-US" altLang="en-US" dirty="0"/>
              <a:t>http://www.washington.edu/doit/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55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DCMP Captioning Key</a:t>
            </a:r>
          </a:p>
          <a:p>
            <a:pPr lvl="1"/>
            <a:r>
              <a:rPr lang="en-US" altLang="en-US" dirty="0"/>
              <a:t>http://www.dcmp.org/captioningkey</a:t>
            </a:r>
            <a:r>
              <a:rPr lang="en-US" altLang="en-US" dirty="0" smtClean="0"/>
              <a:t>/</a:t>
            </a:r>
            <a:endParaRPr lang="en-US" altLang="en-US" dirty="0"/>
          </a:p>
          <a:p>
            <a:r>
              <a:rPr lang="en-US" altLang="en-US" dirty="0" smtClean="0"/>
              <a:t>NCAM – STEM </a:t>
            </a:r>
          </a:p>
          <a:p>
            <a:pPr lvl="1"/>
            <a:r>
              <a:rPr lang="en-US" altLang="en-US" dirty="0"/>
              <a:t>http://</a:t>
            </a:r>
            <a:r>
              <a:rPr lang="en-US" altLang="en-US" dirty="0" smtClean="0"/>
              <a:t>ncam.wgbh.org/experience_learn/educational_media/stemdx/guidelines</a:t>
            </a:r>
          </a:p>
          <a:p>
            <a:r>
              <a:rPr lang="en-US" altLang="en-US" dirty="0" smtClean="0"/>
              <a:t>WGBH – Web Media</a:t>
            </a:r>
          </a:p>
          <a:p>
            <a:pPr lvl="1"/>
            <a:r>
              <a:rPr lang="en-US" altLang="en-US" dirty="0"/>
              <a:t>http://ncam.wgbh.org/invent_build/web_multimedia/accessible-digital-media-guide/guideline-h-multimedia</a:t>
            </a:r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02DD9E-FBDA-4057-8A6B-0FC7E43CFB5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6DF847E-5F19-4E44-9BF7-CC60F08C06A7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@ONE four-week course</a:t>
            </a:r>
          </a:p>
          <a:p>
            <a:pPr lvl="1"/>
            <a:r>
              <a:rPr lang="en-US" dirty="0" smtClean="0"/>
              <a:t>Accessible DE</a:t>
            </a:r>
          </a:p>
          <a:p>
            <a:pPr lvl="1"/>
            <a:r>
              <a:rPr lang="en-US" dirty="0"/>
              <a:t>http://www.onefortraining.com</a:t>
            </a:r>
            <a:r>
              <a:rPr lang="en-US" dirty="0" smtClean="0"/>
              <a:t>/ </a:t>
            </a:r>
            <a:endParaRPr lang="en-US" dirty="0"/>
          </a:p>
          <a:p>
            <a:r>
              <a:rPr lang="en-US" dirty="0" smtClean="0"/>
              <a:t>Professional Learning Network</a:t>
            </a:r>
          </a:p>
          <a:p>
            <a:pPr lvl="1"/>
            <a:r>
              <a:rPr lang="en-US" dirty="0" smtClean="0"/>
              <a:t>Hosts trainings from Lynda.com</a:t>
            </a:r>
          </a:p>
          <a:p>
            <a:pPr lvl="1"/>
            <a:r>
              <a:rPr lang="en-US" dirty="0" smtClean="0"/>
              <a:t>Prolearningnetwork.cccco.edu./creating-accessible-documents</a:t>
            </a:r>
          </a:p>
          <a:p>
            <a:pPr lvl="1"/>
            <a:r>
              <a:rPr lang="en-US" dirty="0" smtClean="0"/>
              <a:t>Free for CCCs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Help Desk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CCC Accessibility Center</a:t>
            </a:r>
          </a:p>
          <a:p>
            <a:pPr lvl="1"/>
            <a:r>
              <a:rPr lang="en-US" dirty="0" smtClean="0"/>
              <a:t>www.ccctechnology.info</a:t>
            </a:r>
          </a:p>
          <a:p>
            <a:r>
              <a:rPr lang="en-US" dirty="0" smtClean="0"/>
              <a:t>Create an account so that staff can respond to queries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Sidekick!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81200"/>
            <a:ext cx="7391400" cy="3962400"/>
          </a:xfrm>
        </p:spPr>
        <p:txBody>
          <a:bodyPr/>
          <a:lstStyle/>
          <a:p>
            <a:pPr marL="342900" lvl="1" indent="-342900">
              <a:buSzPct val="85000"/>
              <a:buFont typeface="Wingdings" pitchFamily="2" charset="2"/>
              <a:buChar char="o"/>
            </a:pPr>
            <a:r>
              <a:rPr lang="en-US" dirty="0"/>
              <a:t>@</a:t>
            </a:r>
            <a:r>
              <a:rPr lang="en-US" dirty="0" smtClean="0"/>
              <a:t>ONE: Course</a:t>
            </a:r>
            <a:br>
              <a:rPr lang="en-US" dirty="0" smtClean="0"/>
            </a:br>
            <a:r>
              <a:rPr lang="en-US" dirty="0" smtClean="0"/>
              <a:t>on accessibility</a:t>
            </a:r>
            <a:br>
              <a:rPr lang="en-US" dirty="0" smtClean="0"/>
            </a:br>
            <a:r>
              <a:rPr lang="en-US" dirty="0" smtClean="0"/>
              <a:t>for online </a:t>
            </a:r>
            <a:r>
              <a:rPr lang="en-US" dirty="0" err="1" smtClean="0"/>
              <a:t>ed</a:t>
            </a:r>
            <a:endParaRPr lang="en-US" dirty="0"/>
          </a:p>
          <a:p>
            <a:pPr marL="342900" lvl="1" indent="-342900">
              <a:buSzPct val="85000"/>
              <a:buFont typeface="Wingdings" pitchFamily="2" charset="2"/>
              <a:buChar char="o"/>
            </a:pPr>
            <a:endParaRPr lang="en-US" dirty="0" smtClean="0"/>
          </a:p>
          <a:p>
            <a:pPr marL="342900" lvl="1" indent="-342900">
              <a:buSzPct val="85000"/>
              <a:buFont typeface="Wingdings" pitchFamily="2" charset="2"/>
              <a:buChar char="o"/>
            </a:pPr>
            <a:r>
              <a:rPr lang="en-US" dirty="0" smtClean="0"/>
              <a:t>DECT Grant</a:t>
            </a:r>
            <a:endParaRPr lang="en-US" dirty="0"/>
          </a:p>
          <a:p>
            <a:pPr marL="342900" lvl="1" indent="-342900">
              <a:buSzPct val="85000"/>
              <a:buFont typeface="Wingdings" pitchFamily="2" charset="2"/>
              <a:buChar char="o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Sidekick</a:t>
            </a:r>
          </a:p>
          <a:p>
            <a:pPr lvl="1"/>
            <a:r>
              <a:rPr lang="en-US" dirty="0" smtClean="0"/>
              <a:t>www.toolsthatinspire.com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  <p:pic>
        <p:nvPicPr>
          <p:cNvPr id="9" name="Picture 8" descr="Sidekick port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6554" r="18157"/>
          <a:stretch/>
        </p:blipFill>
        <p:spPr bwMode="auto">
          <a:xfrm>
            <a:off x="3733800" y="1905000"/>
            <a:ext cx="4267200" cy="35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Gaeir (rhymes with “fire”) Dietrich</a:t>
            </a:r>
          </a:p>
          <a:p>
            <a:pPr lvl="1"/>
            <a:r>
              <a:rPr lang="en-US" dirty="0"/>
              <a:t>gdietrich@htctu.net</a:t>
            </a:r>
          </a:p>
          <a:p>
            <a:pPr lvl="1"/>
            <a:r>
              <a:rPr lang="en-US" dirty="0" smtClean="0"/>
              <a:t>408-996-6047</a:t>
            </a:r>
          </a:p>
          <a:p>
            <a:pPr lvl="1"/>
            <a:endParaRPr lang="en-US" dirty="0"/>
          </a:p>
          <a:p>
            <a:r>
              <a:rPr lang="en-US" dirty="0" smtClean="0"/>
              <a:t>To schedule visits, please contact our admin assistant, Erika Owens</a:t>
            </a:r>
          </a:p>
          <a:p>
            <a:pPr lvl="1"/>
            <a:r>
              <a:rPr lang="en-US" dirty="0" smtClean="0"/>
              <a:t>eowens@htctu.net</a:t>
            </a:r>
          </a:p>
          <a:p>
            <a:pPr lvl="1"/>
            <a:r>
              <a:rPr lang="en-US" dirty="0" smtClean="0"/>
              <a:t>408-996-4636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Standards Apply?</a:t>
            </a:r>
          </a:p>
        </p:txBody>
      </p:sp>
      <p:sp>
        <p:nvSpPr>
          <p:cNvPr id="582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508 standards apply to the California community colleges</a:t>
            </a:r>
          </a:p>
          <a:p>
            <a:pPr lvl="1"/>
            <a:r>
              <a:rPr lang="en-US" dirty="0" smtClean="0"/>
              <a:t>As purchasers of ICT</a:t>
            </a:r>
          </a:p>
          <a:p>
            <a:pPr lvl="1"/>
            <a:r>
              <a:rPr lang="en-US" dirty="0" smtClean="0"/>
              <a:t>As creators of ICT</a:t>
            </a:r>
          </a:p>
          <a:p>
            <a:r>
              <a:rPr lang="en-US" dirty="0" smtClean="0"/>
              <a:t>Standards are not enforceable on the vendors!</a:t>
            </a:r>
          </a:p>
          <a:p>
            <a:r>
              <a:rPr lang="en-US" dirty="0" smtClean="0"/>
              <a:t>Compliance is up to us</a:t>
            </a:r>
          </a:p>
        </p:txBody>
      </p:sp>
    </p:spTree>
    <p:extLst>
      <p:ext uri="{BB962C8B-B14F-4D97-AF65-F5344CB8AC3E}">
        <p14:creationId xmlns:p14="http://schemas.microsoft.com/office/powerpoint/2010/main" val="4708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 What IS the Standard?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is WCAG 2.0 Level AA</a:t>
            </a:r>
          </a:p>
          <a:p>
            <a:pPr lvl="1"/>
            <a:r>
              <a:rPr lang="en-US" dirty="0" smtClean="0"/>
              <a:t>Web Content Accessibility Guidelines</a:t>
            </a:r>
          </a:p>
          <a:p>
            <a:pPr lvl="1"/>
            <a:r>
              <a:rPr lang="en-US" dirty="0" smtClean="0"/>
              <a:t>From W3C (World Wide Web Consortium)</a:t>
            </a:r>
          </a:p>
          <a:p>
            <a:endParaRPr lang="en-US" dirty="0" smtClean="0"/>
          </a:p>
          <a:p>
            <a:r>
              <a:rPr lang="en-US" dirty="0" smtClean="0"/>
              <a:t>Guidance </a:t>
            </a:r>
            <a:r>
              <a:rPr lang="en-US" dirty="0"/>
              <a:t>on </a:t>
            </a:r>
            <a:r>
              <a:rPr lang="en-US" dirty="0" smtClean="0"/>
              <a:t>Applying WCAG </a:t>
            </a:r>
            <a:r>
              <a:rPr lang="en-US" dirty="0"/>
              <a:t>2.0 to Non-Web Information </a:t>
            </a:r>
            <a:r>
              <a:rPr lang="en-US" dirty="0" smtClean="0"/>
              <a:t>and Communications </a:t>
            </a:r>
            <a:r>
              <a:rPr lang="en-US" dirty="0"/>
              <a:t>Technologies </a:t>
            </a:r>
            <a:endParaRPr lang="en-US" dirty="0" smtClean="0"/>
          </a:p>
          <a:p>
            <a:pPr lvl="1"/>
            <a:r>
              <a:rPr lang="en-US" dirty="0" smtClean="0"/>
              <a:t>https</a:t>
            </a:r>
            <a:r>
              <a:rPr lang="en-US" dirty="0"/>
              <a:t>://www.w3.org/TR/wcag2ict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</TotalTime>
  <Words>2601</Words>
  <Application>Microsoft Office PowerPoint</Application>
  <PresentationFormat>On-screen Show (4:3)</PresentationFormat>
  <Paragraphs>671</Paragraphs>
  <Slides>77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Cascade</vt:lpstr>
      <vt:lpstr>Winning the Accessibility Challenge</vt:lpstr>
      <vt:lpstr>Accessibility Process</vt:lpstr>
      <vt:lpstr>Rehabilitation Act of 1973</vt:lpstr>
      <vt:lpstr>United We Stand</vt:lpstr>
      <vt:lpstr>PowerPoint Presentation</vt:lpstr>
      <vt:lpstr>Complying with the Section 508 Standards</vt:lpstr>
      <vt:lpstr>Section 508 Refresh</vt:lpstr>
      <vt:lpstr>When Do Standards Apply?</vt:lpstr>
      <vt:lpstr>Exactly What IS the Standard?</vt:lpstr>
      <vt:lpstr>ICT Standards Apply</vt:lpstr>
      <vt:lpstr>Section 508 Standards: Creation</vt:lpstr>
      <vt:lpstr>What Needs to Be Accessible</vt:lpstr>
      <vt:lpstr>External or Internal</vt:lpstr>
      <vt:lpstr>Eight Categories</vt:lpstr>
      <vt:lpstr>Categories cont.</vt:lpstr>
      <vt:lpstr>What Does Accessible Mean?</vt:lpstr>
      <vt:lpstr>Multimedia</vt:lpstr>
      <vt:lpstr>What about Software?</vt:lpstr>
      <vt:lpstr>And if it’s not accessible?!?</vt:lpstr>
      <vt:lpstr>Content vs. Container</vt:lpstr>
      <vt:lpstr>Commitment to an Accessible Web</vt:lpstr>
      <vt:lpstr>Many Recent OCR Web Cases</vt:lpstr>
      <vt:lpstr>Requirements cont.</vt:lpstr>
      <vt:lpstr>Bottom Line</vt:lpstr>
      <vt:lpstr>Accountability</vt:lpstr>
      <vt:lpstr>Make It Easy!</vt:lpstr>
      <vt:lpstr>WCAG 2.0</vt:lpstr>
      <vt:lpstr>Organization of WCAG 2.0</vt:lpstr>
      <vt:lpstr>Perceivable Guidelines</vt:lpstr>
      <vt:lpstr>Guideline 1.4 Criteria</vt:lpstr>
      <vt:lpstr>Accessible checklist?</vt:lpstr>
      <vt:lpstr>Checklist for 1.4</vt:lpstr>
      <vt:lpstr>In a Nutshell: Four Guidelines</vt:lpstr>
      <vt:lpstr>Perceivable</vt:lpstr>
      <vt:lpstr>Operable</vt:lpstr>
      <vt:lpstr>Understandable</vt:lpstr>
      <vt:lpstr>Robust</vt:lpstr>
      <vt:lpstr>In Summary</vt:lpstr>
      <vt:lpstr>Follow the LIST</vt:lpstr>
      <vt:lpstr>Helpful Acronym</vt:lpstr>
      <vt:lpstr>Use Color Carefully!</vt:lpstr>
      <vt:lpstr>Color Contrast Help</vt:lpstr>
      <vt:lpstr>L is for Links</vt:lpstr>
      <vt:lpstr>Links</vt:lpstr>
      <vt:lpstr>Links Benefits</vt:lpstr>
      <vt:lpstr>I is for Images</vt:lpstr>
      <vt:lpstr>Images</vt:lpstr>
      <vt:lpstr>Describing Graphics</vt:lpstr>
      <vt:lpstr>Informational Graphics</vt:lpstr>
      <vt:lpstr>No One Right Way</vt:lpstr>
      <vt:lpstr>Exercise 1</vt:lpstr>
      <vt:lpstr>Possible Alt Text Exercise 1</vt:lpstr>
      <vt:lpstr>Logo Example</vt:lpstr>
      <vt:lpstr>Possible Alt Text Logo</vt:lpstr>
      <vt:lpstr>Images Benefits</vt:lpstr>
      <vt:lpstr>S is for Structure (&amp; Styles)</vt:lpstr>
      <vt:lpstr>In General</vt:lpstr>
      <vt:lpstr>Styles Benefits</vt:lpstr>
      <vt:lpstr>T is for Table</vt:lpstr>
      <vt:lpstr>Tables</vt:lpstr>
      <vt:lpstr>Table Benefits</vt:lpstr>
      <vt:lpstr>Check Your “LIST”</vt:lpstr>
      <vt:lpstr>MS Word Built-in Checker</vt:lpstr>
      <vt:lpstr>PowerPoint</vt:lpstr>
      <vt:lpstr>Accessible PowerPoint</vt:lpstr>
      <vt:lpstr>LIST in PPT</vt:lpstr>
      <vt:lpstr>LIST Continued</vt:lpstr>
      <vt:lpstr>PPT Accessibility</vt:lpstr>
      <vt:lpstr>Resources</vt:lpstr>
      <vt:lpstr>Accessible Canvas</vt:lpstr>
      <vt:lpstr>Accessible Web</vt:lpstr>
      <vt:lpstr>Helpful Sites</vt:lpstr>
      <vt:lpstr>Digital Media</vt:lpstr>
      <vt:lpstr>Online Learning</vt:lpstr>
      <vt:lpstr>Accessibility Help Desk</vt:lpstr>
      <vt:lpstr>Your Sidekick!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508 Conformance</dc:title>
  <dc:creator>Gaeir Dietrich</dc:creator>
  <cp:lastModifiedBy>Gaeir Dietrich</cp:lastModifiedBy>
  <cp:revision>940</cp:revision>
  <cp:lastPrinted>2017-04-17T23:12:18Z</cp:lastPrinted>
  <dcterms:created xsi:type="dcterms:W3CDTF">2007-12-03T22:06:30Z</dcterms:created>
  <dcterms:modified xsi:type="dcterms:W3CDTF">2017-11-02T15:49:03Z</dcterms:modified>
</cp:coreProperties>
</file>