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9" r:id="rId2"/>
    <p:sldId id="342" r:id="rId3"/>
    <p:sldId id="343" r:id="rId4"/>
    <p:sldId id="338" r:id="rId5"/>
    <p:sldId id="344" r:id="rId6"/>
    <p:sldId id="345" r:id="rId7"/>
    <p:sldId id="288" r:id="rId8"/>
    <p:sldId id="360" r:id="rId9"/>
    <p:sldId id="346" r:id="rId10"/>
    <p:sldId id="349" r:id="rId11"/>
    <p:sldId id="340" r:id="rId12"/>
    <p:sldId id="296" r:id="rId13"/>
    <p:sldId id="347" r:id="rId14"/>
    <p:sldId id="322" r:id="rId15"/>
    <p:sldId id="348" r:id="rId16"/>
    <p:sldId id="305" r:id="rId17"/>
    <p:sldId id="350" r:id="rId18"/>
    <p:sldId id="351" r:id="rId19"/>
    <p:sldId id="358" r:id="rId20"/>
    <p:sldId id="359" r:id="rId21"/>
    <p:sldId id="30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D32"/>
    <a:srgbClr val="49A64B"/>
    <a:srgbClr val="B83B1D"/>
    <a:srgbClr val="D83B01"/>
    <a:srgbClr val="D7D7D7"/>
    <a:srgbClr val="C8C8C8"/>
    <a:srgbClr val="DD462F"/>
    <a:srgbClr val="0078D7"/>
    <a:srgbClr val="9BC9EF"/>
    <a:srgbClr val="89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314" autoAdjust="0"/>
  </p:normalViewPr>
  <p:slideViewPr>
    <p:cSldViewPr snapToGrid="0">
      <p:cViewPr varScale="1">
        <p:scale>
          <a:sx n="69" d="100"/>
          <a:sy n="69" d="100"/>
        </p:scale>
        <p:origin x="48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1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5063" y="557213"/>
            <a:ext cx="8428037" cy="7350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6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You%20are%20cordially%20invited%20to%20experience%20Khora.%20For%20more%20information,%20click%20here." TargetMode="External"/><Relationship Id="rId2" Type="http://schemas.openxmlformats.org/officeDocument/2006/relationships/hyperlink" Target="http://www.mtsac.edu/artgallery/exhibit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You%20are%20cordially%20invited%20to%20experience%20Khor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accessibility/colortest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/pdfreques" TargetMode="External"/><Relationship Id="rId7" Type="http://schemas.openxmlformats.org/officeDocument/2006/relationships/hyperlink" Target="http://www.mtsac.edu/accessibility/wordexercise.html" TargetMode="External"/><Relationship Id="rId2" Type="http://schemas.openxmlformats.org/officeDocument/2006/relationships/hyperlink" Target="http://www.mtsac.edu/accessibility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mtsac.edu/accessibility/announce-c.html" TargetMode="External"/><Relationship Id="rId5" Type="http://schemas.openxmlformats.org/officeDocument/2006/relationships/hyperlink" Target="https://wave.webaim.org/extension" TargetMode="External"/><Relationship Id="rId4" Type="http://schemas.openxmlformats.org/officeDocument/2006/relationships/hyperlink" Target="http://colororacl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ave.webaim.org/extension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Accessibility and Your Email – It’s The Law! Learn How to Make email and Documents Accessible to All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5618732"/>
            <a:ext cx="8080373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-Eric Turner | eturner@mtsac.edu | (909) 274-4379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6" y="448056"/>
            <a:ext cx="11247450" cy="640080"/>
          </a:xfrm>
        </p:spPr>
        <p:txBody>
          <a:bodyPr/>
          <a:lstStyle/>
          <a:p>
            <a:r>
              <a:rPr lang="en-US" dirty="0" smtClean="0"/>
              <a:t>Tags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Types of Tags</a:t>
            </a:r>
          </a:p>
          <a:p>
            <a:pPr marL="233363" lvl="1"/>
            <a:r>
              <a:rPr lang="en-US" sz="2000" dirty="0" smtClean="0"/>
              <a:t>• Heading </a:t>
            </a:r>
            <a:r>
              <a:rPr lang="en-US" sz="2000" dirty="0"/>
              <a:t>Tags</a:t>
            </a:r>
          </a:p>
          <a:p>
            <a:pPr marL="233363" lvl="1"/>
            <a:r>
              <a:rPr lang="en-US" sz="2000" dirty="0" smtClean="0"/>
              <a:t>• Image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Heading Tags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Other Considerations</a:t>
            </a:r>
          </a:p>
          <a:p>
            <a:pPr marL="233363" lvl="1"/>
            <a:r>
              <a:rPr lang="en-US" sz="2000" dirty="0" smtClean="0"/>
              <a:t>• Color</a:t>
            </a:r>
          </a:p>
          <a:p>
            <a:pPr marL="233363" lvl="1"/>
            <a:r>
              <a:rPr lang="en-US" sz="2000" dirty="0"/>
              <a:t>• </a:t>
            </a:r>
            <a:r>
              <a:rPr lang="en-US" sz="2000" dirty="0" smtClean="0"/>
              <a:t>Lists </a:t>
            </a:r>
            <a:endParaRPr lang="en-US" sz="2000" dirty="0"/>
          </a:p>
          <a:p>
            <a:pPr marL="233363" lvl="1"/>
            <a:r>
              <a:rPr lang="en-US" sz="2000" dirty="0" smtClean="0"/>
              <a:t>• Metadata</a:t>
            </a: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7" y="5300219"/>
            <a:ext cx="10076688" cy="935211"/>
          </a:xfrm>
        </p:spPr>
        <p:txBody>
          <a:bodyPr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To those who use their eyes to read documents: there is no difference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To a screen reader: One document is organized, one is not. One document is searchable, one is not!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 descr="Sample document were tags have been add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6" y="1235413"/>
            <a:ext cx="4568564" cy="3531140"/>
          </a:xfrm>
          <a:prstGeom prst="rect">
            <a:avLst/>
          </a:prstGeom>
        </p:spPr>
      </p:pic>
      <p:pic>
        <p:nvPicPr>
          <p:cNvPr id="5" name="Picture 4" descr="Sample Document without Accessibility ta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41" y="1235413"/>
            <a:ext cx="4568564" cy="3531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4" y="448056"/>
            <a:ext cx="11280401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Can you tell the difference between these two documents?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989220"/>
            <a:ext cx="10076688" cy="38446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Office (Outlook, Word, PowerPoint, etc.)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</a:t>
            </a:r>
            <a:r>
              <a:rPr lang="en-US" sz="2400" dirty="0" smtClean="0"/>
              <a:t>inks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mages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/>
              <a:t>tyles </a:t>
            </a:r>
            <a:r>
              <a:rPr lang="en-US" sz="2400" dirty="0" smtClean="0"/>
              <a:t>&amp; Structure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ables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6" y="286603"/>
            <a:ext cx="10603744" cy="726651"/>
          </a:xfrm>
        </p:spPr>
        <p:txBody>
          <a:bodyPr/>
          <a:lstStyle/>
          <a:p>
            <a:r>
              <a:rPr lang="en-US" dirty="0" smtClean="0"/>
              <a:t>Creating Accessible Documents from Scratch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446" y="3415865"/>
            <a:ext cx="9719005" cy="311414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Art Gallery wants to add a link to their webpage for their new exhibition. </a:t>
            </a:r>
            <a:r>
              <a:rPr lang="en-US" sz="2000" dirty="0" smtClean="0"/>
              <a:t>What is the best link description?</a:t>
            </a:r>
            <a:br>
              <a:rPr lang="en-US" sz="2000" dirty="0" smtClean="0"/>
            </a:br>
            <a:r>
              <a:rPr lang="en-US" dirty="0" smtClean="0"/>
              <a:t> 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/>
              <a:t>Khôra</a:t>
            </a:r>
            <a:r>
              <a:rPr lang="en-US" sz="1900" dirty="0"/>
              <a:t>. For more information, </a:t>
            </a:r>
            <a:r>
              <a:rPr lang="en-US" sz="1900" dirty="0">
                <a:hlinkClick r:id="rId2"/>
              </a:rPr>
              <a:t>click here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/>
              <a:t>Khôra</a:t>
            </a:r>
            <a:r>
              <a:rPr lang="en-US" sz="1900" dirty="0"/>
              <a:t>. </a:t>
            </a:r>
            <a:r>
              <a:rPr lang="en-US" sz="1900" dirty="0">
                <a:hlinkClick r:id="rId3"/>
              </a:rPr>
              <a:t>For more information, click here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>
                <a:hlinkClick r:id="rId4"/>
              </a:rPr>
              <a:t>Khôra</a:t>
            </a:r>
            <a:r>
              <a:rPr lang="en-US" sz="1900" dirty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/>
              <a:t>You are cordially invited to experience </a:t>
            </a:r>
            <a:r>
              <a:rPr lang="en-US" sz="1900" dirty="0" err="1">
                <a:hlinkClick r:id="rId2"/>
              </a:rPr>
              <a:t>Khôra</a:t>
            </a:r>
            <a:r>
              <a:rPr lang="en-US" sz="1900" dirty="0">
                <a:hlinkClick r:id="rId2"/>
              </a:rPr>
              <a:t>, the Art Gallery’s latest exhibition</a:t>
            </a:r>
            <a:r>
              <a:rPr lang="en-US" sz="1900" dirty="0"/>
              <a:t>.</a:t>
            </a:r>
          </a:p>
        </p:txBody>
      </p:sp>
      <p:pic>
        <p:nvPicPr>
          <p:cNvPr id="2" name="Picture 1" descr="KHORA art exibi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001" y="1172395"/>
            <a:ext cx="5137718" cy="2243470"/>
          </a:xfrm>
          <a:prstGeom prst="rect">
            <a:avLst/>
          </a:prstGeom>
        </p:spPr>
      </p:pic>
      <p:sp>
        <p:nvSpPr>
          <p:cNvPr id="4" name="Title 3" descr="Khora Art Exhibition"/>
          <p:cNvSpPr>
            <a:spLocks noGrp="1"/>
          </p:cNvSpPr>
          <p:nvPr>
            <p:ph type="title"/>
          </p:nvPr>
        </p:nvSpPr>
        <p:spPr>
          <a:xfrm>
            <a:off x="535459" y="448056"/>
            <a:ext cx="11296877" cy="64008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Links: The </a:t>
            </a:r>
            <a:r>
              <a:rPr lang="en-US" dirty="0" err="1" smtClean="0">
                <a:solidFill>
                  <a:schemeClr val="bg1"/>
                </a:solidFill>
              </a:rPr>
              <a:t>Khora</a:t>
            </a:r>
            <a:r>
              <a:rPr lang="en-US" dirty="0" smtClean="0">
                <a:solidFill>
                  <a:schemeClr val="bg1"/>
                </a:solidFill>
              </a:rPr>
              <a:t> Art Exhibit Question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ling 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35" y="1110715"/>
            <a:ext cx="2948060" cy="2328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8534" y="3793436"/>
            <a:ext cx="8691992" cy="268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90513">
              <a:buFont typeface="+mj-lt"/>
              <a:buAutoNum type="alphaUcPeriod"/>
            </a:pPr>
            <a:r>
              <a:rPr lang="en-US" sz="2500" dirty="0" smtClean="0"/>
              <a:t>“Image”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“Two girls and a boy leaning over”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“Image of 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“Girl with blue shirt and shell necklace, next to girl with black shirt and hoop earrings, boy with plaid shirt in second row.”</a:t>
            </a:r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935" y="340594"/>
            <a:ext cx="11204694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Images: Which </a:t>
            </a:r>
            <a:r>
              <a:rPr lang="en-US" dirty="0"/>
              <a:t>is the best alternative text for this image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Decoration"/>
          <p:cNvSpPr/>
          <p:nvPr/>
        </p:nvSpPr>
        <p:spPr>
          <a:xfrm>
            <a:off x="0" y="6087979"/>
            <a:ext cx="12496800" cy="134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0296" y="2651709"/>
            <a:ext cx="1678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H1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0296" y="2651710"/>
            <a:ext cx="1678676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H1</a:t>
            </a:r>
          </a:p>
          <a:p>
            <a:pPr marL="341313"/>
            <a:r>
              <a:rPr lang="en-US" sz="2400" dirty="0" smtClean="0"/>
              <a:t>H2</a:t>
            </a:r>
          </a:p>
          <a:p>
            <a:pPr marL="682625"/>
            <a:r>
              <a:rPr lang="en-US" sz="2400" dirty="0" smtClean="0"/>
              <a:t>H3</a:t>
            </a:r>
          </a:p>
          <a:p>
            <a:pPr marL="682625"/>
            <a:r>
              <a:rPr lang="en-US" sz="2400" dirty="0" smtClean="0"/>
              <a:t>H4</a:t>
            </a:r>
          </a:p>
          <a:p>
            <a:pPr marL="341313"/>
            <a:r>
              <a:rPr lang="en-US" sz="2400" dirty="0" smtClean="0"/>
              <a:t>H2</a:t>
            </a:r>
          </a:p>
          <a:p>
            <a:pPr marL="682625"/>
            <a:r>
              <a:rPr lang="en-US" sz="2400" dirty="0" smtClean="0"/>
              <a:t>H3</a:t>
            </a:r>
          </a:p>
          <a:p>
            <a:pPr marL="682625"/>
            <a:r>
              <a:rPr lang="en-US" sz="2400" dirty="0" smtClean="0"/>
              <a:t>H4</a:t>
            </a:r>
          </a:p>
          <a:p>
            <a:pPr marL="341313"/>
            <a:r>
              <a:rPr lang="en-US" sz="2400" dirty="0" smtClean="0"/>
              <a:t>H2</a:t>
            </a:r>
          </a:p>
          <a:p>
            <a:pPr marL="341313"/>
            <a:r>
              <a:rPr lang="en-US" sz="2400" dirty="0" smtClean="0"/>
              <a:t>H3</a:t>
            </a:r>
          </a:p>
          <a:p>
            <a:pPr marL="341313"/>
            <a:r>
              <a:rPr lang="en-US" sz="2400" dirty="0" smtClean="0"/>
              <a:t>H4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0296" y="2651709"/>
            <a:ext cx="1678676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H1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r>
              <a:rPr lang="en-US" sz="2400" dirty="0" smtClean="0"/>
              <a:t>H2</a:t>
            </a:r>
          </a:p>
          <a:p>
            <a:r>
              <a:rPr lang="en-US" sz="2400" dirty="0" smtClean="0"/>
              <a:t>H3</a:t>
            </a:r>
          </a:p>
          <a:p>
            <a:r>
              <a:rPr lang="en-US" sz="2400" dirty="0" smtClean="0"/>
              <a:t>H4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8065" y="2457035"/>
            <a:ext cx="27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this order correct?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38065" y="1347794"/>
            <a:ext cx="9917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Word, Heading Tags are called “Heading Styles”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sure headings and sub-headings are in logical sequential order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60" y="286603"/>
            <a:ext cx="10620220" cy="723047"/>
          </a:xfrm>
        </p:spPr>
        <p:txBody>
          <a:bodyPr/>
          <a:lstStyle/>
          <a:p>
            <a:r>
              <a:rPr lang="en-US" dirty="0" smtClean="0"/>
              <a:t>Styles: Check Headings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47973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&lt; H2 is Missing!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 of how not to do tables. This table has two header r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69" y="1957443"/>
            <a:ext cx="4753574" cy="23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big table that has been split into two smaller tables, each with its own header row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69" y="1957443"/>
            <a:ext cx="4753574" cy="26815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25669" y="4938131"/>
            <a:ext cx="10076688" cy="179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Keep Each Table to one page if possible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tables for formatting only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nested tables or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1028" name="Picture 4" descr="Table with muliple header rows must be split a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dicates this is the Second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1" y="3803549"/>
            <a:ext cx="495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dicates this is the first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01" y="2310826"/>
            <a:ext cx="5334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 </a:t>
            </a:r>
            <a:r>
              <a:rPr lang="en-US" dirty="0" smtClean="0">
                <a:solidFill>
                  <a:srgbClr val="932D32"/>
                </a:solidFill>
              </a:rPr>
              <a:t>(Split)</a:t>
            </a:r>
            <a:endParaRPr lang="en-US" dirty="0">
              <a:solidFill>
                <a:srgbClr val="932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82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Considerations: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63697"/>
          </a:xfrm>
        </p:spPr>
        <p:txBody>
          <a:bodyPr>
            <a:noAutofit/>
          </a:bodyPr>
          <a:lstStyle/>
          <a:p>
            <a:pPr marL="173038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Colors should not be used to communicate information</a:t>
            </a:r>
          </a:p>
          <a:p>
            <a:pPr marL="173038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If you were to use red text to communicate bad information and green text to communicate good information</a:t>
            </a:r>
          </a:p>
          <a:p>
            <a:pPr marL="742950" lvl="3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use screen readers would not get that information</a:t>
            </a:r>
          </a:p>
          <a:p>
            <a:pPr marL="742950" lvl="3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are color blind would not get that information</a:t>
            </a:r>
          </a:p>
          <a:p>
            <a:pPr marL="173038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Use bold or italics to communicate information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If you use color, it must be high contrast (i.e., dark text on light background or vice-versa)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ctr"/>
            <a:r>
              <a:rPr lang="en-US" sz="2400" smtClean="0">
                <a:hlinkClick r:id="rId2"/>
              </a:rPr>
              <a:t>Color Test (http://www.mtsac.edu/accessibility/colortest)</a:t>
            </a:r>
            <a:r>
              <a:rPr lang="en-US" sz="2400" smtClean="0"/>
              <a:t> </a:t>
            </a:r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7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2715" y="2597863"/>
            <a:ext cx="1706947" cy="32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Yes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No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000" dirty="0"/>
              <a:t>Maybe</a:t>
            </a:r>
          </a:p>
        </p:txBody>
      </p:sp>
      <p:pic>
        <p:nvPicPr>
          <p:cNvPr id="4" name="Content Placeholder 3" descr="Scaned flyer of a Sodexo advertisement for a free cookie with the purchase of any coffe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019" y="328254"/>
            <a:ext cx="7476899" cy="63367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9" y="302005"/>
            <a:ext cx="3424711" cy="644881"/>
          </a:xfrm>
        </p:spPr>
        <p:txBody>
          <a:bodyPr>
            <a:normAutofit/>
          </a:bodyPr>
          <a:lstStyle/>
          <a:p>
            <a:r>
              <a:rPr lang="en-US" sz="3000" dirty="0"/>
              <a:t>Is this a good email?</a:t>
            </a:r>
          </a:p>
        </p:txBody>
      </p:sp>
    </p:spTree>
    <p:extLst>
      <p:ext uri="{BB962C8B-B14F-4D97-AF65-F5344CB8AC3E}">
        <p14:creationId xmlns:p14="http://schemas.microsoft.com/office/powerpoint/2010/main" val="31431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306018"/>
            <a:ext cx="11204247" cy="83904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does “accessibility” mean to you?</a:t>
            </a:r>
          </a:p>
        </p:txBody>
      </p:sp>
      <p:pic>
        <p:nvPicPr>
          <p:cNvPr id="4" name="Content Placeholder 3" descr="Big Question Mark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38" y="1145059"/>
            <a:ext cx="2867502" cy="3822700"/>
          </a:xfrm>
        </p:spPr>
      </p:pic>
      <p:sp>
        <p:nvSpPr>
          <p:cNvPr id="3" name="TextBox 2"/>
          <p:cNvSpPr txBox="1"/>
          <p:nvPr/>
        </p:nvSpPr>
        <p:spPr>
          <a:xfrm>
            <a:off x="1731523" y="4852692"/>
            <a:ext cx="1023349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Website </a:t>
            </a:r>
            <a:r>
              <a:rPr lang="en-US" sz="2000" dirty="0"/>
              <a:t>accessibility is actively designing, developing, and creating content in such a way that it does not hinder any person from interacting with the website. - Web Access Initiative (WAI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website is accessible when everyone, regardless of ability or disability, can use it and get the information they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CISOA/3CBG 2018 Conference, Ontario, 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9444" y="2891309"/>
            <a:ext cx="1006255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sending to all employees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a small group, all of whom I know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one other person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a survey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educational or training material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Email is Required to be Accessible if</a:t>
            </a:r>
          </a:p>
        </p:txBody>
      </p:sp>
    </p:spTree>
    <p:extLst>
      <p:ext uri="{BB962C8B-B14F-4D97-AF65-F5344CB8AC3E}">
        <p14:creationId xmlns:p14="http://schemas.microsoft.com/office/powerpoint/2010/main" val="27397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5" y="448056"/>
            <a:ext cx="11280401" cy="64008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Need help making an accessible document?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/>
              <a:t>Check the </a:t>
            </a:r>
            <a:r>
              <a:rPr lang="en-US" sz="2000" dirty="0" smtClean="0">
                <a:hlinkClick r:id="rId2"/>
              </a:rPr>
              <a:t>Accessibility webpage</a:t>
            </a:r>
            <a:r>
              <a:rPr lang="en-US" sz="2000" dirty="0" smtClean="0"/>
              <a:t> for instructions and FAQ.  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000" dirty="0" smtClean="0">
                <a:hlinkClick r:id="rId3"/>
              </a:rPr>
              <a:t>Send a document to us for conversion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Other Resources: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Color </a:t>
            </a:r>
            <a:r>
              <a:rPr lang="en-US" dirty="0">
                <a:hlinkClick r:id="rId4"/>
              </a:rPr>
              <a:t>Oracle (http://colororacle.org</a:t>
            </a:r>
            <a:r>
              <a:rPr lang="en-US" dirty="0" smtClean="0">
                <a:hlinkClick r:id="rId4"/>
              </a:rPr>
              <a:t>/)</a:t>
            </a:r>
            <a:endParaRPr lang="en-US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WAVE (https://wave.webaim.org/extension) </a:t>
            </a:r>
            <a:endParaRPr lang="en-US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Email (http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www.mtsac.edu/accessibility/announce-c.html)</a:t>
            </a:r>
            <a:endParaRPr lang="en-US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Word Exercise (http://www.mtsac.edu/accessibility/wordexercise.html)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909010"/>
            <a:ext cx="10076688" cy="3924861"/>
          </a:xfrm>
        </p:spPr>
        <p:txBody>
          <a:bodyPr/>
          <a:lstStyle/>
          <a:p>
            <a:r>
              <a:rPr lang="en-US" altLang="en-US" sz="2400" dirty="0" smtClean="0"/>
              <a:t>Usable </a:t>
            </a:r>
            <a:r>
              <a:rPr lang="en-US" altLang="en-US" sz="2400" dirty="0"/>
              <a:t>by someone who…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use a mouse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hear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see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easily distinguish color differences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Uses assistive technology (adaptive hardware and software) to access </a:t>
            </a:r>
            <a:br>
              <a:rPr lang="en-US" altLang="en-US" sz="2400" dirty="0"/>
            </a:br>
            <a:r>
              <a:rPr lang="en-US" altLang="en-US" sz="2400" dirty="0" smtClean="0"/>
              <a:t>the </a:t>
            </a:r>
            <a:r>
              <a:rPr lang="en-US" altLang="en-US" sz="2400" dirty="0"/>
              <a:t>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48056"/>
            <a:ext cx="1119802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Accessibility--</a:t>
            </a:r>
            <a:r>
              <a:rPr lang="en-US" altLang="en-US" dirty="0" smtClean="0"/>
              <a:t>Non-Technical </a:t>
            </a:r>
            <a:r>
              <a:rPr lang="en-US" altLang="en-US" dirty="0"/>
              <a:t>D</a:t>
            </a:r>
            <a:r>
              <a:rPr lang="en-US" altLang="en-US" dirty="0" smtClean="0"/>
              <a:t>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8" y="448056"/>
            <a:ext cx="11255687" cy="640080"/>
          </a:xfrm>
        </p:spPr>
        <p:txBody>
          <a:bodyPr/>
          <a:lstStyle/>
          <a:p>
            <a:r>
              <a:rPr lang="en-US" dirty="0"/>
              <a:t>I Need to </a:t>
            </a:r>
            <a:r>
              <a:rPr lang="en-US" dirty="0" smtClean="0"/>
              <a:t>Post or Send </a:t>
            </a:r>
            <a:r>
              <a:rPr lang="en-US" dirty="0"/>
              <a:t>a Message, Does It Need to Be Accessible?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559858"/>
            <a:ext cx="10076688" cy="48624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Know what the Law says…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 an Accessibility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Whenever possible, </a:t>
            </a:r>
            <a:r>
              <a:rPr lang="en-US" sz="2000" dirty="0"/>
              <a:t>use a webpage instead of a PDF </a:t>
            </a:r>
            <a:r>
              <a:rPr lang="en-US" sz="2000" dirty="0" smtClean="0"/>
              <a:t>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can be made to be read-only in their native form (i.e., you are not required to make them PDFs)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6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7375" y="1862994"/>
            <a:ext cx="9456075" cy="3924861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Emergency </a:t>
            </a:r>
            <a:r>
              <a:rPr lang="en-US" sz="2600" dirty="0"/>
              <a:t>Notifications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Decisions </a:t>
            </a:r>
            <a:r>
              <a:rPr lang="en-US" sz="2600" dirty="0"/>
              <a:t>adjudicating administrative claim or </a:t>
            </a:r>
            <a:r>
              <a:rPr lang="en-US" sz="2600" dirty="0" smtClean="0"/>
              <a:t>proceeding</a:t>
            </a:r>
            <a:endParaRPr lang="en-US" sz="2600" dirty="0"/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Program </a:t>
            </a:r>
            <a:r>
              <a:rPr lang="en-US" sz="2600" dirty="0"/>
              <a:t>or policy announcements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Notices </a:t>
            </a:r>
            <a:r>
              <a:rPr lang="en-US" sz="2600" dirty="0"/>
              <a:t>of benefits, program eligibility, employment opportunity, </a:t>
            </a:r>
            <a:r>
              <a:rPr lang="en-US" sz="2600" dirty="0" smtClean="0"/>
              <a:t>or </a:t>
            </a:r>
            <a:r>
              <a:rPr lang="en-US" sz="2600" dirty="0"/>
              <a:t>personnel </a:t>
            </a:r>
            <a:r>
              <a:rPr lang="en-US" sz="2600" dirty="0" smtClean="0"/>
              <a:t>action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Formal acknowledgements of receipt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Survey </a:t>
            </a:r>
            <a:r>
              <a:rPr lang="fr-FR" sz="2600" dirty="0"/>
              <a:t>questionnaires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err="1" smtClean="0"/>
              <a:t>Templates</a:t>
            </a:r>
            <a:r>
              <a:rPr lang="fr-FR" sz="2600" dirty="0" smtClean="0"/>
              <a:t> </a:t>
            </a:r>
            <a:r>
              <a:rPr lang="fr-FR" sz="2600" dirty="0"/>
              <a:t>and </a:t>
            </a:r>
            <a:r>
              <a:rPr lang="en-US" sz="2600" dirty="0"/>
              <a:t>forms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b="1" dirty="0" smtClean="0"/>
              <a:t>Educational </a:t>
            </a:r>
            <a:r>
              <a:rPr lang="en-US" sz="2600" b="1" dirty="0"/>
              <a:t>and training materials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448056"/>
            <a:ext cx="1123921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What Information Must be Accessible?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286603"/>
            <a:ext cx="10587269" cy="710175"/>
          </a:xfrm>
        </p:spPr>
        <p:txBody>
          <a:bodyPr/>
          <a:lstStyle/>
          <a:p>
            <a:r>
              <a:rPr lang="en-US" dirty="0" smtClean="0"/>
              <a:t>Know What the Law Says Regarding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2224838"/>
            <a:ext cx="10076688" cy="378048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law has been refreshed </a:t>
            </a:r>
            <a:r>
              <a:rPr lang="en-US" altLang="en-US" sz="2400" dirty="0" smtClean="0"/>
              <a:t>and as of </a:t>
            </a:r>
            <a:r>
              <a:rPr lang="en-US" altLang="en-US" sz="2400" dirty="0"/>
              <a:t>January 18, 2018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institutions (anyone who receives federal </a:t>
            </a:r>
            <a:r>
              <a:rPr lang="en-US" altLang="en-US" sz="2400" dirty="0" smtClean="0"/>
              <a:t>funding) must </a:t>
            </a:r>
            <a:r>
              <a:rPr lang="en-US" altLang="en-US" sz="2400" dirty="0"/>
              <a:t>ensure </a:t>
            </a:r>
            <a:r>
              <a:rPr lang="en-US" sz="2400" dirty="0"/>
              <a:t>websites, emails and MORE are </a:t>
            </a:r>
            <a:r>
              <a:rPr lang="en-US" sz="2400" dirty="0" smtClean="0"/>
              <a:t>accessible or face possible litigation! </a:t>
            </a:r>
            <a:br>
              <a:rPr lang="en-US" sz="2400" dirty="0" smtClean="0"/>
            </a:br>
            <a:endParaRPr lang="en-US" sz="2400" dirty="0" smtClean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1,700 cases pending with the Office of Civil Rights (OCR)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/>
              <a:t>The OCR tasked College of the </a:t>
            </a:r>
            <a:r>
              <a:rPr lang="en-US" sz="2400" dirty="0" err="1"/>
              <a:t>Siskiyous</a:t>
            </a:r>
            <a:r>
              <a:rPr lang="en-US" sz="2400" dirty="0"/>
              <a:t> to make their online courses/websites accessible by the next term or take </a:t>
            </a:r>
            <a:r>
              <a:rPr lang="en-US" sz="2400" dirty="0" smtClean="0"/>
              <a:t>them down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Faculty can be held personally liable (e.g., LACCD Lawsuit $1,000,000)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92469" y="6048127"/>
            <a:ext cx="1069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</a:t>
            </a:r>
            <a:r>
              <a:rPr lang="en-US" sz="1600" i="1" dirty="0" smtClean="0"/>
              <a:t>Check Accessibility</a:t>
            </a:r>
            <a:r>
              <a:rPr lang="en-US" sz="1600" dirty="0" smtClean="0"/>
              <a:t> works in Office 365. A ticket has been submitted with our vendor to add it to Outlook.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0994665" cy="800792"/>
          </a:xfrm>
        </p:spPr>
        <p:txBody>
          <a:bodyPr/>
          <a:lstStyle/>
          <a:p>
            <a:r>
              <a:rPr lang="en-US" dirty="0" smtClean="0"/>
              <a:t>Scan Your Email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3" y="1241501"/>
            <a:ext cx="5791202" cy="4707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788" y="1241501"/>
            <a:ext cx="2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5396" y="1829763"/>
            <a:ext cx="9403891" cy="5413248"/>
          </a:xfrm>
        </p:spPr>
        <p:txBody>
          <a:bodyPr>
            <a:normAutofit/>
          </a:bodyPr>
          <a:lstStyle/>
          <a:p>
            <a:pPr lvl="1"/>
            <a:r>
              <a:rPr lang="en-US" sz="1900" dirty="0"/>
              <a:t>Office (Word, Excel, </a:t>
            </a:r>
            <a:r>
              <a:rPr lang="en-US" sz="1900" dirty="0" err="1"/>
              <a:t>Powerpoint</a:t>
            </a:r>
            <a:r>
              <a:rPr lang="en-US" sz="1900" dirty="0"/>
              <a:t>, etc.) Documents: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Use built-in Accessibility </a:t>
            </a:r>
            <a:r>
              <a:rPr lang="en-US" sz="1900" dirty="0" smtClean="0"/>
              <a:t>Checker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dirty="0" smtClean="0"/>
              <a:t>Webpages: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/>
              <a:t>WAVE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WAVE Webpage Scanning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 smtClean="0"/>
              <a:t>PDF Documents: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Use Adobe Acrobat Pro scanning tool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dobe Acrobat Pro Accessibility Checker Results when all items successfully pass the sc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51" y="4151459"/>
            <a:ext cx="2394968" cy="2379714"/>
          </a:xfrm>
          <a:prstGeom prst="rect">
            <a:avLst/>
          </a:prstGeom>
        </p:spPr>
      </p:pic>
      <p:pic>
        <p:nvPicPr>
          <p:cNvPr id="5" name="Picture 4" descr="Built-In Accessibility Checker within Microsoft 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816" y="1717473"/>
            <a:ext cx="1958598" cy="1497274"/>
          </a:xfrm>
          <a:prstGeom prst="rect">
            <a:avLst/>
          </a:prstGeom>
        </p:spPr>
      </p:pic>
      <p:pic>
        <p:nvPicPr>
          <p:cNvPr id="6" name="Picture 5" descr="WAVE Web accessibility too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353" y="2466110"/>
            <a:ext cx="1680590" cy="2711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0994665" cy="800792"/>
          </a:xfrm>
        </p:spPr>
        <p:txBody>
          <a:bodyPr/>
          <a:lstStyle/>
          <a:p>
            <a:r>
              <a:rPr lang="en-US" dirty="0" smtClean="0"/>
              <a:t>Scan Your Pages and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448056"/>
            <a:ext cx="11313352" cy="640080"/>
          </a:xfrm>
        </p:spPr>
        <p:txBody>
          <a:bodyPr/>
          <a:lstStyle/>
          <a:p>
            <a:r>
              <a:rPr lang="en-US" dirty="0" smtClean="0"/>
              <a:t>Tag Your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7826" y="1162649"/>
            <a:ext cx="10076688" cy="4980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Tags and when do I need them?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/>
              <a:t>Tags allow people to navigate a document in a similar way visual users navigate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Tags to make your </a:t>
            </a:r>
            <a:r>
              <a:rPr lang="en-US" sz="2000" smtClean="0"/>
              <a:t>document accessible </a:t>
            </a:r>
            <a:r>
              <a:rPr lang="en-US" sz="2000" dirty="0"/>
              <a:t>to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without Tags have: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clear navigation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understanding of pictures or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organization for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 Tags: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Are easy to navigate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descriptions for pictures and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an organized layout</a:t>
            </a:r>
          </a:p>
        </p:txBody>
      </p:sp>
    </p:spTree>
    <p:extLst>
      <p:ext uri="{BB962C8B-B14F-4D97-AF65-F5344CB8AC3E}">
        <p14:creationId xmlns:p14="http://schemas.microsoft.com/office/powerpoint/2010/main" val="19624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11461</TotalTime>
  <Words>906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Making Templates Accessible</vt:lpstr>
      <vt:lpstr>Accessibility and Your Email – It’s The Law! Learn How to Make email and Documents Accessible to All</vt:lpstr>
      <vt:lpstr>What does “accessibility” mean to you?</vt:lpstr>
      <vt:lpstr>Accessibility--Non-Technical Definition</vt:lpstr>
      <vt:lpstr>I Need to Post or Send a Message, Does It Need to Be Accessible?</vt:lpstr>
      <vt:lpstr>What Information Must be Accessible?</vt:lpstr>
      <vt:lpstr>Know What the Law Says Regarding Accessibility</vt:lpstr>
      <vt:lpstr>Scan Your Email</vt:lpstr>
      <vt:lpstr>Scan Your Pages and Documents</vt:lpstr>
      <vt:lpstr>Tag Your Documents</vt:lpstr>
      <vt:lpstr>Tags (Continued)</vt:lpstr>
      <vt:lpstr> Can you tell the difference between these two documents? </vt:lpstr>
      <vt:lpstr>Creating Accessible Documents from Scratch</vt:lpstr>
      <vt:lpstr>Links: The Khora Art Exhibit Question</vt:lpstr>
      <vt:lpstr>Images: Which is the best alternative text for this image?</vt:lpstr>
      <vt:lpstr>Styles: Check Headings</vt:lpstr>
      <vt:lpstr>Tables</vt:lpstr>
      <vt:lpstr>Tables (Split)</vt:lpstr>
      <vt:lpstr>Other Considerations: Color</vt:lpstr>
      <vt:lpstr>Is this a good email?</vt:lpstr>
      <vt:lpstr>My Email is Required to be Accessible if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Turner, Eric P.</cp:lastModifiedBy>
  <cp:revision>116</cp:revision>
  <cp:lastPrinted>2018-05-29T16:36:19Z</cp:lastPrinted>
  <dcterms:created xsi:type="dcterms:W3CDTF">2018-01-26T20:40:34Z</dcterms:created>
  <dcterms:modified xsi:type="dcterms:W3CDTF">2019-02-23T02:57:01Z</dcterms:modified>
  <cp:version/>
</cp:coreProperties>
</file>