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handoutMasterIdLst>
    <p:handoutMasterId r:id="rId35"/>
  </p:handoutMasterIdLst>
  <p:sldIdLst>
    <p:sldId id="319" r:id="rId2"/>
    <p:sldId id="280" r:id="rId3"/>
    <p:sldId id="283" r:id="rId4"/>
    <p:sldId id="284" r:id="rId5"/>
    <p:sldId id="285" r:id="rId6"/>
    <p:sldId id="286" r:id="rId7"/>
    <p:sldId id="287" r:id="rId8"/>
    <p:sldId id="326" r:id="rId9"/>
    <p:sldId id="321" r:id="rId10"/>
    <p:sldId id="323" r:id="rId11"/>
    <p:sldId id="322" r:id="rId12"/>
    <p:sldId id="324" r:id="rId13"/>
    <p:sldId id="303" r:id="rId14"/>
    <p:sldId id="292" r:id="rId15"/>
    <p:sldId id="293" r:id="rId16"/>
    <p:sldId id="294" r:id="rId17"/>
    <p:sldId id="309" r:id="rId18"/>
    <p:sldId id="310" r:id="rId19"/>
    <p:sldId id="311" r:id="rId20"/>
    <p:sldId id="295" r:id="rId21"/>
    <p:sldId id="296" r:id="rId22"/>
    <p:sldId id="312" r:id="rId23"/>
    <p:sldId id="313" r:id="rId24"/>
    <p:sldId id="297" r:id="rId25"/>
    <p:sldId id="314" r:id="rId26"/>
    <p:sldId id="315" r:id="rId27"/>
    <p:sldId id="298" r:id="rId28"/>
    <p:sldId id="299" r:id="rId29"/>
    <p:sldId id="300" r:id="rId30"/>
    <p:sldId id="307" r:id="rId31"/>
    <p:sldId id="329" r:id="rId32"/>
    <p:sldId id="308" r:id="rId3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  <p:cmAuthor id="3" name="Samantha Robertson" initials="SR" lastIdx="1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9A64B"/>
    <a:srgbClr val="B83B1D"/>
    <a:srgbClr val="D83B01"/>
    <a:srgbClr val="D7D7D7"/>
    <a:srgbClr val="C8C8C8"/>
    <a:srgbClr val="DD462F"/>
    <a:srgbClr val="0078D7"/>
    <a:srgbClr val="9BC9EF"/>
    <a:srgbClr val="898E8C"/>
    <a:srgbClr val="DFCC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B301B821-A1FF-4177-AEE7-76D212191A09}"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47765" autoAdjust="0"/>
    <p:restoredTop sz="86051" autoAdjust="0"/>
  </p:normalViewPr>
  <p:slideViewPr>
    <p:cSldViewPr snapToGrid="0">
      <p:cViewPr varScale="1">
        <p:scale>
          <a:sx n="83" d="100"/>
          <a:sy n="83" d="100"/>
        </p:scale>
        <p:origin x="120" y="72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8" d="100"/>
          <a:sy n="58" d="100"/>
        </p:scale>
        <p:origin x="1230" y="8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49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0680FBE-A8DF-4758-9AC4-3A9E1039168F}" type="datetimeFigureOut">
              <a:rPr lang="en-US" smtClean="0"/>
              <a:t>8/13/2021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C679768-A2FC-4D08-91F6-8DCE6C566B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2551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C13577B-6902-467D-A26C-08A0DD5E4E03}" type="datetimeFigureOut">
              <a:rPr lang="en-US" smtClean="0"/>
              <a:t>8/13/2021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F61EA0F-A667-4B49-8422-0062BC55E2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910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3134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Organized around 4 Principles and 12 Guidelines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erceivable: Information and user interface components must be presentable to users in ways they can perceive.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perable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nderstandable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obust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380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ide view of the Mt. San Antonio College campus with snowy hills in the background.&#10;" title="Landscape of Mt. San Antonio College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49"/>
          <a:stretch/>
        </p:blipFill>
        <p:spPr>
          <a:xfrm>
            <a:off x="-76200" y="0"/>
            <a:ext cx="12268200" cy="6858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auto">
          <a:xfrm>
            <a:off x="1251312" y="4459349"/>
            <a:ext cx="10940687" cy="200964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556000" y="4742044"/>
            <a:ext cx="8080373" cy="1111495"/>
          </a:xfrm>
          <a:noFill/>
        </p:spPr>
        <p:txBody>
          <a:bodyPr>
            <a:normAutofit/>
          </a:bodyPr>
          <a:lstStyle>
            <a:lvl1pPr algn="l">
              <a:defRPr sz="4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3" name="Picture 2" descr="The logo features the words Mt. San Antonio College, Mt. SAC, hills and a torch." title="Mt. San Antonio College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233" y="4814416"/>
            <a:ext cx="1940560" cy="1375871"/>
          </a:xfrm>
          <a:prstGeom prst="rect">
            <a:avLst/>
          </a:prstGeom>
        </p:spPr>
      </p:pic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3566160" y="5427663"/>
            <a:ext cx="8080373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8549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D31A3-BB3E-4313-83C9-61296DA7E415}" type="datetimeFigureOut">
              <a:rPr lang="en-US" smtClean="0"/>
              <a:t>8/13/2021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4EFAB-AE02-4809-8285-EDC44B9E34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3754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192256" y="365125"/>
            <a:ext cx="64008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52600" y="365125"/>
            <a:ext cx="916305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D31A3-BB3E-4313-83C9-61296DA7E415}" type="datetimeFigureOut">
              <a:rPr lang="en-US" smtClean="0"/>
              <a:t>8/13/2021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55736" y="6356352"/>
            <a:ext cx="3276600" cy="365125"/>
          </a:xfrm>
        </p:spPr>
        <p:txBody>
          <a:bodyPr/>
          <a:lstStyle/>
          <a:p>
            <a:fld id="{44E4EFAB-AE02-4809-8285-EDC44B9E34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076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8AC4B-C38C-4DB2-876C-432351D0F328}" type="datetime1">
              <a:rPr lang="en-US" smtClean="0"/>
              <a:t>8/13/2021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CISOA/3CBG 2018 Conference, Ontario, CA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535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1752600" y="1444752"/>
            <a:ext cx="10076688" cy="438912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pPr/>
              <a:t>8/13/2021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8365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1709738"/>
            <a:ext cx="10079736" cy="2852737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2600" y="4589463"/>
            <a:ext cx="10079736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D31A3-BB3E-4313-83C9-61296DA7E415}" type="datetimeFigureOut">
              <a:rPr lang="en-US" smtClean="0"/>
              <a:t>8/13/2021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55736" y="6356352"/>
            <a:ext cx="3276600" cy="365125"/>
          </a:xfrm>
        </p:spPr>
        <p:txBody>
          <a:bodyPr/>
          <a:lstStyle/>
          <a:p>
            <a:fld id="{44E4EFAB-AE02-4809-8285-EDC44B9E34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3844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52600" y="1501775"/>
            <a:ext cx="474345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86600" y="1501775"/>
            <a:ext cx="474345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D31A3-BB3E-4313-83C9-61296DA7E415}" type="datetimeFigureOut">
              <a:rPr lang="en-US" smtClean="0"/>
              <a:t>8/13/2021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4EFAB-AE02-4809-8285-EDC44B9E34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516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2600" y="1414463"/>
            <a:ext cx="470217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52600" y="2238375"/>
            <a:ext cx="4702175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107004" y="1414463"/>
            <a:ext cx="472533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07004" y="2238375"/>
            <a:ext cx="4725332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D31A3-BB3E-4313-83C9-61296DA7E415}" type="datetimeFigureOut">
              <a:rPr lang="en-US" smtClean="0"/>
              <a:t>8/13/2021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555736" y="6356352"/>
            <a:ext cx="3276600" cy="365125"/>
          </a:xfrm>
        </p:spPr>
        <p:txBody>
          <a:bodyPr/>
          <a:lstStyle/>
          <a:p>
            <a:fld id="{44E4EFAB-AE02-4809-8285-EDC44B9E34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521208" y="448056"/>
            <a:ext cx="11311128" cy="64008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740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BEEBAAA-29B5-4AF5-BC5F-7E580C29002D}" type="datetimeFigureOut">
              <a:rPr lang="en-US" smtClean="0"/>
              <a:pPr/>
              <a:t>8/13/2021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442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D31A3-BB3E-4313-83C9-61296DA7E415}" type="datetimeFigureOut">
              <a:rPr lang="en-US" smtClean="0"/>
              <a:t>8/13/2021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4EFAB-AE02-4809-8285-EDC44B9E34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043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1650" y="457200"/>
            <a:ext cx="39433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0300" y="987425"/>
            <a:ext cx="5622035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71650" y="2171700"/>
            <a:ext cx="3943350" cy="36972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D31A3-BB3E-4313-83C9-61296DA7E415}" type="datetimeFigureOut">
              <a:rPr lang="en-US" smtClean="0"/>
              <a:t>8/13/2021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55736" y="6356352"/>
            <a:ext cx="3276600" cy="365125"/>
          </a:xfrm>
        </p:spPr>
        <p:txBody>
          <a:bodyPr/>
          <a:lstStyle/>
          <a:p>
            <a:fld id="{44E4EFAB-AE02-4809-8285-EDC44B9E34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979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3936" y="457200"/>
            <a:ext cx="3941064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6208776" y="987425"/>
            <a:ext cx="562356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73936" y="2176272"/>
            <a:ext cx="3941064" cy="369417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D31A3-BB3E-4313-83C9-61296DA7E415}" type="datetimeFigureOut">
              <a:rPr lang="en-US" smtClean="0"/>
              <a:t>8/13/2021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4EFAB-AE02-4809-8285-EDC44B9E34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984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eekaboo view of the Mt. SAC campus with rolling hills and snowcapped mountain in the background" title="Landscape of Campus"/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31" t="-136" r="49163" b="7881"/>
          <a:stretch/>
        </p:blipFill>
        <p:spPr>
          <a:xfrm>
            <a:off x="-8636" y="-10160"/>
            <a:ext cx="1503680" cy="689864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0"/>
            <a:ext cx="15494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lvl="0"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1208" y="448056"/>
            <a:ext cx="11311128" cy="64008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5648" y="1447800"/>
            <a:ext cx="10076688" cy="4386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755648" y="63563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8BEEBAAA-29B5-4AF5-BC5F-7E580C29002D}" type="datetimeFigureOut">
              <a:rPr lang="en-US" smtClean="0"/>
              <a:pPr/>
              <a:t>8/13/2021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46192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55736" y="63563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75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6" r:id="rId3"/>
    <p:sldLayoutId id="2147483677" r:id="rId4"/>
    <p:sldLayoutId id="2147483678" r:id="rId5"/>
    <p:sldLayoutId id="2147483672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8000"/>
        </a:lnSpc>
        <a:spcBef>
          <a:spcPts val="0"/>
        </a:spcBef>
        <a:spcAft>
          <a:spcPts val="800"/>
        </a:spcAft>
        <a:buClr>
          <a:schemeClr val="tx1">
            <a:lumMod val="75000"/>
            <a:lumOff val="25000"/>
          </a:schemeClr>
        </a:buClr>
        <a:buFontTx/>
        <a:buNone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8000"/>
        </a:lnSpc>
        <a:spcBef>
          <a:spcPts val="0"/>
        </a:spcBef>
        <a:spcAft>
          <a:spcPts val="800"/>
        </a:spcAft>
        <a:buClr>
          <a:schemeClr val="tx1">
            <a:lumMod val="75000"/>
            <a:lumOff val="25000"/>
          </a:schemeClr>
        </a:buClr>
        <a:buFontTx/>
        <a:buNone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8000"/>
        </a:lnSpc>
        <a:spcBef>
          <a:spcPts val="0"/>
        </a:spcBef>
        <a:spcAft>
          <a:spcPts val="800"/>
        </a:spcAft>
        <a:buClr>
          <a:schemeClr val="tx1">
            <a:lumMod val="75000"/>
            <a:lumOff val="25000"/>
          </a:schemeClr>
        </a:buClr>
        <a:buFontTx/>
        <a:buNone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8000"/>
        </a:lnSpc>
        <a:spcBef>
          <a:spcPts val="0"/>
        </a:spcBef>
        <a:spcAft>
          <a:spcPts val="800"/>
        </a:spcAft>
        <a:buClr>
          <a:schemeClr val="tx1">
            <a:lumMod val="75000"/>
            <a:lumOff val="25000"/>
          </a:schemeClr>
        </a:buClr>
        <a:buFontTx/>
        <a:buNone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8000"/>
        </a:lnSpc>
        <a:spcBef>
          <a:spcPts val="0"/>
        </a:spcBef>
        <a:spcAft>
          <a:spcPts val="800"/>
        </a:spcAft>
        <a:buClr>
          <a:schemeClr val="tx1">
            <a:lumMod val="75000"/>
            <a:lumOff val="25000"/>
          </a:schemeClr>
        </a:buClr>
        <a:buFontTx/>
        <a:buNone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108000"/>
        </a:lnSpc>
        <a:spcBef>
          <a:spcPts val="0"/>
        </a:spcBef>
        <a:spcAft>
          <a:spcPts val="800"/>
        </a:spcAft>
        <a:buClr>
          <a:schemeClr val="tx1">
            <a:lumMod val="75000"/>
            <a:lumOff val="25000"/>
          </a:schemeClr>
        </a:buClr>
        <a:buFontTx/>
        <a:buNone/>
        <a:defRPr sz="16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108000"/>
        </a:lnSpc>
        <a:spcBef>
          <a:spcPts val="0"/>
        </a:spcBef>
        <a:spcAft>
          <a:spcPts val="800"/>
        </a:spcAft>
        <a:buClr>
          <a:schemeClr val="tx1">
            <a:lumMod val="75000"/>
            <a:lumOff val="25000"/>
          </a:schemeClr>
        </a:buClr>
        <a:buFontTx/>
        <a:buNone/>
        <a:defRPr sz="16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08000"/>
        </a:lnSpc>
        <a:spcBef>
          <a:spcPts val="0"/>
        </a:spcBef>
        <a:spcAft>
          <a:spcPts val="800"/>
        </a:spcAft>
        <a:buClr>
          <a:schemeClr val="tx1">
            <a:lumMod val="75000"/>
            <a:lumOff val="25000"/>
          </a:schemeClr>
        </a:buClr>
        <a:buFontTx/>
        <a:buNone/>
        <a:defRPr sz="16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657600" indent="0" algn="l" defTabSz="914400" rtl="0" eaLnBrk="1" latinLnBrk="0" hangingPunct="1">
        <a:lnSpc>
          <a:spcPct val="90000"/>
        </a:lnSpc>
        <a:spcBef>
          <a:spcPct val="30000"/>
        </a:spcBef>
        <a:buClr>
          <a:schemeClr val="tx1">
            <a:lumMod val="75000"/>
            <a:lumOff val="25000"/>
          </a:schemeClr>
        </a:buClr>
        <a:buFont typeface="Arial" panose="020B0604020202020204" pitchFamily="34" charset="0"/>
        <a:buNone/>
        <a:defRPr sz="18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ffice.com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ave.webaim.org/extension" TargetMode="Externa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mtsac.instructure.com/enroll/36B6WE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www.mtsac.edu/accessibilityhelp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afsa.gov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tsac.edu/accessibility/colortest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s://www.mtsac.edu/accessibility/pdf/index.html#Fixes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mtsac.edu/accessibility" TargetMode="External"/><Relationship Id="rId4" Type="http://schemas.openxmlformats.org/officeDocument/2006/relationships/hyperlink" Target="https://www.mtsac.edu/accessibility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s://wave.webaim.org/" TargetMode="External"/><Relationship Id="rId3" Type="http://schemas.openxmlformats.org/officeDocument/2006/relationships/hyperlink" Target="https://www.mtsac.edu/accessibility/pdf/index.html#Fixes" TargetMode="External"/><Relationship Id="rId7" Type="http://schemas.openxmlformats.org/officeDocument/2006/relationships/hyperlink" Target="https://mtsac.instructure.com/accounts/1/external_tools/56?launch_type=global_navigation" TargetMode="External"/><Relationship Id="rId12" Type="http://schemas.openxmlformats.org/officeDocument/2006/relationships/hyperlink" Target="http://colororacle.org/" TargetMode="External"/><Relationship Id="rId2" Type="http://schemas.openxmlformats.org/officeDocument/2006/relationships/hyperlink" Target="http://www.mtsac.edu/accessibility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blog.prototypr.io/the-new-guidelines-in-wcag-2-1-explained-c26e62b196f2" TargetMode="External"/><Relationship Id="rId11" Type="http://schemas.openxmlformats.org/officeDocument/2006/relationships/hyperlink" Target="https://www.mtsac.edu/accessibility/colortest/" TargetMode="External"/><Relationship Id="rId5" Type="http://schemas.openxmlformats.org/officeDocument/2006/relationships/hyperlink" Target="https://wave.webaim.org/extension" TargetMode="External"/><Relationship Id="rId10" Type="http://schemas.openxmlformats.org/officeDocument/2006/relationships/hyperlink" Target="https://siteimprove.com/en-us/accessibility-website-checker/" TargetMode="External"/><Relationship Id="rId4" Type="http://schemas.openxmlformats.org/officeDocument/2006/relationships/hyperlink" Target="https://www.w3.org/TR/WCAG21/" TargetMode="External"/><Relationship Id="rId9" Type="http://schemas.openxmlformats.org/officeDocument/2006/relationships/hyperlink" Target="https://ousearch.omniupdate.com/texis/search/redir.html?query=accessibility&amp;pr=moderncampus&amp;prox=page&amp;rorder=500&amp;rprox=750&amp;rdfreq=500&amp;rwfreq=750&amp;rlead=750&amp;rdepth=31&amp;sufs=1&amp;order=r&amp;uq=&amp;u=https%3A//moderncampus.com/blog/website-accessibility-checker.html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586555742" TargetMode="External"/><Relationship Id="rId2" Type="http://schemas.openxmlformats.org/officeDocument/2006/relationships/hyperlink" Target="https://vimeo.com/586557134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3.org/TR/WCAG21/#requirements-for-wcag-2-1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https://www.cnbc.com/2019/10/07/dominos-supreme-court.html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33171" y="4554939"/>
            <a:ext cx="8522269" cy="1111495"/>
          </a:xfrm>
        </p:spPr>
        <p:txBody>
          <a:bodyPr>
            <a:normAutofit fontScale="90000"/>
          </a:bodyPr>
          <a:lstStyle/>
          <a:p>
            <a:pPr>
              <a:spcBef>
                <a:spcPts val="1200"/>
              </a:spcBef>
              <a:spcAft>
                <a:spcPts val="1800"/>
              </a:spcAft>
            </a:pPr>
            <a:r>
              <a:rPr lang="en-US" sz="3600" dirty="0" smtClean="0"/>
              <a:t>How to Scan Documents and Email for Accessibility Compliance – Classified Professionals Day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33171" y="5997639"/>
            <a:ext cx="8080373" cy="48290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Eric Turner | eturner@mtsac.edu | (909) 274-4379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433171" y="5632588"/>
            <a:ext cx="2197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August 13, 2021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466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eck for Accessibility Issues menu option under &quot;...&quot;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9983" y="2854584"/>
            <a:ext cx="4765728" cy="38739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885" y="286604"/>
            <a:ext cx="11288534" cy="800792"/>
          </a:xfrm>
        </p:spPr>
        <p:txBody>
          <a:bodyPr/>
          <a:lstStyle/>
          <a:p>
            <a:r>
              <a:rPr lang="en-US" dirty="0" smtClean="0"/>
              <a:t>Scan Your Email (Office 365)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17221" y="1210743"/>
            <a:ext cx="824881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6263" indent="-350838">
              <a:spcAft>
                <a:spcPts val="1200"/>
              </a:spcAft>
              <a:buFont typeface="+mj-lt"/>
              <a:buAutoNum type="arabicPeriod"/>
            </a:pPr>
            <a:r>
              <a:rPr lang="en-US" sz="2400" dirty="0" smtClean="0"/>
              <a:t>Open </a:t>
            </a:r>
            <a:r>
              <a:rPr lang="en-US" sz="2400" b="1" dirty="0" smtClean="0"/>
              <a:t>Outlook - </a:t>
            </a:r>
            <a:r>
              <a:rPr lang="en-US" sz="2400" dirty="0" smtClean="0"/>
              <a:t>(Use the Office 365</a:t>
            </a:r>
            <a:r>
              <a:rPr lang="en-US" sz="2400" dirty="0"/>
              <a:t> </a:t>
            </a:r>
            <a:r>
              <a:rPr lang="en-US" sz="2400" dirty="0" smtClean="0"/>
              <a:t>version at </a:t>
            </a:r>
            <a:r>
              <a:rPr lang="en-US" sz="2400" dirty="0" smtClean="0">
                <a:hlinkClick r:id="rId3"/>
              </a:rPr>
              <a:t>office.com</a:t>
            </a:r>
            <a:r>
              <a:rPr lang="en-US" sz="2400" dirty="0" smtClean="0"/>
              <a:t>) </a:t>
            </a:r>
            <a:endParaRPr lang="en-US" sz="2400" b="1" dirty="0" smtClean="0"/>
          </a:p>
          <a:p>
            <a:pPr marL="576263" indent="-342900">
              <a:spcAft>
                <a:spcPts val="1200"/>
              </a:spcAft>
              <a:buFont typeface="+mj-lt"/>
              <a:buAutoNum type="arabicPeriod"/>
            </a:pPr>
            <a:r>
              <a:rPr lang="en-US" sz="2400" dirty="0" smtClean="0"/>
              <a:t>Click </a:t>
            </a:r>
            <a:r>
              <a:rPr lang="en-US" sz="2400" b="1" dirty="0" smtClean="0"/>
              <a:t>New Message </a:t>
            </a:r>
            <a:r>
              <a:rPr lang="en-US" sz="2400" dirty="0" smtClean="0"/>
              <a:t>and</a:t>
            </a:r>
            <a:r>
              <a:rPr lang="en-US" sz="2400" b="1" dirty="0" smtClean="0"/>
              <a:t> </a:t>
            </a:r>
            <a:r>
              <a:rPr lang="en-US" sz="2400" dirty="0" smtClean="0"/>
              <a:t>compose an email</a:t>
            </a:r>
          </a:p>
          <a:p>
            <a:pPr marL="576263" indent="-342900">
              <a:spcAft>
                <a:spcPts val="1200"/>
              </a:spcAft>
              <a:buFont typeface="+mj-lt"/>
              <a:buAutoNum type="arabicPeriod"/>
            </a:pPr>
            <a:r>
              <a:rPr lang="en-US" sz="2400" dirty="0" smtClean="0"/>
              <a:t>Click </a:t>
            </a:r>
            <a:r>
              <a:rPr lang="en-US" sz="2400" b="1" dirty="0" smtClean="0"/>
              <a:t>Check for Accessibility Issues</a:t>
            </a:r>
            <a:r>
              <a:rPr lang="en-US" sz="2400" dirty="0" smtClean="0"/>
              <a:t> from the </a:t>
            </a:r>
            <a:r>
              <a:rPr lang="en-US" sz="2400" b="1" dirty="0" smtClean="0"/>
              <a:t>…</a:t>
            </a:r>
            <a:r>
              <a:rPr lang="en-US" sz="2400" dirty="0" smtClean="0"/>
              <a:t> menu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37827" y="3000251"/>
            <a:ext cx="40444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Note: </a:t>
            </a:r>
            <a:r>
              <a:rPr lang="en-US" sz="1600" i="1" dirty="0" smtClean="0"/>
              <a:t>Check Accessibility</a:t>
            </a:r>
            <a:r>
              <a:rPr lang="en-US" sz="1600" dirty="0" smtClean="0"/>
              <a:t> works in Office 365, but not in all versions of Outlook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352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WAVE Web accessibility tool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0834" y="2769156"/>
            <a:ext cx="2309348" cy="3725624"/>
          </a:xfrm>
          <a:prstGeom prst="rect">
            <a:avLst/>
          </a:prstGeom>
        </p:spPr>
      </p:pic>
      <p:grpSp>
        <p:nvGrpSpPr>
          <p:cNvPr id="9" name="Group 8" descr="OmniUpdate's OU Campus Accessibility Checker"/>
          <p:cNvGrpSpPr/>
          <p:nvPr/>
        </p:nvGrpSpPr>
        <p:grpSpPr>
          <a:xfrm>
            <a:off x="6082217" y="2275848"/>
            <a:ext cx="5693164" cy="4130830"/>
            <a:chOff x="6082217" y="2275848"/>
            <a:chExt cx="5693164" cy="4130830"/>
          </a:xfrm>
        </p:grpSpPr>
        <p:pic>
          <p:nvPicPr>
            <p:cNvPr id="7" name="Picture 6" descr="OmniUpdate logo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82217" y="2769156"/>
              <a:ext cx="5693164" cy="3637522"/>
            </a:xfrm>
            <a:prstGeom prst="rect">
              <a:avLst/>
            </a:prstGeom>
          </p:spPr>
        </p:pic>
        <p:pic>
          <p:nvPicPr>
            <p:cNvPr id="8" name="Picture 7" descr="OmniUpdate Logo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811948" y="2275848"/>
              <a:ext cx="1961905" cy="438095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885" y="286604"/>
            <a:ext cx="11190496" cy="800792"/>
          </a:xfrm>
        </p:spPr>
        <p:txBody>
          <a:bodyPr/>
          <a:lstStyle/>
          <a:p>
            <a:r>
              <a:rPr lang="en-US" dirty="0" smtClean="0"/>
              <a:t>Scan Webpages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950834" y="1267690"/>
            <a:ext cx="9403891" cy="5413248"/>
          </a:xfrm>
        </p:spPr>
        <p:txBody>
          <a:bodyPr>
            <a:normAutofit/>
          </a:bodyPr>
          <a:lstStyle/>
          <a:p>
            <a:r>
              <a:rPr lang="en-US" sz="1900" dirty="0" smtClean="0"/>
              <a:t>To scan Webpages: </a:t>
            </a:r>
          </a:p>
          <a:p>
            <a:pPr marL="631825" indent="-285750">
              <a:buFont typeface="Arial" panose="020B0604020202020204" pitchFamily="34" charset="0"/>
              <a:buChar char="•"/>
            </a:pPr>
            <a:r>
              <a:rPr lang="en-US" sz="2000" dirty="0"/>
              <a:t>WAVE </a:t>
            </a:r>
            <a:r>
              <a:rPr lang="en-US" sz="2000" dirty="0" smtClean="0"/>
              <a:t>(</a:t>
            </a:r>
            <a:r>
              <a:rPr lang="en-US" sz="2000" dirty="0" smtClean="0">
                <a:hlinkClick r:id="rId5"/>
              </a:rPr>
              <a:t>WAVE Webpage Scanning</a:t>
            </a:r>
            <a:r>
              <a:rPr lang="en-US" sz="2000" dirty="0" smtClean="0"/>
              <a:t>) </a:t>
            </a:r>
          </a:p>
          <a:p>
            <a:pPr marL="631825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Omni CMS</a:t>
            </a:r>
            <a:br>
              <a:rPr lang="en-US" sz="2000" dirty="0" smtClean="0"/>
            </a:br>
            <a:endParaRPr lang="en-US" sz="1900" dirty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110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Scan Your Documents in Canvas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438399" y="1388533"/>
            <a:ext cx="6299201" cy="1761067"/>
          </a:xfrm>
        </p:spPr>
        <p:txBody>
          <a:bodyPr>
            <a:normAutofit/>
          </a:bodyPr>
          <a:lstStyle/>
          <a:p>
            <a:r>
              <a:rPr lang="en-US" sz="2400" dirty="0"/>
              <a:t>U</a:t>
            </a:r>
            <a:r>
              <a:rPr lang="en-US" sz="2400" b="1" dirty="0"/>
              <a:t>DO</a:t>
            </a:r>
            <a:r>
              <a:rPr lang="en-US" sz="2400" dirty="0"/>
              <a:t>IT </a:t>
            </a:r>
            <a:r>
              <a:rPr lang="en-US" sz="2400" dirty="0" smtClean="0"/>
              <a:t>scans </a:t>
            </a:r>
            <a:r>
              <a:rPr lang="en-US" sz="2400" dirty="0"/>
              <a:t>your Canvas course, generates a report of accessibility </a:t>
            </a:r>
            <a:r>
              <a:rPr lang="en-US" sz="2400" dirty="0" smtClean="0"/>
              <a:t>issues, </a:t>
            </a:r>
            <a:r>
              <a:rPr lang="en-US" sz="2400" dirty="0"/>
              <a:t>and provides resources for addressing these issues.</a:t>
            </a:r>
          </a:p>
        </p:txBody>
      </p:sp>
      <p:pic>
        <p:nvPicPr>
          <p:cNvPr id="4" name="Picture 3" descr="&quot;You Do It&quot; sample p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1663" y="1088136"/>
            <a:ext cx="7511672" cy="56771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003335" y="1664569"/>
            <a:ext cx="303671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 Run </a:t>
            </a:r>
            <a:r>
              <a:rPr lang="en-US" dirty="0" smtClean="0">
                <a:hlinkClick r:id="rId3"/>
              </a:rPr>
              <a:t>UDOIT</a:t>
            </a:r>
            <a:r>
              <a:rPr lang="en-US" dirty="0" smtClean="0"/>
              <a:t> in Canvas: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en-US" dirty="0" smtClean="0"/>
              <a:t>Click </a:t>
            </a:r>
            <a:r>
              <a:rPr lang="en-US" b="1" dirty="0" smtClean="0"/>
              <a:t>Accessibility Checker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en-US" dirty="0" smtClean="0"/>
              <a:t>Click </a:t>
            </a:r>
            <a:r>
              <a:rPr lang="en-US" b="1" dirty="0" smtClean="0"/>
              <a:t>Run Scanner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en-US" dirty="0" smtClean="0"/>
              <a:t>Review the </a:t>
            </a:r>
            <a:r>
              <a:rPr lang="en-US" b="1" dirty="0" smtClean="0"/>
              <a:t>Report</a:t>
            </a:r>
            <a:r>
              <a:rPr lang="en-US" dirty="0" smtClean="0"/>
              <a:t> and fix any errors</a:t>
            </a:r>
            <a:endParaRPr lang="en-US" dirty="0"/>
          </a:p>
        </p:txBody>
      </p:sp>
      <p:pic>
        <p:nvPicPr>
          <p:cNvPr id="6" name="Picture 5" descr="UDOIT Accessibility Report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1663" y="1088136"/>
            <a:ext cx="7511672" cy="6281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133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5844" y="448056"/>
            <a:ext cx="10276491" cy="640080"/>
          </a:xfrm>
        </p:spPr>
        <p:txBody>
          <a:bodyPr>
            <a:normAutofit/>
          </a:bodyPr>
          <a:lstStyle/>
          <a:p>
            <a:r>
              <a:rPr lang="en-US" dirty="0" smtClean="0"/>
              <a:t>Need </a:t>
            </a:r>
            <a:r>
              <a:rPr lang="en-US" dirty="0"/>
              <a:t>help making an accessible document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655745" y="3152170"/>
            <a:ext cx="10076688" cy="4389120"/>
          </a:xfrm>
        </p:spPr>
        <p:txBody>
          <a:bodyPr/>
          <a:lstStyle/>
          <a:p>
            <a:pPr marL="798513" lvl="1" indent="-342900">
              <a:buFont typeface="+mj-lt"/>
              <a:buAutoNum type="arabicPeriod"/>
              <a:tabLst>
                <a:tab pos="514350" algn="l"/>
              </a:tabLst>
            </a:pPr>
            <a:r>
              <a:rPr lang="en-US" sz="2400" dirty="0" smtClean="0"/>
              <a:t>Get training and fix </a:t>
            </a:r>
            <a:r>
              <a:rPr lang="en-US" sz="2400" dirty="0"/>
              <a:t>i</a:t>
            </a:r>
            <a:r>
              <a:rPr lang="en-US" sz="2400" dirty="0" smtClean="0"/>
              <a:t>t </a:t>
            </a:r>
            <a:r>
              <a:rPr lang="en-US" sz="2400" dirty="0"/>
              <a:t>y</a:t>
            </a:r>
            <a:r>
              <a:rPr lang="en-US" sz="2400" dirty="0" smtClean="0"/>
              <a:t>ourself</a:t>
            </a:r>
          </a:p>
          <a:p>
            <a:pPr marL="798513" lvl="1" indent="-342900">
              <a:buFont typeface="+mj-lt"/>
              <a:buAutoNum type="arabicPeriod"/>
              <a:tabLst>
                <a:tab pos="514350" algn="l"/>
              </a:tabLst>
            </a:pPr>
            <a:r>
              <a:rPr lang="en-US" sz="2400" dirty="0" smtClean="0"/>
              <a:t>Send it to us </a:t>
            </a:r>
          </a:p>
          <a:p>
            <a:pPr marL="798513" lvl="1" indent="-342900">
              <a:buFont typeface="+mj-lt"/>
              <a:buAutoNum type="arabicPeriod"/>
              <a:tabLst>
                <a:tab pos="514350" algn="l"/>
              </a:tabLst>
            </a:pPr>
            <a:endParaRPr lang="en-US" sz="2000" dirty="0"/>
          </a:p>
          <a:p>
            <a:pPr marL="455613" lvl="1" algn="ctr">
              <a:tabLst>
                <a:tab pos="514350" algn="l"/>
              </a:tabLst>
            </a:pPr>
            <a:r>
              <a:rPr lang="en-US" sz="4000" dirty="0" smtClean="0">
                <a:hlinkClick r:id="rId2"/>
              </a:rPr>
              <a:t>Accessibility Help www.mtsac.edu/accessibilityhelp</a:t>
            </a:r>
            <a:endParaRPr lang="en-US" sz="4000" dirty="0" smtClean="0"/>
          </a:p>
          <a:p>
            <a:pPr marL="798513" lvl="1" indent="-342900">
              <a:buFont typeface="+mj-lt"/>
              <a:buAutoNum type="arabicPeriod"/>
              <a:tabLst>
                <a:tab pos="514350" algn="l"/>
              </a:tabLst>
            </a:pPr>
            <a:endParaRPr lang="en-US" sz="2000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Accessibility Checker - No Issues Foun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4090" y="1258248"/>
            <a:ext cx="2628571" cy="1723810"/>
          </a:xfrm>
          <a:prstGeom prst="rect">
            <a:avLst/>
          </a:prstGeom>
        </p:spPr>
      </p:pic>
      <p:sp>
        <p:nvSpPr>
          <p:cNvPr id="5" name="Rectangle 4" descr="Decorative Image"/>
          <p:cNvSpPr/>
          <p:nvPr/>
        </p:nvSpPr>
        <p:spPr>
          <a:xfrm>
            <a:off x="4451230" y="4537494"/>
            <a:ext cx="4727276" cy="7418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181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3390" y="594357"/>
            <a:ext cx="9272289" cy="835250"/>
          </a:xfrm>
        </p:spPr>
        <p:txBody>
          <a:bodyPr/>
          <a:lstStyle/>
          <a:p>
            <a:r>
              <a:rPr lang="en-US" dirty="0" smtClean="0"/>
              <a:t>Creating Accessible Documents from Scratch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752600" y="1989220"/>
            <a:ext cx="10076688" cy="384465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Microsoft Office (Word, PowerPoint, etc.)</a:t>
            </a:r>
          </a:p>
          <a:p>
            <a:pPr marL="735013" lvl="1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L</a:t>
            </a:r>
            <a:r>
              <a:rPr lang="en-US" sz="2400" dirty="0" smtClean="0"/>
              <a:t>inks</a:t>
            </a:r>
          </a:p>
          <a:p>
            <a:pPr marL="735013" lvl="1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I</a:t>
            </a:r>
            <a:r>
              <a:rPr lang="en-US" sz="2400" dirty="0" smtClean="0"/>
              <a:t>mages</a:t>
            </a:r>
          </a:p>
          <a:p>
            <a:pPr marL="735013" lvl="1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S</a:t>
            </a:r>
            <a:r>
              <a:rPr lang="en-US" sz="2400" dirty="0" smtClean="0"/>
              <a:t>tructure &amp; Styles</a:t>
            </a:r>
          </a:p>
          <a:p>
            <a:pPr marL="735013" lvl="1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T</a:t>
            </a:r>
            <a:r>
              <a:rPr lang="en-US" sz="2400" dirty="0" smtClean="0"/>
              <a:t>ables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621360" y="5913489"/>
            <a:ext cx="51108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U</a:t>
            </a:r>
            <a:r>
              <a:rPr lang="en-US" sz="1200" dirty="0" smtClean="0"/>
              <a:t>sed with permission from the High-Tech Center Training Unit (www.htctu.net)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928916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Links should clearly show where the user will be taken when clicked.</a:t>
            </a:r>
          </a:p>
          <a:p>
            <a:endParaRPr lang="en-US" sz="1800" dirty="0" smtClean="0"/>
          </a:p>
          <a:p>
            <a:r>
              <a:rPr lang="en-US" sz="1800" dirty="0" smtClean="0"/>
              <a:t>Example:</a:t>
            </a:r>
          </a:p>
          <a:p>
            <a:endParaRPr lang="en-US" sz="1800" dirty="0"/>
          </a:p>
          <a:p>
            <a:pPr marL="457200" lvl="1"/>
            <a:r>
              <a:rPr lang="en-US" sz="2400" dirty="0" smtClean="0"/>
              <a:t>To apply for FAFSA, </a:t>
            </a:r>
            <a:r>
              <a:rPr lang="en-US" sz="2400" dirty="0" smtClean="0">
                <a:hlinkClick r:id="rId2"/>
              </a:rPr>
              <a:t>click here</a:t>
            </a:r>
            <a:r>
              <a:rPr lang="en-US" sz="2400" dirty="0" smtClean="0"/>
              <a:t>.</a:t>
            </a:r>
          </a:p>
          <a:p>
            <a:endParaRPr lang="en-US" sz="1800" dirty="0"/>
          </a:p>
          <a:p>
            <a:r>
              <a:rPr lang="en-US" sz="1800" dirty="0" smtClean="0"/>
              <a:t>Becomes:</a:t>
            </a:r>
          </a:p>
          <a:p>
            <a:endParaRPr lang="en-US" sz="1800" dirty="0"/>
          </a:p>
          <a:p>
            <a:pPr marL="457200"/>
            <a:r>
              <a:rPr lang="en-US" sz="2400" dirty="0" smtClean="0"/>
              <a:t>Use the </a:t>
            </a:r>
            <a:r>
              <a:rPr lang="en-US" sz="2400" dirty="0" smtClean="0">
                <a:hlinkClick r:id="rId2"/>
              </a:rPr>
              <a:t>FAFSA application</a:t>
            </a:r>
            <a:r>
              <a:rPr lang="en-US" sz="2400" dirty="0" smtClean="0"/>
              <a:t> to apply.</a:t>
            </a:r>
          </a:p>
          <a:p>
            <a:endParaRPr lang="en-US" sz="1800" dirty="0" smtClean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150676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45501" y="340594"/>
            <a:ext cx="11311128" cy="640080"/>
          </a:xfrm>
        </p:spPr>
        <p:txBody>
          <a:bodyPr>
            <a:normAutofit/>
          </a:bodyPr>
          <a:lstStyle/>
          <a:p>
            <a:r>
              <a:rPr lang="en-US" dirty="0" smtClean="0"/>
              <a:t>Images: Which </a:t>
            </a:r>
            <a:r>
              <a:rPr lang="en-US" dirty="0"/>
              <a:t>is the best alternative text for this image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2" name="Picture 1" descr="Smiling student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7035" y="1110715"/>
            <a:ext cx="2948060" cy="2328110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568534" y="3793436"/>
            <a:ext cx="8691992" cy="268487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108000"/>
              </a:lnSpc>
              <a:spcBef>
                <a:spcPts val="0"/>
              </a:spcBef>
              <a:spcAft>
                <a:spcPts val="800"/>
              </a:spcAft>
              <a:buClr>
                <a:schemeClr val="tx1">
                  <a:lumMod val="75000"/>
                  <a:lumOff val="25000"/>
                </a:schemeClr>
              </a:buClr>
              <a:buFontTx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8000"/>
              </a:lnSpc>
              <a:spcBef>
                <a:spcPts val="0"/>
              </a:spcBef>
              <a:spcAft>
                <a:spcPts val="800"/>
              </a:spcAft>
              <a:buClr>
                <a:schemeClr val="tx1">
                  <a:lumMod val="75000"/>
                  <a:lumOff val="25000"/>
                </a:schemeClr>
              </a:buClr>
              <a:buFontTx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8000"/>
              </a:lnSpc>
              <a:spcBef>
                <a:spcPts val="0"/>
              </a:spcBef>
              <a:spcAft>
                <a:spcPts val="800"/>
              </a:spcAft>
              <a:buClr>
                <a:schemeClr val="tx1">
                  <a:lumMod val="75000"/>
                  <a:lumOff val="25000"/>
                </a:schemeClr>
              </a:buClr>
              <a:buFontTx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8000"/>
              </a:lnSpc>
              <a:spcBef>
                <a:spcPts val="0"/>
              </a:spcBef>
              <a:spcAft>
                <a:spcPts val="800"/>
              </a:spcAft>
              <a:buClr>
                <a:schemeClr val="tx1">
                  <a:lumMod val="75000"/>
                  <a:lumOff val="25000"/>
                </a:schemeClr>
              </a:buClr>
              <a:buFontTx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8000"/>
              </a:lnSpc>
              <a:spcBef>
                <a:spcPts val="0"/>
              </a:spcBef>
              <a:spcAft>
                <a:spcPts val="800"/>
              </a:spcAft>
              <a:buClr>
                <a:schemeClr val="tx1">
                  <a:lumMod val="75000"/>
                  <a:lumOff val="25000"/>
                </a:schemeClr>
              </a:buClr>
              <a:buFontTx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8000"/>
              </a:lnSpc>
              <a:spcBef>
                <a:spcPts val="0"/>
              </a:spcBef>
              <a:spcAft>
                <a:spcPts val="800"/>
              </a:spcAft>
              <a:buClr>
                <a:schemeClr val="tx1">
                  <a:lumMod val="75000"/>
                  <a:lumOff val="25000"/>
                </a:schemeClr>
              </a:buClr>
              <a:buFontTx/>
              <a:buNone/>
              <a:defRPr sz="16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8000"/>
              </a:lnSpc>
              <a:spcBef>
                <a:spcPts val="0"/>
              </a:spcBef>
              <a:spcAft>
                <a:spcPts val="800"/>
              </a:spcAft>
              <a:buClr>
                <a:schemeClr val="tx1">
                  <a:lumMod val="75000"/>
                  <a:lumOff val="25000"/>
                </a:schemeClr>
              </a:buClr>
              <a:buFontTx/>
              <a:buNone/>
              <a:defRPr sz="16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8000"/>
              </a:lnSpc>
              <a:spcBef>
                <a:spcPts val="0"/>
              </a:spcBef>
              <a:spcAft>
                <a:spcPts val="800"/>
              </a:spcAft>
              <a:buClr>
                <a:schemeClr val="tx1">
                  <a:lumMod val="75000"/>
                  <a:lumOff val="25000"/>
                </a:schemeClr>
              </a:buClr>
              <a:buFontTx/>
              <a:buNone/>
              <a:defRPr sz="16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None/>
              <a:defRPr sz="18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2" indent="-457200">
              <a:buFont typeface="+mj-lt"/>
              <a:buAutoNum type="arabicPeriod"/>
            </a:pPr>
            <a:r>
              <a:rPr lang="en-US" sz="2500" dirty="0" smtClean="0"/>
              <a:t>“Image”</a:t>
            </a:r>
          </a:p>
          <a:p>
            <a:pPr marL="457200" lvl="2" indent="-457200">
              <a:buFont typeface="+mj-lt"/>
              <a:buAutoNum type="arabicPeriod"/>
            </a:pPr>
            <a:r>
              <a:rPr lang="en-US" sz="2500" dirty="0" smtClean="0"/>
              <a:t>“Two girls and a boy leaning over”</a:t>
            </a:r>
          </a:p>
          <a:p>
            <a:pPr marL="457200" lvl="2" indent="-457200">
              <a:buFont typeface="+mj-lt"/>
              <a:buAutoNum type="arabicPeriod"/>
            </a:pPr>
            <a:r>
              <a:rPr lang="en-US" sz="2500" dirty="0" smtClean="0"/>
              <a:t>“Three smiling students”</a:t>
            </a:r>
          </a:p>
          <a:p>
            <a:pPr marL="457200" lvl="2" indent="-457200">
              <a:buFont typeface="+mj-lt"/>
              <a:buAutoNum type="arabicPeriod"/>
            </a:pPr>
            <a:r>
              <a:rPr lang="en-US" sz="2500" dirty="0" smtClean="0"/>
              <a:t>“Image of three smiling students”</a:t>
            </a:r>
          </a:p>
          <a:p>
            <a:pPr marL="457200" lvl="2" indent="-457200">
              <a:buFont typeface="+mj-lt"/>
              <a:buAutoNum type="arabicPeriod"/>
            </a:pPr>
            <a:r>
              <a:rPr lang="en-US" sz="2500" dirty="0" smtClean="0"/>
              <a:t>“Girl with blue shirt and shell necklace, next to girl with black shirt and hoop earrings, boy with plaid shirt in second row.”</a:t>
            </a:r>
          </a:p>
          <a:p>
            <a:pPr marL="385763" indent="-385763">
              <a:buFont typeface="+mj-lt"/>
              <a:buAutoNum type="alphaU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707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984" y="448056"/>
            <a:ext cx="11313352" cy="640080"/>
          </a:xfrm>
        </p:spPr>
        <p:txBody>
          <a:bodyPr/>
          <a:lstStyle/>
          <a:p>
            <a:r>
              <a:rPr lang="en-US" dirty="0" smtClean="0"/>
              <a:t>Tag Your Documents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677826" y="1162649"/>
            <a:ext cx="10076688" cy="4980762"/>
          </a:xfrm>
        </p:spPr>
        <p:txBody>
          <a:bodyPr>
            <a:noAutofit/>
          </a:bodyPr>
          <a:lstStyle/>
          <a:p>
            <a:r>
              <a:rPr lang="en-US" sz="2000" dirty="0" smtClean="0"/>
              <a:t>What are Tags and when do I need them?</a:t>
            </a:r>
          </a:p>
          <a:p>
            <a:pPr marL="398463" indent="-173038">
              <a:buFont typeface="Arial" panose="020B0604020202020204" pitchFamily="34" charset="0"/>
              <a:buChar char="•"/>
            </a:pPr>
            <a:r>
              <a:rPr lang="en-US" sz="2000" dirty="0"/>
              <a:t>Tags allow people to navigate a document in a similar way visual users navigate</a:t>
            </a:r>
          </a:p>
          <a:p>
            <a:pPr marL="398463" indent="-173038">
              <a:buFont typeface="Arial" panose="020B0604020202020204" pitchFamily="34" charset="0"/>
              <a:buChar char="•"/>
            </a:pPr>
            <a:r>
              <a:rPr lang="en-US" sz="2000" dirty="0" smtClean="0"/>
              <a:t>Apply </a:t>
            </a:r>
            <a:r>
              <a:rPr lang="en-US" sz="2000" dirty="0"/>
              <a:t>Tags to make your </a:t>
            </a:r>
            <a:r>
              <a:rPr lang="en-US" sz="2000" dirty="0" smtClean="0"/>
              <a:t>document accessible </a:t>
            </a:r>
            <a:r>
              <a:rPr lang="en-US" sz="2000" dirty="0"/>
              <a:t>to screen </a:t>
            </a:r>
            <a:r>
              <a:rPr lang="en-US" sz="2000" dirty="0" smtClean="0"/>
              <a:t>readers</a:t>
            </a:r>
            <a:endParaRPr lang="en-US" sz="2000" dirty="0"/>
          </a:p>
          <a:p>
            <a:pPr lvl="1">
              <a:spcBef>
                <a:spcPts val="1200"/>
              </a:spcBef>
            </a:pPr>
            <a:r>
              <a:rPr lang="en-US" sz="2000" dirty="0"/>
              <a:t>Documents without Tags have:</a:t>
            </a:r>
          </a:p>
          <a:p>
            <a:pPr marL="398463" lvl="1" indent="-173038">
              <a:buFont typeface="Arial" panose="020B0604020202020204" pitchFamily="34" charset="0"/>
              <a:buChar char="•"/>
            </a:pPr>
            <a:r>
              <a:rPr lang="en-US" sz="2000" dirty="0"/>
              <a:t>No clear navigation</a:t>
            </a:r>
          </a:p>
          <a:p>
            <a:pPr marL="398463" lvl="1" indent="-173038">
              <a:buFont typeface="Arial" panose="020B0604020202020204" pitchFamily="34" charset="0"/>
              <a:buChar char="•"/>
            </a:pPr>
            <a:r>
              <a:rPr lang="en-US" sz="2000" dirty="0"/>
              <a:t>No understanding of pictures or links</a:t>
            </a:r>
          </a:p>
          <a:p>
            <a:pPr marL="398463" lvl="1" indent="-173038">
              <a:buFont typeface="Arial" panose="020B0604020202020204" pitchFamily="34" charset="0"/>
              <a:buChar char="•"/>
            </a:pPr>
            <a:r>
              <a:rPr lang="en-US" sz="2000" dirty="0"/>
              <a:t>No organization for screen </a:t>
            </a:r>
            <a:r>
              <a:rPr lang="en-US" sz="2000" dirty="0" smtClean="0"/>
              <a:t>readers</a:t>
            </a:r>
            <a:endParaRPr lang="en-US" sz="2000" dirty="0"/>
          </a:p>
          <a:p>
            <a:pPr lvl="1">
              <a:spcBef>
                <a:spcPts val="1200"/>
              </a:spcBef>
            </a:pPr>
            <a:r>
              <a:rPr lang="en-US" sz="2000" dirty="0"/>
              <a:t>Documents with Tags:</a:t>
            </a:r>
          </a:p>
          <a:p>
            <a:pPr marL="398463" lvl="1" indent="-173038">
              <a:buFont typeface="Arial" panose="020B0604020202020204" pitchFamily="34" charset="0"/>
              <a:buChar char="•"/>
            </a:pPr>
            <a:r>
              <a:rPr lang="en-US" sz="2000" dirty="0"/>
              <a:t>Are easy to navigate</a:t>
            </a:r>
          </a:p>
          <a:p>
            <a:pPr marL="398463" lvl="1" indent="-173038">
              <a:buFont typeface="Arial" panose="020B0604020202020204" pitchFamily="34" charset="0"/>
              <a:buChar char="•"/>
            </a:pPr>
            <a:r>
              <a:rPr lang="en-US" sz="2000" dirty="0"/>
              <a:t>Have descriptions for pictures and links</a:t>
            </a:r>
          </a:p>
          <a:p>
            <a:pPr marL="398463" lvl="1" indent="-173038">
              <a:buFont typeface="Arial" panose="020B0604020202020204" pitchFamily="34" charset="0"/>
              <a:buChar char="•"/>
            </a:pPr>
            <a:r>
              <a:rPr lang="en-US" sz="2000" dirty="0"/>
              <a:t>Have an organized layout</a:t>
            </a:r>
          </a:p>
        </p:txBody>
      </p:sp>
    </p:spTree>
    <p:extLst>
      <p:ext uri="{BB962C8B-B14F-4D97-AF65-F5344CB8AC3E}">
        <p14:creationId xmlns:p14="http://schemas.microsoft.com/office/powerpoint/2010/main" val="3560297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886" y="448056"/>
            <a:ext cx="11247450" cy="640080"/>
          </a:xfrm>
        </p:spPr>
        <p:txBody>
          <a:bodyPr/>
          <a:lstStyle/>
          <a:p>
            <a:r>
              <a:rPr lang="en-US" dirty="0" smtClean="0"/>
              <a:t>Tags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sz="2000" dirty="0" smtClean="0"/>
              <a:t>Types of Tags</a:t>
            </a:r>
          </a:p>
          <a:p>
            <a:pPr marL="233363" lvl="1"/>
            <a:r>
              <a:rPr lang="en-US" sz="2000" dirty="0" smtClean="0"/>
              <a:t>• Heading </a:t>
            </a:r>
            <a:r>
              <a:rPr lang="en-US" sz="2000" dirty="0"/>
              <a:t>Tags</a:t>
            </a:r>
          </a:p>
          <a:p>
            <a:pPr marL="233363" lvl="1"/>
            <a:r>
              <a:rPr lang="en-US" sz="2000" dirty="0" smtClean="0"/>
              <a:t>• Image </a:t>
            </a:r>
            <a:r>
              <a:rPr lang="en-US" sz="2000" dirty="0"/>
              <a:t>Alt. Tags</a:t>
            </a:r>
          </a:p>
          <a:p>
            <a:pPr marL="233363" lvl="1"/>
            <a:r>
              <a:rPr lang="en-US" sz="2000" dirty="0" smtClean="0"/>
              <a:t>• Table </a:t>
            </a:r>
            <a:r>
              <a:rPr lang="en-US" sz="2000" dirty="0"/>
              <a:t>Alt. Tags</a:t>
            </a:r>
          </a:p>
          <a:p>
            <a:pPr marL="233363" lvl="1"/>
            <a:r>
              <a:rPr lang="en-US" sz="2000" dirty="0" smtClean="0"/>
              <a:t>• Table </a:t>
            </a:r>
            <a:r>
              <a:rPr lang="en-US" sz="2000" dirty="0"/>
              <a:t>Heading Tags</a:t>
            </a:r>
          </a:p>
          <a:p>
            <a:pPr lvl="1"/>
            <a:r>
              <a:rPr lang="en-US" sz="2000" dirty="0"/>
              <a:t> </a:t>
            </a:r>
          </a:p>
          <a:p>
            <a:pPr lvl="1"/>
            <a:r>
              <a:rPr lang="en-US" sz="2000" dirty="0"/>
              <a:t>Other Considerations</a:t>
            </a:r>
          </a:p>
          <a:p>
            <a:pPr marL="233363" lvl="1"/>
            <a:r>
              <a:rPr lang="en-US" sz="2000" dirty="0" smtClean="0"/>
              <a:t>• Color</a:t>
            </a:r>
          </a:p>
          <a:p>
            <a:pPr marL="233363" lvl="1"/>
            <a:r>
              <a:rPr lang="en-US" sz="2000" dirty="0"/>
              <a:t>• </a:t>
            </a:r>
            <a:r>
              <a:rPr lang="en-US" sz="2000" dirty="0" smtClean="0"/>
              <a:t>Lists </a:t>
            </a:r>
            <a:endParaRPr lang="en-US" sz="2000" dirty="0"/>
          </a:p>
          <a:p>
            <a:pPr marL="233363" lvl="1"/>
            <a:r>
              <a:rPr lang="en-US" sz="2000" dirty="0" smtClean="0"/>
              <a:t>• Metadata</a:t>
            </a:r>
            <a:endParaRPr lang="en-US" sz="2000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41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744358" y="5610663"/>
            <a:ext cx="10221864" cy="1247337"/>
          </a:xfrm>
        </p:spPr>
        <p:txBody>
          <a:bodyPr>
            <a:noAutofit/>
          </a:bodyPr>
          <a:lstStyle/>
          <a:p>
            <a:pPr marL="285750" indent="-285750" fontAlgn="ctr">
              <a:buFont typeface="Arial" panose="020B0604020202020204" pitchFamily="34" charset="0"/>
              <a:buChar char="•"/>
            </a:pPr>
            <a:r>
              <a:rPr lang="en-US" sz="2000" dirty="0"/>
              <a:t>To those who use their eyes to read documents: there is no difference</a:t>
            </a:r>
          </a:p>
          <a:p>
            <a:pPr marL="285750" indent="-285750" fontAlgn="ctr">
              <a:buFont typeface="Arial" panose="020B0604020202020204" pitchFamily="34" charset="0"/>
              <a:buChar char="•"/>
            </a:pPr>
            <a:r>
              <a:rPr lang="en-US" sz="2000" dirty="0"/>
              <a:t>To a screen reader: One document is organized, one is not. </a:t>
            </a: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pic>
        <p:nvPicPr>
          <p:cNvPr id="7" name="Picture 6" descr="Sample document were tags have been adde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4246" y="1235413"/>
            <a:ext cx="4568564" cy="3531140"/>
          </a:xfrm>
          <a:prstGeom prst="rect">
            <a:avLst/>
          </a:prstGeom>
        </p:spPr>
      </p:pic>
      <p:pic>
        <p:nvPicPr>
          <p:cNvPr id="5" name="Picture 4" descr="Sample Document without Accessibility tag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5641" y="1235413"/>
            <a:ext cx="4568564" cy="35311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934" y="448056"/>
            <a:ext cx="11280401" cy="640080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Can you tell the difference between these two documents?</a:t>
            </a:r>
            <a:br>
              <a:rPr lang="en-US" dirty="0"/>
            </a:b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537746" y="4819276"/>
            <a:ext cx="10767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Has Tags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8920175" y="4819276"/>
            <a:ext cx="991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No Tags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47235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755648" y="1559858"/>
            <a:ext cx="10076688" cy="4862457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Know what the Law says…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Whenever </a:t>
            </a:r>
            <a:r>
              <a:rPr lang="en-US" sz="2000" dirty="0"/>
              <a:t>possible, delete documents with errors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Whenever possible, use a webpage instead of a PDF document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Keep original copies made from Microsoft Word, Excel, PowerPoint…</a:t>
            </a:r>
          </a:p>
          <a:p>
            <a:pPr marL="747713" lvl="2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Documents are more accessible in their native form</a:t>
            </a:r>
          </a:p>
          <a:p>
            <a:pPr marL="747713" lvl="2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Documents can be made to be read-only in their native form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Live Demonstration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3876690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Style/Structure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752600" y="1444752"/>
            <a:ext cx="10076688" cy="1396419"/>
          </a:xfrm>
        </p:spPr>
        <p:txBody>
          <a:bodyPr/>
          <a:lstStyle/>
          <a:p>
            <a:r>
              <a:rPr lang="en-US" sz="1800" dirty="0"/>
              <a:t>Headings communicate the organization </a:t>
            </a:r>
            <a:r>
              <a:rPr lang="en-US" sz="1800" dirty="0" smtClean="0"/>
              <a:t>and structure of </a:t>
            </a:r>
            <a:r>
              <a:rPr lang="en-US" sz="1800" dirty="0"/>
              <a:t>the </a:t>
            </a:r>
            <a:r>
              <a:rPr lang="en-US" sz="1800" dirty="0" smtClean="0"/>
              <a:t>content. </a:t>
            </a:r>
          </a:p>
          <a:p>
            <a:pPr marL="571500" lvl="1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Assistive </a:t>
            </a:r>
            <a:r>
              <a:rPr lang="en-US" sz="1800" dirty="0"/>
              <a:t>technologies </a:t>
            </a:r>
            <a:r>
              <a:rPr lang="en-US" sz="1800" dirty="0" smtClean="0"/>
              <a:t>use headings </a:t>
            </a:r>
            <a:r>
              <a:rPr lang="en-US" sz="1800" dirty="0"/>
              <a:t>to provide in-page navigation</a:t>
            </a:r>
            <a:r>
              <a:rPr lang="en-US" sz="1800" dirty="0" smtClean="0"/>
              <a:t>. </a:t>
            </a:r>
          </a:p>
          <a:p>
            <a:pPr marL="571500" lvl="1" indent="-285750">
              <a:buFont typeface="Arial" panose="020B0604020202020204" pitchFamily="34" charset="0"/>
              <a:buChar char="•"/>
            </a:pPr>
            <a:r>
              <a:rPr lang="en-US" sz="1800" b="1" dirty="0" smtClean="0"/>
              <a:t>Make </a:t>
            </a:r>
            <a:r>
              <a:rPr lang="en-US" sz="1800" b="1" dirty="0"/>
              <a:t>sure headings and sub-headings are in logical sequential order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10215" y="3395169"/>
            <a:ext cx="456655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dirty="0" smtClean="0"/>
              <a:t>&lt;</a:t>
            </a:r>
            <a:r>
              <a:rPr lang="en-US" dirty="0"/>
              <a:t>h1&gt;Plant Foods that Humans Eat&lt;/h1&gt;</a:t>
            </a:r>
          </a:p>
          <a:p>
            <a:pPr lvl="1"/>
            <a:r>
              <a:rPr lang="en-US" dirty="0" smtClean="0"/>
              <a:t>&lt;</a:t>
            </a:r>
            <a:r>
              <a:rPr lang="en-US" dirty="0"/>
              <a:t>h2&gt;Fruit&lt;/h2&gt;</a:t>
            </a:r>
          </a:p>
          <a:p>
            <a:pPr lvl="1"/>
            <a:r>
              <a:rPr lang="en-US" dirty="0" smtClean="0"/>
              <a:t>&lt;</a:t>
            </a:r>
            <a:r>
              <a:rPr lang="en-US" dirty="0"/>
              <a:t>h3&gt;Apple&lt;/h3&gt;</a:t>
            </a:r>
          </a:p>
          <a:p>
            <a:pPr lvl="1"/>
            <a:r>
              <a:rPr lang="en-US" dirty="0" smtClean="0"/>
              <a:t>&lt;</a:t>
            </a:r>
            <a:r>
              <a:rPr lang="en-US" dirty="0"/>
              <a:t>h3&gt;Orange&lt;/h3&gt;</a:t>
            </a:r>
          </a:p>
          <a:p>
            <a:pPr lvl="1"/>
            <a:r>
              <a:rPr lang="en-US" dirty="0" smtClean="0"/>
              <a:t>&lt;</a:t>
            </a:r>
            <a:r>
              <a:rPr lang="en-US" dirty="0"/>
              <a:t>h3&gt;Banana&lt;/h3</a:t>
            </a:r>
            <a:r>
              <a:rPr lang="en-US" dirty="0" smtClean="0"/>
              <a:t>&gt;</a:t>
            </a:r>
          </a:p>
          <a:p>
            <a:pPr lvl="1"/>
            <a:r>
              <a:rPr lang="en-US" dirty="0"/>
              <a:t>&lt;h2&gt;Vegetables&lt;/h2&gt;</a:t>
            </a:r>
          </a:p>
          <a:p>
            <a:pPr lvl="1"/>
            <a:r>
              <a:rPr lang="en-US" dirty="0" smtClean="0"/>
              <a:t>&lt;</a:t>
            </a:r>
            <a:r>
              <a:rPr lang="en-US" dirty="0"/>
              <a:t>h3&gt;Broccoli&lt;/h3</a:t>
            </a:r>
            <a:r>
              <a:rPr lang="en-US" dirty="0" smtClean="0"/>
              <a:t>&gt;</a:t>
            </a:r>
            <a:endParaRPr lang="en-US" dirty="0"/>
          </a:p>
          <a:p>
            <a:pPr lvl="1"/>
            <a:r>
              <a:rPr lang="en-US" dirty="0"/>
              <a:t>&lt;h3&gt;Brussels sprouts&lt;/h3&gt;</a:t>
            </a:r>
          </a:p>
          <a:p>
            <a:pPr lvl="1"/>
            <a:r>
              <a:rPr lang="en-US" dirty="0" smtClean="0"/>
              <a:t>&lt;</a:t>
            </a:r>
            <a:r>
              <a:rPr lang="en-US" dirty="0"/>
              <a:t>h3&gt;Green beans&lt;/h3&gt;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19157" y="3395169"/>
            <a:ext cx="456655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dirty="0" smtClean="0"/>
              <a:t>&lt;</a:t>
            </a:r>
            <a:r>
              <a:rPr lang="en-US" dirty="0"/>
              <a:t>h1&gt;Plant Foods that Humans Eat&lt;/h1&gt;</a:t>
            </a:r>
          </a:p>
          <a:p>
            <a:pPr lvl="2"/>
            <a:r>
              <a:rPr lang="en-US" dirty="0" smtClean="0"/>
              <a:t>&lt;</a:t>
            </a:r>
            <a:r>
              <a:rPr lang="en-US" dirty="0"/>
              <a:t>h2&gt;Fruit&lt;/h2&gt;</a:t>
            </a:r>
          </a:p>
          <a:p>
            <a:pPr lvl="3"/>
            <a:r>
              <a:rPr lang="en-US" dirty="0" smtClean="0"/>
              <a:t>&lt;</a:t>
            </a:r>
            <a:r>
              <a:rPr lang="en-US" dirty="0"/>
              <a:t>h3&gt;Apple&lt;/h3&gt;</a:t>
            </a:r>
          </a:p>
          <a:p>
            <a:pPr lvl="3"/>
            <a:r>
              <a:rPr lang="en-US" dirty="0" smtClean="0"/>
              <a:t>&lt;</a:t>
            </a:r>
            <a:r>
              <a:rPr lang="en-US" dirty="0"/>
              <a:t>h3&gt;Orange&lt;/h3&gt;</a:t>
            </a:r>
          </a:p>
          <a:p>
            <a:pPr lvl="3"/>
            <a:r>
              <a:rPr lang="en-US" dirty="0" smtClean="0"/>
              <a:t>&lt;</a:t>
            </a:r>
            <a:r>
              <a:rPr lang="en-US" dirty="0"/>
              <a:t>h3&gt;Banana&lt;/h3</a:t>
            </a:r>
            <a:r>
              <a:rPr lang="en-US" dirty="0" smtClean="0"/>
              <a:t>&gt;</a:t>
            </a:r>
          </a:p>
          <a:p>
            <a:pPr lvl="2"/>
            <a:r>
              <a:rPr lang="en-US" dirty="0"/>
              <a:t>&lt;h2&gt;Vegetables&lt;/h2&gt;</a:t>
            </a:r>
          </a:p>
          <a:p>
            <a:pPr lvl="3"/>
            <a:r>
              <a:rPr lang="en-US" dirty="0" smtClean="0"/>
              <a:t>&lt;</a:t>
            </a:r>
            <a:r>
              <a:rPr lang="en-US" dirty="0"/>
              <a:t>h3&gt;Broccoli&lt;/h3</a:t>
            </a:r>
            <a:r>
              <a:rPr lang="en-US" dirty="0" smtClean="0"/>
              <a:t>&gt;</a:t>
            </a:r>
            <a:endParaRPr lang="en-US" dirty="0"/>
          </a:p>
          <a:p>
            <a:pPr lvl="3"/>
            <a:r>
              <a:rPr lang="en-US" dirty="0"/>
              <a:t>&lt;h3&gt;Brussels sprouts&lt;/h3&gt;</a:t>
            </a:r>
          </a:p>
          <a:p>
            <a:pPr lvl="3"/>
            <a:r>
              <a:rPr lang="en-US" dirty="0" smtClean="0"/>
              <a:t>&lt;</a:t>
            </a:r>
            <a:r>
              <a:rPr lang="en-US" dirty="0"/>
              <a:t>h3&gt;Green beans&lt;/h3&gt;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52600" y="3039345"/>
            <a:ext cx="15751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Example Code: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951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Tables – Making Tables Accessible</a:t>
            </a:r>
            <a:endParaRPr lang="en-US" dirty="0"/>
          </a:p>
        </p:txBody>
      </p:sp>
      <p:sp>
        <p:nvSpPr>
          <p:cNvPr id="5" name="TextBox 4" descr="&#10;&#10;"/>
          <p:cNvSpPr txBox="1"/>
          <p:nvPr/>
        </p:nvSpPr>
        <p:spPr>
          <a:xfrm>
            <a:off x="1934308" y="1215851"/>
            <a:ext cx="831381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Split </a:t>
            </a:r>
            <a:r>
              <a:rPr lang="en-US" b="1" dirty="0" smtClean="0"/>
              <a:t>nested</a:t>
            </a:r>
            <a:r>
              <a:rPr lang="en-US" dirty="0" smtClean="0"/>
              <a:t> </a:t>
            </a:r>
            <a:r>
              <a:rPr lang="en-US" b="1" dirty="0" smtClean="0"/>
              <a:t>tables</a:t>
            </a:r>
            <a:r>
              <a:rPr lang="en-US" dirty="0" smtClean="0"/>
              <a:t> into multiple tables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Remove</a:t>
            </a:r>
            <a:r>
              <a:rPr lang="en-US" b="1" dirty="0" smtClean="0"/>
              <a:t> merged cells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Set row headers in your tables using </a:t>
            </a:r>
            <a:r>
              <a:rPr lang="en-US" i="1" dirty="0" smtClean="0"/>
              <a:t>Table Properties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i="1" dirty="0"/>
              <a:t>Uncheck the Allow row to break across pages check box in the Options section.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i="1" dirty="0"/>
              <a:t>Check the Repeat as header row at the top of each </a:t>
            </a:r>
            <a:r>
              <a:rPr lang="en-US" i="1" dirty="0" smtClean="0"/>
              <a:t>page</a:t>
            </a:r>
          </a:p>
        </p:txBody>
      </p:sp>
      <p:pic>
        <p:nvPicPr>
          <p:cNvPr id="4098" name="Picture 2" descr="Uncheck the Allow row to break across pages check box in the Options section.&#10;Check the Repeat as header row at the top of each p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6057" y="2773643"/>
            <a:ext cx="7180810" cy="3479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69571" y="6333469"/>
            <a:ext cx="103627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dirty="0" smtClean="0"/>
              <a:t>Note: Do not forget to add Alt-text </a:t>
            </a:r>
            <a:r>
              <a:rPr lang="en-US" dirty="0"/>
              <a:t>to your tables</a:t>
            </a:r>
          </a:p>
          <a:p>
            <a:endParaRPr lang="en-US" dirty="0"/>
          </a:p>
        </p:txBody>
      </p:sp>
      <p:pic>
        <p:nvPicPr>
          <p:cNvPr id="6" name="Picture 5" descr="Do not forget to add Alt-text"/>
          <p:cNvPicPr>
            <a:picLocks noChangeAspect="1"/>
          </p:cNvPicPr>
          <p:nvPr/>
        </p:nvPicPr>
        <p:blipFill rotWithShape="1">
          <a:blip r:embed="rId3"/>
          <a:srcRect l="8098"/>
          <a:stretch/>
        </p:blipFill>
        <p:spPr>
          <a:xfrm>
            <a:off x="8111697" y="3108571"/>
            <a:ext cx="306340" cy="3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582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Tables with multiple header rows must be split apart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4826" y="2836232"/>
            <a:ext cx="981075" cy="92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Example of how not to do tables. This table has two header row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669" y="1957443"/>
            <a:ext cx="4753574" cy="233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752600" y="1186249"/>
            <a:ext cx="10076688" cy="464762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Is this table Okay?</a:t>
            </a:r>
          </a:p>
          <a:p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174" y="448056"/>
            <a:ext cx="11272162" cy="640080"/>
          </a:xfrm>
        </p:spPr>
        <p:txBody>
          <a:bodyPr/>
          <a:lstStyle/>
          <a:p>
            <a:r>
              <a:rPr lang="en-US" dirty="0" smtClean="0"/>
              <a:t>Tables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353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ne big table that has been split into two smaller tables, each with its own header row.&#10;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5669" y="1957443"/>
            <a:ext cx="4753574" cy="2681504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225669" y="4938131"/>
            <a:ext cx="10076688" cy="17914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8000"/>
              </a:lnSpc>
              <a:spcBef>
                <a:spcPts val="0"/>
              </a:spcBef>
              <a:spcAft>
                <a:spcPts val="800"/>
              </a:spcAft>
              <a:buClr>
                <a:schemeClr val="tx1">
                  <a:lumMod val="75000"/>
                  <a:lumOff val="25000"/>
                </a:schemeClr>
              </a:buClr>
              <a:buFontTx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8000"/>
              </a:lnSpc>
              <a:spcBef>
                <a:spcPts val="0"/>
              </a:spcBef>
              <a:spcAft>
                <a:spcPts val="800"/>
              </a:spcAft>
              <a:buClr>
                <a:schemeClr val="tx1">
                  <a:lumMod val="75000"/>
                  <a:lumOff val="25000"/>
                </a:schemeClr>
              </a:buClr>
              <a:buFontTx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8000"/>
              </a:lnSpc>
              <a:spcBef>
                <a:spcPts val="0"/>
              </a:spcBef>
              <a:spcAft>
                <a:spcPts val="800"/>
              </a:spcAft>
              <a:buClr>
                <a:schemeClr val="tx1">
                  <a:lumMod val="75000"/>
                  <a:lumOff val="25000"/>
                </a:schemeClr>
              </a:buClr>
              <a:buFontTx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8000"/>
              </a:lnSpc>
              <a:spcBef>
                <a:spcPts val="0"/>
              </a:spcBef>
              <a:spcAft>
                <a:spcPts val="800"/>
              </a:spcAft>
              <a:buClr>
                <a:schemeClr val="tx1">
                  <a:lumMod val="75000"/>
                  <a:lumOff val="25000"/>
                </a:schemeClr>
              </a:buClr>
              <a:buFontTx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8000"/>
              </a:lnSpc>
              <a:spcBef>
                <a:spcPts val="0"/>
              </a:spcBef>
              <a:spcAft>
                <a:spcPts val="800"/>
              </a:spcAft>
              <a:buClr>
                <a:schemeClr val="tx1">
                  <a:lumMod val="75000"/>
                  <a:lumOff val="25000"/>
                </a:schemeClr>
              </a:buClr>
              <a:buFontTx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8000"/>
              </a:lnSpc>
              <a:spcBef>
                <a:spcPts val="0"/>
              </a:spcBef>
              <a:spcAft>
                <a:spcPts val="800"/>
              </a:spcAft>
              <a:buClr>
                <a:schemeClr val="tx1">
                  <a:lumMod val="75000"/>
                  <a:lumOff val="25000"/>
                </a:schemeClr>
              </a:buClr>
              <a:buFontTx/>
              <a:buNone/>
              <a:defRPr sz="16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8000"/>
              </a:lnSpc>
              <a:spcBef>
                <a:spcPts val="0"/>
              </a:spcBef>
              <a:spcAft>
                <a:spcPts val="800"/>
              </a:spcAft>
              <a:buClr>
                <a:schemeClr val="tx1">
                  <a:lumMod val="75000"/>
                  <a:lumOff val="25000"/>
                </a:schemeClr>
              </a:buClr>
              <a:buFontTx/>
              <a:buNone/>
              <a:defRPr sz="16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8000"/>
              </a:lnSpc>
              <a:spcBef>
                <a:spcPts val="0"/>
              </a:spcBef>
              <a:spcAft>
                <a:spcPts val="800"/>
              </a:spcAft>
              <a:buClr>
                <a:schemeClr val="tx1">
                  <a:lumMod val="75000"/>
                  <a:lumOff val="25000"/>
                </a:schemeClr>
              </a:buClr>
              <a:buFontTx/>
              <a:buNone/>
              <a:defRPr sz="16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None/>
              <a:defRPr sz="18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2000" dirty="0" smtClean="0"/>
              <a:t>Keep Each Table to one page if possible</a:t>
            </a:r>
          </a:p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2000" dirty="0"/>
              <a:t>Do not use tables for formatting only</a:t>
            </a:r>
          </a:p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2000" dirty="0"/>
              <a:t>Do not use nested tables or columns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/>
          </a:p>
        </p:txBody>
      </p:sp>
      <p:pic>
        <p:nvPicPr>
          <p:cNvPr id="1028" name="Picture 4" descr="Table with muliple header rows must be split ap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4826" y="2836232"/>
            <a:ext cx="981075" cy="92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ndicates this is the Second tab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2601" y="3803549"/>
            <a:ext cx="495300" cy="56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Indicates this is the first tabl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501" y="2310826"/>
            <a:ext cx="533400" cy="581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752600" y="1186249"/>
            <a:ext cx="10076688" cy="464762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Is this table Okay?</a:t>
            </a:r>
          </a:p>
          <a:p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174" y="448056"/>
            <a:ext cx="11272162" cy="640080"/>
          </a:xfrm>
        </p:spPr>
        <p:txBody>
          <a:bodyPr/>
          <a:lstStyle/>
          <a:p>
            <a:r>
              <a:rPr lang="en-US" dirty="0" smtClean="0"/>
              <a:t>Tables </a:t>
            </a:r>
            <a:r>
              <a:rPr lang="en-US" dirty="0" smtClean="0">
                <a:solidFill>
                  <a:srgbClr val="932D32"/>
                </a:solidFill>
              </a:rPr>
              <a:t>(Split)</a:t>
            </a:r>
            <a:endParaRPr lang="en-US" dirty="0">
              <a:solidFill>
                <a:srgbClr val="932D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14814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Considerations: Color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752600" y="1444752"/>
            <a:ext cx="10076688" cy="5263697"/>
          </a:xfrm>
        </p:spPr>
        <p:txBody>
          <a:bodyPr>
            <a:noAutofit/>
          </a:bodyPr>
          <a:lstStyle/>
          <a:p>
            <a:pPr lvl="1" fontAlgn="ctr"/>
            <a:r>
              <a:rPr lang="en-US" sz="2400" dirty="0" smtClean="0"/>
              <a:t>Colors should not be used to communicate information</a:t>
            </a:r>
          </a:p>
          <a:p>
            <a:pPr marL="685800" lvl="2" indent="-173038" fontAlgn="ctr">
              <a:buFont typeface="Arial" panose="020B0604020202020204" pitchFamily="34" charset="0"/>
              <a:buChar char="•"/>
            </a:pPr>
            <a:r>
              <a:rPr lang="en-US" sz="2400" dirty="0" smtClean="0"/>
              <a:t>If you were to use </a:t>
            </a:r>
            <a:r>
              <a:rPr lang="en-US" sz="2400" dirty="0" smtClean="0">
                <a:solidFill>
                  <a:srgbClr val="FF0000"/>
                </a:solidFill>
              </a:rPr>
              <a:t>red</a:t>
            </a:r>
            <a:r>
              <a:rPr lang="en-US" sz="2400" dirty="0" smtClean="0"/>
              <a:t> text to communicate bad information and </a:t>
            </a:r>
            <a:r>
              <a:rPr lang="en-US" sz="2400" dirty="0" smtClean="0">
                <a:solidFill>
                  <a:srgbClr val="49A64B"/>
                </a:solidFill>
              </a:rPr>
              <a:t>green</a:t>
            </a:r>
            <a:r>
              <a:rPr lang="en-US" sz="2400" dirty="0" smtClean="0"/>
              <a:t> text to communicate good information</a:t>
            </a:r>
          </a:p>
          <a:p>
            <a:pPr marL="1263650" lvl="4" indent="-173038" fontAlgn="ctr">
              <a:buFont typeface="Arial" panose="020B0604020202020204" pitchFamily="34" charset="0"/>
              <a:buChar char="•"/>
            </a:pPr>
            <a:r>
              <a:rPr lang="en-US" sz="2400" dirty="0" smtClean="0"/>
              <a:t>Those who use screen readers would not get that information</a:t>
            </a:r>
          </a:p>
          <a:p>
            <a:pPr marL="1263650" lvl="4" indent="-173038" fontAlgn="ctr">
              <a:buFont typeface="Arial" panose="020B0604020202020204" pitchFamily="34" charset="0"/>
              <a:buChar char="•"/>
            </a:pPr>
            <a:r>
              <a:rPr lang="en-US" sz="2400" dirty="0" smtClean="0"/>
              <a:t>Those who are color blind would not get that information</a:t>
            </a:r>
          </a:p>
          <a:p>
            <a:pPr marL="577850" lvl="1" indent="-173038" fontAlgn="ctr">
              <a:buFont typeface="Arial" panose="020B0604020202020204" pitchFamily="34" charset="0"/>
              <a:buChar char="•"/>
            </a:pPr>
            <a:r>
              <a:rPr lang="en-US" sz="2400" dirty="0" smtClean="0"/>
              <a:t>Use </a:t>
            </a:r>
            <a:r>
              <a:rPr lang="en-US" sz="2400" b="1" dirty="0" smtClean="0"/>
              <a:t>bold</a:t>
            </a:r>
            <a:r>
              <a:rPr lang="en-US" sz="2400" dirty="0" smtClean="0"/>
              <a:t> or </a:t>
            </a:r>
            <a:r>
              <a:rPr lang="en-US" sz="2400" i="1" dirty="0" smtClean="0"/>
              <a:t>italics</a:t>
            </a:r>
            <a:r>
              <a:rPr lang="en-US" sz="2400" dirty="0" smtClean="0"/>
              <a:t> to communicate information</a:t>
            </a:r>
          </a:p>
          <a:p>
            <a:pPr marL="577850" lvl="1" indent="-173038">
              <a:buFont typeface="Arial" panose="020B0604020202020204" pitchFamily="34" charset="0"/>
              <a:buChar char="•"/>
            </a:pPr>
            <a:r>
              <a:rPr lang="en-US" sz="2400" dirty="0" smtClean="0"/>
              <a:t>If you use color, it must be high contrast (i.e., dark text on light background </a:t>
            </a:r>
            <a:br>
              <a:rPr lang="en-US" sz="2400" dirty="0" smtClean="0"/>
            </a:br>
            <a:r>
              <a:rPr lang="en-US" sz="2400" dirty="0" smtClean="0"/>
              <a:t>or vice-versa)</a:t>
            </a:r>
          </a:p>
          <a:p>
            <a:pPr marL="173038" lvl="1" indent="-173038">
              <a:buFont typeface="Arial" panose="020B0604020202020204" pitchFamily="34" charset="0"/>
              <a:buChar char="•"/>
            </a:pPr>
            <a:endParaRPr lang="en-US" sz="2400" dirty="0"/>
          </a:p>
          <a:p>
            <a:pPr lvl="1" algn="ctr"/>
            <a:r>
              <a:rPr lang="en-US" sz="2400" dirty="0" smtClean="0">
                <a:hlinkClick r:id="rId2"/>
              </a:rPr>
              <a:t>Color Test (http://www.mtsac.edu/accessibility/colortest)</a:t>
            </a:r>
            <a:r>
              <a:rPr lang="en-US" sz="2400" dirty="0" smtClean="0"/>
              <a:t> 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63594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682715" y="2597863"/>
            <a:ext cx="1706947" cy="32941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sz="2400" dirty="0"/>
              <a:t>Yes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sz="2400" dirty="0"/>
              <a:t>No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sz="2400" dirty="0"/>
              <a:t>Maybe</a:t>
            </a:r>
          </a:p>
        </p:txBody>
      </p:sp>
      <p:pic>
        <p:nvPicPr>
          <p:cNvPr id="4" name="Content Placeholder 3" descr="Scaned flyer of a Sodexo advertisement for a free cookie with the purchase of any coffee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33019" y="328254"/>
            <a:ext cx="7476899" cy="6336705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809" y="302005"/>
            <a:ext cx="3424711" cy="644881"/>
          </a:xfrm>
        </p:spPr>
        <p:txBody>
          <a:bodyPr>
            <a:normAutofit/>
          </a:bodyPr>
          <a:lstStyle/>
          <a:p>
            <a:r>
              <a:rPr lang="en-US" sz="3000" dirty="0"/>
              <a:t>Is this a good email?</a:t>
            </a:r>
          </a:p>
        </p:txBody>
      </p:sp>
    </p:spTree>
    <p:extLst>
      <p:ext uri="{BB962C8B-B14F-4D97-AF65-F5344CB8AC3E}">
        <p14:creationId xmlns:p14="http://schemas.microsoft.com/office/powerpoint/2010/main" val="2089147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98816" y="1900709"/>
            <a:ext cx="10062556" cy="2718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54038" lvl="1" indent="-514350" defTabSz="914400">
              <a:lnSpc>
                <a:spcPct val="90000"/>
              </a:lnSpc>
              <a:spcBef>
                <a:spcPts val="20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arabicPeriod"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 am sending to all employees</a:t>
            </a:r>
          </a:p>
          <a:p>
            <a:pPr marL="554038" lvl="1" indent="-514350" defTabSz="914400">
              <a:lnSpc>
                <a:spcPct val="90000"/>
              </a:lnSpc>
              <a:spcBef>
                <a:spcPts val="20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arabicPeriod"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 am only sending to a small group, all of whom I know</a:t>
            </a:r>
          </a:p>
          <a:p>
            <a:pPr marL="554038" lvl="1" indent="-514350" defTabSz="914400">
              <a:lnSpc>
                <a:spcPct val="90000"/>
              </a:lnSpc>
              <a:spcBef>
                <a:spcPts val="20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arabicPeriod"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 am only sending to one other person</a:t>
            </a:r>
          </a:p>
          <a:p>
            <a:pPr marL="554038" lvl="1" indent="-514350" defTabSz="914400">
              <a:lnSpc>
                <a:spcPct val="90000"/>
              </a:lnSpc>
              <a:spcBef>
                <a:spcPts val="20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arabicPeriod"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My email contains a survey</a:t>
            </a:r>
          </a:p>
          <a:p>
            <a:pPr marL="554038" lvl="1" indent="-514350" defTabSz="914400">
              <a:lnSpc>
                <a:spcPct val="90000"/>
              </a:lnSpc>
              <a:spcBef>
                <a:spcPts val="20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arabicPeriod"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My email contains educational or training material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Email is Required to be Accessible if</a:t>
            </a:r>
          </a:p>
        </p:txBody>
      </p:sp>
    </p:spTree>
    <p:extLst>
      <p:ext uri="{BB962C8B-B14F-4D97-AF65-F5344CB8AC3E}">
        <p14:creationId xmlns:p14="http://schemas.microsoft.com/office/powerpoint/2010/main" val="1748886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07" y="448056"/>
            <a:ext cx="11449131" cy="640080"/>
          </a:xfrm>
        </p:spPr>
        <p:txBody>
          <a:bodyPr/>
          <a:lstStyle/>
          <a:p>
            <a:r>
              <a:rPr lang="en-US" dirty="0" smtClean="0"/>
              <a:t>My PDF Doesn't Pass. Now What?</a:t>
            </a:r>
            <a:endParaRPr lang="en-US" dirty="0"/>
          </a:p>
        </p:txBody>
      </p:sp>
      <p:sp>
        <p:nvSpPr>
          <p:cNvPr id="4" name="Content Placeholder 3" hidden="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4" name="Picture 6" descr="Groundskeeper Example of Tags and Headers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970" y="1088136"/>
            <a:ext cx="9837672" cy="7671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0695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7856" y="448056"/>
            <a:ext cx="10044479" cy="640080"/>
          </a:xfrm>
        </p:spPr>
        <p:txBody>
          <a:bodyPr/>
          <a:lstStyle/>
          <a:p>
            <a:r>
              <a:rPr lang="en-US" dirty="0" smtClean="0"/>
              <a:t>Use the Adobe Acrobat Action Wizard</a:t>
            </a:r>
            <a:endParaRPr lang="en-US" dirty="0"/>
          </a:p>
        </p:txBody>
      </p:sp>
      <p:pic>
        <p:nvPicPr>
          <p:cNvPr id="3" name="Picture 2" descr="Action Wizard Shortcu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3894" y="1345875"/>
            <a:ext cx="3033144" cy="934870"/>
          </a:xfrm>
          <a:prstGeom prst="rect">
            <a:avLst/>
          </a:prstGeom>
        </p:spPr>
      </p:pic>
      <p:pic>
        <p:nvPicPr>
          <p:cNvPr id="4" name="Content Placeholder 3" descr="Make Accessible Start button"/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3719973" y="2538484"/>
            <a:ext cx="4914406" cy="359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983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Accessibility Fixes</a:t>
            </a:r>
            <a:endParaRPr lang="en-US" dirty="0"/>
          </a:p>
        </p:txBody>
      </p:sp>
      <p:sp>
        <p:nvSpPr>
          <p:cNvPr id="3" name="Content Placeholder 2" hidden="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 descr="For Decoration Only"/>
          <p:cNvSpPr/>
          <p:nvPr/>
        </p:nvSpPr>
        <p:spPr>
          <a:xfrm>
            <a:off x="-140677" y="-128954"/>
            <a:ext cx="12449908" cy="702371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ccessibility Issues and instructions on how to fix them https://www.mtsac.edu/accessibility/pdf/index.html#Fixes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208" y="0"/>
            <a:ext cx="11195538" cy="6894761"/>
          </a:xfrm>
          <a:prstGeom prst="rect">
            <a:avLst/>
          </a:prstGeom>
        </p:spPr>
      </p:pic>
      <p:sp>
        <p:nvSpPr>
          <p:cNvPr id="4" name="TextBox 3">
            <a:hlinkClick r:id="rId4"/>
          </p:cNvPr>
          <p:cNvSpPr txBox="1"/>
          <p:nvPr/>
        </p:nvSpPr>
        <p:spPr>
          <a:xfrm rot="20160221">
            <a:off x="-8041766" y="4678821"/>
            <a:ext cx="20212008" cy="13234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8000" dirty="0" smtClean="0">
                <a:hlinkClick r:id="rId5"/>
              </a:rPr>
              <a:t>Accessibility Help:  www.mtsac.edu/accessibility</a:t>
            </a:r>
            <a:endParaRPr lang="en-US" sz="8000" dirty="0"/>
          </a:p>
        </p:txBody>
      </p:sp>
      <p:sp>
        <p:nvSpPr>
          <p:cNvPr id="5" name="TextBox 4"/>
          <p:cNvSpPr txBox="1"/>
          <p:nvPr/>
        </p:nvSpPr>
        <p:spPr>
          <a:xfrm>
            <a:off x="-140677" y="381000"/>
            <a:ext cx="124499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Wouldn’t It Be Nice If There Was One Central Place for Accessibility Help?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61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08" y="448055"/>
            <a:ext cx="11311128" cy="862129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Accessibility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752600" y="1444752"/>
            <a:ext cx="10076688" cy="1000736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What does “accessibility” mean to you?</a:t>
            </a:r>
            <a:endParaRPr lang="en-US" sz="4000" dirty="0"/>
          </a:p>
        </p:txBody>
      </p:sp>
      <p:pic>
        <p:nvPicPr>
          <p:cNvPr id="4" name="Content Placeholder 3" descr="Big Question Mark&#10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269" y="2181719"/>
            <a:ext cx="2459782" cy="32791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52600" y="5398607"/>
            <a:ext cx="102334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/>
              <a:t>Website </a:t>
            </a:r>
            <a:r>
              <a:rPr lang="en-US" sz="2400" dirty="0"/>
              <a:t>accessibility is actively designing, developing, and creating content in such a way that it does not hinder any person from interacting with the website. - Web Access Initiative (WAI</a:t>
            </a:r>
            <a:r>
              <a:rPr lang="en-US" sz="2400" dirty="0" smtClean="0"/>
              <a:t>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32657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935" y="448056"/>
            <a:ext cx="11280401" cy="640080"/>
          </a:xfrm>
        </p:spPr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755648" y="1196622"/>
            <a:ext cx="10076688" cy="5661378"/>
          </a:xfrm>
        </p:spPr>
        <p:txBody>
          <a:bodyPr>
            <a:normAutofit/>
          </a:bodyPr>
          <a:lstStyle/>
          <a:p>
            <a:r>
              <a:rPr lang="en-US" sz="1800" dirty="0" smtClean="0"/>
              <a:t>Need help making an accessible document?</a:t>
            </a:r>
          </a:p>
          <a:p>
            <a:pPr marL="798513" lvl="1" indent="-342900">
              <a:buFont typeface="Arial" panose="020B0604020202020204" pitchFamily="34" charset="0"/>
              <a:buChar char="•"/>
              <a:tabLst>
                <a:tab pos="514350" algn="l"/>
              </a:tabLst>
            </a:pPr>
            <a:r>
              <a:rPr lang="en-US" sz="1800" dirty="0" smtClean="0"/>
              <a:t>Check out the Mt. SAC </a:t>
            </a:r>
            <a:r>
              <a:rPr lang="en-US" sz="1800" dirty="0" smtClean="0">
                <a:hlinkClick r:id="rId2"/>
              </a:rPr>
              <a:t>Accessibility webpage</a:t>
            </a:r>
            <a:r>
              <a:rPr lang="en-US" sz="1800" dirty="0" smtClean="0"/>
              <a:t> for </a:t>
            </a:r>
            <a:r>
              <a:rPr lang="en-US" sz="1800" dirty="0" smtClean="0">
                <a:hlinkClick r:id="rId3"/>
              </a:rPr>
              <a:t>common errors and fixes</a:t>
            </a:r>
            <a:r>
              <a:rPr lang="en-US" sz="1800" dirty="0" smtClean="0"/>
              <a:t>.  </a:t>
            </a:r>
          </a:p>
          <a:p>
            <a:endParaRPr lang="en-US" sz="1800" dirty="0" smtClean="0"/>
          </a:p>
          <a:p>
            <a:r>
              <a:rPr lang="en-US" sz="1800" dirty="0" smtClean="0"/>
              <a:t>Other Resources:</a:t>
            </a:r>
          </a:p>
          <a:p>
            <a:pPr marL="515938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hlinkClick r:id="rId4"/>
              </a:rPr>
              <a:t>WCAG Guidelines</a:t>
            </a:r>
            <a:endParaRPr lang="en-US" sz="1800" dirty="0" smtClean="0">
              <a:hlinkClick r:id="rId5"/>
            </a:endParaRPr>
          </a:p>
          <a:p>
            <a:pPr marL="515938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hlinkClick r:id="rId6"/>
              </a:rPr>
              <a:t>Alexander </a:t>
            </a:r>
            <a:r>
              <a:rPr lang="en-US" sz="1800" dirty="0" err="1" smtClean="0">
                <a:hlinkClick r:id="rId6"/>
              </a:rPr>
              <a:t>Skogberg’s</a:t>
            </a:r>
            <a:r>
              <a:rPr lang="en-US" sz="1800" dirty="0" smtClean="0">
                <a:hlinkClick r:id="rId6"/>
              </a:rPr>
              <a:t> blog</a:t>
            </a:r>
            <a:r>
              <a:rPr lang="en-US" sz="1800" dirty="0" smtClean="0"/>
              <a:t> that explains the new additions to WCAG 2.1</a:t>
            </a:r>
          </a:p>
          <a:p>
            <a:pPr marL="515938" indent="-285750">
              <a:buFont typeface="Arial" panose="020B0604020202020204" pitchFamily="34" charset="0"/>
              <a:buChar char="•"/>
            </a:pPr>
            <a:r>
              <a:rPr lang="en-US" sz="1800" dirty="0">
                <a:hlinkClick r:id="rId7"/>
              </a:rPr>
              <a:t>UDOIT Scanning for Canvas</a:t>
            </a:r>
            <a:endParaRPr lang="en-US" sz="1800" dirty="0" smtClean="0">
              <a:hlinkClick r:id="rId8"/>
            </a:endParaRPr>
          </a:p>
          <a:p>
            <a:pPr marL="515938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hlinkClick r:id="rId8"/>
              </a:rPr>
              <a:t>WAVE (Web Page Scanning)</a:t>
            </a:r>
            <a:endParaRPr lang="en-US" sz="1800" dirty="0" smtClean="0"/>
          </a:p>
          <a:p>
            <a:pPr marL="515938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hlinkClick r:id="rId9"/>
              </a:rPr>
              <a:t>Omni CMS (Formerly OmniUpdate) Accessibility Checker</a:t>
            </a:r>
            <a:endParaRPr lang="en-US" sz="1800" dirty="0" smtClean="0"/>
          </a:p>
          <a:p>
            <a:pPr marL="515938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hlinkClick r:id="rId10"/>
              </a:rPr>
              <a:t>Siteimprove (Website Scanning, PDF Scanning, and Quality Assurance)</a:t>
            </a:r>
            <a:endParaRPr lang="en-US" sz="1800" dirty="0" smtClean="0"/>
          </a:p>
          <a:p>
            <a:pPr marL="515938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hlinkClick r:id="rId11"/>
              </a:rPr>
              <a:t>Color Test</a:t>
            </a:r>
            <a:r>
              <a:rPr lang="en-US" sz="1800" dirty="0" smtClean="0"/>
              <a:t> using </a:t>
            </a:r>
            <a:r>
              <a:rPr lang="en-US" sz="1800" dirty="0" smtClean="0">
                <a:hlinkClick r:id="rId12"/>
              </a:rPr>
              <a:t>Color Oracle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785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Accessibility Videos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hlinkClick r:id="rId2"/>
              </a:rPr>
              <a:t>Email Scanning</a:t>
            </a:r>
            <a:endParaRPr lang="en-US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hlinkClick r:id="rId3"/>
              </a:rPr>
              <a:t>Reading Order &amp; Color Contrast in PDF Documents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83092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pic>
        <p:nvPicPr>
          <p:cNvPr id="4" name="Content Placeholder 3" descr="Do you have questions?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4597" y="1473654"/>
            <a:ext cx="3705913" cy="4389438"/>
          </a:xfrm>
        </p:spPr>
      </p:pic>
    </p:spTree>
    <p:extLst>
      <p:ext uri="{BB962C8B-B14F-4D97-AF65-F5344CB8AC3E}">
        <p14:creationId xmlns:p14="http://schemas.microsoft.com/office/powerpoint/2010/main" val="1451973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4314" y="448056"/>
            <a:ext cx="11198022" cy="640080"/>
          </a:xfrm>
        </p:spPr>
        <p:txBody>
          <a:bodyPr>
            <a:normAutofit/>
          </a:bodyPr>
          <a:lstStyle/>
          <a:p>
            <a:r>
              <a:rPr lang="en-US" dirty="0" smtClean="0"/>
              <a:t>Accessibility--</a:t>
            </a:r>
            <a:r>
              <a:rPr lang="en-US" altLang="en-US" dirty="0" smtClean="0"/>
              <a:t>Non-Technical </a:t>
            </a:r>
            <a:r>
              <a:rPr lang="en-US" altLang="en-US" dirty="0"/>
              <a:t>D</a:t>
            </a:r>
            <a:r>
              <a:rPr lang="en-US" altLang="en-US" dirty="0" smtClean="0"/>
              <a:t>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755648" y="2320986"/>
            <a:ext cx="10076688" cy="3924861"/>
          </a:xfrm>
        </p:spPr>
        <p:txBody>
          <a:bodyPr/>
          <a:lstStyle/>
          <a:p>
            <a:r>
              <a:rPr lang="en-US" altLang="en-US" sz="2400" dirty="0" smtClean="0"/>
              <a:t>Usable </a:t>
            </a:r>
            <a:r>
              <a:rPr lang="en-US" altLang="en-US" sz="2400" dirty="0"/>
              <a:t>by someone who…</a:t>
            </a:r>
          </a:p>
          <a:p>
            <a:pPr marL="520700" lvl="1" indent="-285750">
              <a:buFont typeface="Arial" panose="020B0604020202020204" pitchFamily="34" charset="0"/>
              <a:buChar char="•"/>
            </a:pPr>
            <a:r>
              <a:rPr lang="en-US" altLang="en-US" sz="2400" dirty="0"/>
              <a:t>Cannot use a mouse</a:t>
            </a:r>
          </a:p>
          <a:p>
            <a:pPr marL="520700" lvl="1" indent="-285750">
              <a:buFont typeface="Arial" panose="020B0604020202020204" pitchFamily="34" charset="0"/>
              <a:buChar char="•"/>
            </a:pPr>
            <a:r>
              <a:rPr lang="en-US" altLang="en-US" sz="2400" dirty="0"/>
              <a:t>Cannot hear</a:t>
            </a:r>
          </a:p>
          <a:p>
            <a:pPr marL="520700" lvl="1" indent="-285750">
              <a:buFont typeface="Arial" panose="020B0604020202020204" pitchFamily="34" charset="0"/>
              <a:buChar char="•"/>
            </a:pPr>
            <a:r>
              <a:rPr lang="en-US" altLang="en-US" sz="2400" dirty="0"/>
              <a:t>Cannot see</a:t>
            </a:r>
          </a:p>
          <a:p>
            <a:pPr marL="520700" lvl="1" indent="-285750">
              <a:buFont typeface="Arial" panose="020B0604020202020204" pitchFamily="34" charset="0"/>
              <a:buChar char="•"/>
            </a:pPr>
            <a:r>
              <a:rPr lang="en-US" altLang="en-US" sz="2400" dirty="0"/>
              <a:t>Cannot easily distinguish color differences</a:t>
            </a:r>
          </a:p>
          <a:p>
            <a:pPr marL="520700" lvl="1" indent="-285750">
              <a:buFont typeface="Arial" panose="020B0604020202020204" pitchFamily="34" charset="0"/>
              <a:buChar char="•"/>
            </a:pPr>
            <a:r>
              <a:rPr lang="en-US" altLang="en-US" sz="2400" dirty="0"/>
              <a:t>Uses assistive technology (adaptive hardware and software) to access </a:t>
            </a:r>
            <a:br>
              <a:rPr lang="en-US" altLang="en-US" sz="2400" dirty="0"/>
            </a:br>
            <a:r>
              <a:rPr lang="en-US" altLang="en-US" sz="2400" dirty="0" smtClean="0"/>
              <a:t>the </a:t>
            </a:r>
            <a:r>
              <a:rPr lang="en-US" altLang="en-US" sz="2400" dirty="0"/>
              <a:t>system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621360" y="6325465"/>
            <a:ext cx="51108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U</a:t>
            </a:r>
            <a:r>
              <a:rPr lang="en-US" sz="1200" dirty="0" smtClean="0"/>
              <a:t>sed with permission from the High-Tech Center Training Unit (www.htctu.net)</a:t>
            </a:r>
            <a:endParaRPr lang="en-US" sz="1200" dirty="0"/>
          </a:p>
        </p:txBody>
      </p:sp>
      <p:sp>
        <p:nvSpPr>
          <p:cNvPr id="5" name="Rectangle 4"/>
          <p:cNvSpPr/>
          <p:nvPr/>
        </p:nvSpPr>
        <p:spPr>
          <a:xfrm>
            <a:off x="1643173" y="1289062"/>
            <a:ext cx="103016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A document is accessible when everyone, regardless of ability or disability, can use it and get the information they need.</a:t>
            </a:r>
          </a:p>
        </p:txBody>
      </p:sp>
    </p:spTree>
    <p:extLst>
      <p:ext uri="{BB962C8B-B14F-4D97-AF65-F5344CB8AC3E}">
        <p14:creationId xmlns:p14="http://schemas.microsoft.com/office/powerpoint/2010/main" val="1352634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Non-accessible stairway</a:t>
            </a:r>
            <a:endParaRPr lang="en-US" dirty="0"/>
          </a:p>
        </p:txBody>
      </p:sp>
      <p:sp>
        <p:nvSpPr>
          <p:cNvPr id="4" name="Rectangle 3" descr="For decoration only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8115" y="387170"/>
            <a:ext cx="36440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Accessibility Compliant?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1026" name="FD560225-E66B-4427-9F90-FD1226E7EF0E" descr="steep staircase with incredibly steep ramp next to i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1348" y="0"/>
            <a:ext cx="5293894" cy="6918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eft Arrow 4" descr="Arrow pointing to an accessibility sticker"/>
          <p:cNvSpPr/>
          <p:nvPr/>
        </p:nvSpPr>
        <p:spPr>
          <a:xfrm>
            <a:off x="7547212" y="4189862"/>
            <a:ext cx="1555844" cy="600502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696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411" y="286603"/>
            <a:ext cx="11465876" cy="710175"/>
          </a:xfrm>
        </p:spPr>
        <p:txBody>
          <a:bodyPr/>
          <a:lstStyle/>
          <a:p>
            <a:r>
              <a:rPr lang="en-US" dirty="0" smtClean="0"/>
              <a:t>Know What the Law Says Regarding Accessibility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973928" y="2365514"/>
            <a:ext cx="5586201" cy="4599602"/>
          </a:xfrm>
        </p:spPr>
        <p:txBody>
          <a:bodyPr>
            <a:normAutofit fontScale="92500" lnSpcReduction="10000"/>
          </a:bodyPr>
          <a:lstStyle/>
          <a:p>
            <a:pPr marL="520700" indent="-285750">
              <a:buFont typeface="Arial" panose="020B0604020202020204" pitchFamily="34" charset="0"/>
              <a:buChar char="•"/>
            </a:pPr>
            <a:r>
              <a:rPr lang="en-US" sz="2600" dirty="0" smtClean="0"/>
              <a:t>1,700 </a:t>
            </a:r>
            <a:r>
              <a:rPr lang="en-US" sz="2600" dirty="0"/>
              <a:t>cases pending with the Office of Civil Rights (OCR)</a:t>
            </a:r>
          </a:p>
          <a:p>
            <a:pPr marL="52070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600" dirty="0"/>
              <a:t>The OCR tasked College of the Siskiyous to make their online courses/websites accessible by the next term or </a:t>
            </a:r>
            <a:r>
              <a:rPr lang="en-US" sz="2600" b="1" dirty="0" smtClean="0"/>
              <a:t>take them down</a:t>
            </a:r>
          </a:p>
          <a:p>
            <a:endParaRPr lang="en-US" sz="2400" dirty="0"/>
          </a:p>
          <a:p>
            <a:pPr algn="ctr"/>
            <a:r>
              <a:rPr lang="en-US" sz="2400" dirty="0" smtClean="0"/>
              <a:t>Essentially, you must follow </a:t>
            </a:r>
            <a:br>
              <a:rPr lang="en-US" sz="2400" dirty="0" smtClean="0"/>
            </a:br>
            <a:r>
              <a:rPr lang="en-US" sz="2400" dirty="0" smtClean="0">
                <a:hlinkClick r:id="rId3"/>
              </a:rPr>
              <a:t>Web Content Accessibility Guidelines (WCAG)</a:t>
            </a:r>
            <a:r>
              <a:rPr lang="en-US" sz="2400" dirty="0" smtClean="0"/>
              <a:t> </a:t>
            </a:r>
            <a:br>
              <a:rPr lang="en-US" sz="2400" dirty="0" smtClean="0"/>
            </a:br>
            <a:r>
              <a:rPr lang="en-US" sz="2400" dirty="0" smtClean="0"/>
              <a:t>to comply!</a:t>
            </a:r>
            <a:br>
              <a:rPr lang="en-US" sz="2400" dirty="0" smtClean="0"/>
            </a:br>
            <a:endParaRPr lang="en-US" sz="2400" dirty="0" smtClean="0"/>
          </a:p>
        </p:txBody>
      </p:sp>
      <p:pic>
        <p:nvPicPr>
          <p:cNvPr id="4" name="Picture 3" descr="Supreme Court hands victory to blind man who sued Domino’s over site accessibility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60129" y="2804426"/>
            <a:ext cx="4104174" cy="3333158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2115312" y="996778"/>
            <a:ext cx="10076688" cy="13687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8000"/>
              </a:lnSpc>
              <a:spcBef>
                <a:spcPts val="0"/>
              </a:spcBef>
              <a:spcAft>
                <a:spcPts val="800"/>
              </a:spcAft>
              <a:buClr>
                <a:schemeClr val="tx1">
                  <a:lumMod val="75000"/>
                  <a:lumOff val="25000"/>
                </a:schemeClr>
              </a:buClr>
              <a:buFontTx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8000"/>
              </a:lnSpc>
              <a:spcBef>
                <a:spcPts val="0"/>
              </a:spcBef>
              <a:spcAft>
                <a:spcPts val="800"/>
              </a:spcAft>
              <a:buClr>
                <a:schemeClr val="tx1">
                  <a:lumMod val="75000"/>
                  <a:lumOff val="25000"/>
                </a:schemeClr>
              </a:buClr>
              <a:buFontTx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8000"/>
              </a:lnSpc>
              <a:spcBef>
                <a:spcPts val="0"/>
              </a:spcBef>
              <a:spcAft>
                <a:spcPts val="800"/>
              </a:spcAft>
              <a:buClr>
                <a:schemeClr val="tx1">
                  <a:lumMod val="75000"/>
                  <a:lumOff val="25000"/>
                </a:schemeClr>
              </a:buClr>
              <a:buFontTx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8000"/>
              </a:lnSpc>
              <a:spcBef>
                <a:spcPts val="0"/>
              </a:spcBef>
              <a:spcAft>
                <a:spcPts val="800"/>
              </a:spcAft>
              <a:buClr>
                <a:schemeClr val="tx1">
                  <a:lumMod val="75000"/>
                  <a:lumOff val="25000"/>
                </a:schemeClr>
              </a:buClr>
              <a:buFontTx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8000"/>
              </a:lnSpc>
              <a:spcBef>
                <a:spcPts val="0"/>
              </a:spcBef>
              <a:spcAft>
                <a:spcPts val="800"/>
              </a:spcAft>
              <a:buClr>
                <a:schemeClr val="tx1">
                  <a:lumMod val="75000"/>
                  <a:lumOff val="25000"/>
                </a:schemeClr>
              </a:buClr>
              <a:buFontTx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8000"/>
              </a:lnSpc>
              <a:spcBef>
                <a:spcPts val="0"/>
              </a:spcBef>
              <a:spcAft>
                <a:spcPts val="800"/>
              </a:spcAft>
              <a:buClr>
                <a:schemeClr val="tx1">
                  <a:lumMod val="75000"/>
                  <a:lumOff val="25000"/>
                </a:schemeClr>
              </a:buClr>
              <a:buFontTx/>
              <a:buNone/>
              <a:defRPr sz="16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8000"/>
              </a:lnSpc>
              <a:spcBef>
                <a:spcPts val="0"/>
              </a:spcBef>
              <a:spcAft>
                <a:spcPts val="800"/>
              </a:spcAft>
              <a:buClr>
                <a:schemeClr val="tx1">
                  <a:lumMod val="75000"/>
                  <a:lumOff val="25000"/>
                </a:schemeClr>
              </a:buClr>
              <a:buFontTx/>
              <a:buNone/>
              <a:defRPr sz="16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8000"/>
              </a:lnSpc>
              <a:spcBef>
                <a:spcPts val="0"/>
              </a:spcBef>
              <a:spcAft>
                <a:spcPts val="800"/>
              </a:spcAft>
              <a:buClr>
                <a:schemeClr val="tx1">
                  <a:lumMod val="75000"/>
                  <a:lumOff val="25000"/>
                </a:schemeClr>
              </a:buClr>
              <a:buFontTx/>
              <a:buNone/>
              <a:defRPr sz="16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None/>
              <a:defRPr sz="18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400" dirty="0"/>
              <a:t>Section 508 of the Rehabilitation Act of </a:t>
            </a:r>
            <a:r>
              <a:rPr lang="en-US" altLang="en-US" sz="2400" dirty="0" smtClean="0"/>
              <a:t>1973 has been refreshed. As of </a:t>
            </a:r>
            <a:br>
              <a:rPr lang="en-US" altLang="en-US" sz="2400" dirty="0" smtClean="0"/>
            </a:br>
            <a:r>
              <a:rPr lang="en-US" altLang="en-US" sz="2400" dirty="0" smtClean="0"/>
              <a:t>January 18, 2018 institutions (anyone who receives federal funding) must ensure </a:t>
            </a:r>
            <a:r>
              <a:rPr lang="en-US" sz="2400" dirty="0" smtClean="0"/>
              <a:t>websites, emails and MORE are accessible or face possible litigation! </a:t>
            </a:r>
          </a:p>
        </p:txBody>
      </p:sp>
    </p:spTree>
    <p:extLst>
      <p:ext uri="{BB962C8B-B14F-4D97-AF65-F5344CB8AC3E}">
        <p14:creationId xmlns:p14="http://schemas.microsoft.com/office/powerpoint/2010/main" val="1041811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124" y="448056"/>
            <a:ext cx="11239212" cy="640080"/>
          </a:xfrm>
        </p:spPr>
        <p:txBody>
          <a:bodyPr>
            <a:normAutofit/>
          </a:bodyPr>
          <a:lstStyle/>
          <a:p>
            <a:r>
              <a:rPr lang="en-US" dirty="0" smtClean="0"/>
              <a:t>What Information Must be Accessible?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077375" y="1862994"/>
            <a:ext cx="9456075" cy="3924861"/>
          </a:xfrm>
        </p:spPr>
        <p:txBody>
          <a:bodyPr>
            <a:normAutofit fontScale="92500" lnSpcReduction="10000"/>
          </a:bodyPr>
          <a:lstStyle/>
          <a:p>
            <a:pPr marL="287338" indent="-287338">
              <a:spcAft>
                <a:spcPts val="300"/>
              </a:spcAft>
              <a:buFont typeface="+mj-lt"/>
              <a:buAutoNum type="arabicPeriod"/>
            </a:pPr>
            <a:r>
              <a:rPr lang="en-US" sz="2600" dirty="0" smtClean="0"/>
              <a:t>Emergency </a:t>
            </a:r>
            <a:r>
              <a:rPr lang="en-US" sz="2600" dirty="0"/>
              <a:t>Notifications</a:t>
            </a:r>
          </a:p>
          <a:p>
            <a:pPr marL="287338" indent="-287338">
              <a:spcAft>
                <a:spcPts val="300"/>
              </a:spcAft>
              <a:buFont typeface="+mj-lt"/>
              <a:buAutoNum type="arabicPeriod"/>
            </a:pPr>
            <a:r>
              <a:rPr lang="en-US" sz="2600" dirty="0" smtClean="0"/>
              <a:t>Decisions </a:t>
            </a:r>
            <a:r>
              <a:rPr lang="en-US" sz="2600" dirty="0"/>
              <a:t>adjudicating administrative claim or </a:t>
            </a:r>
            <a:r>
              <a:rPr lang="en-US" sz="2600" dirty="0" smtClean="0"/>
              <a:t>proceeding</a:t>
            </a:r>
            <a:endParaRPr lang="en-US" sz="2600" dirty="0"/>
          </a:p>
          <a:p>
            <a:pPr marL="287338" indent="-287338">
              <a:spcAft>
                <a:spcPts val="300"/>
              </a:spcAft>
              <a:buFont typeface="+mj-lt"/>
              <a:buAutoNum type="arabicPeriod"/>
            </a:pPr>
            <a:r>
              <a:rPr lang="en-US" sz="2600" dirty="0" smtClean="0"/>
              <a:t>Program </a:t>
            </a:r>
            <a:r>
              <a:rPr lang="en-US" sz="2600" dirty="0"/>
              <a:t>or policy announcements</a:t>
            </a:r>
          </a:p>
          <a:p>
            <a:pPr marL="287338" indent="-287338">
              <a:spcAft>
                <a:spcPts val="300"/>
              </a:spcAft>
              <a:buFont typeface="+mj-lt"/>
              <a:buAutoNum type="arabicPeriod"/>
            </a:pPr>
            <a:r>
              <a:rPr lang="en-US" sz="2600" dirty="0" smtClean="0"/>
              <a:t>Notices </a:t>
            </a:r>
            <a:r>
              <a:rPr lang="en-US" sz="2600" dirty="0"/>
              <a:t>of benefits, program eligibility, employment opportunity, </a:t>
            </a:r>
            <a:r>
              <a:rPr lang="en-US" sz="2600" dirty="0" smtClean="0"/>
              <a:t>or </a:t>
            </a:r>
            <a:r>
              <a:rPr lang="en-US" sz="2600" dirty="0"/>
              <a:t>personnel </a:t>
            </a:r>
            <a:r>
              <a:rPr lang="en-US" sz="2600" dirty="0" smtClean="0"/>
              <a:t>action</a:t>
            </a:r>
          </a:p>
          <a:p>
            <a:pPr marL="287338" indent="-287338">
              <a:spcAft>
                <a:spcPts val="300"/>
              </a:spcAft>
              <a:buFont typeface="+mj-lt"/>
              <a:buAutoNum type="arabicPeriod"/>
            </a:pPr>
            <a:r>
              <a:rPr lang="en-US" sz="2600" dirty="0" smtClean="0"/>
              <a:t>Formal acknowledgements of receipt</a:t>
            </a:r>
          </a:p>
          <a:p>
            <a:pPr marL="287338" indent="-287338">
              <a:spcAft>
                <a:spcPts val="300"/>
              </a:spcAft>
              <a:buFont typeface="+mj-lt"/>
              <a:buAutoNum type="arabicPeriod"/>
            </a:pPr>
            <a:r>
              <a:rPr lang="fr-FR" sz="2600" dirty="0" smtClean="0"/>
              <a:t>Survey </a:t>
            </a:r>
            <a:r>
              <a:rPr lang="fr-FR" sz="2600" dirty="0"/>
              <a:t>questionnaires</a:t>
            </a:r>
          </a:p>
          <a:p>
            <a:pPr marL="287338" indent="-287338">
              <a:spcAft>
                <a:spcPts val="300"/>
              </a:spcAft>
              <a:buFont typeface="+mj-lt"/>
              <a:buAutoNum type="arabicPeriod"/>
            </a:pPr>
            <a:r>
              <a:rPr lang="fr-FR" sz="2600" dirty="0" smtClean="0"/>
              <a:t>Templates </a:t>
            </a:r>
            <a:r>
              <a:rPr lang="fr-FR" sz="2600" dirty="0"/>
              <a:t>and </a:t>
            </a:r>
            <a:r>
              <a:rPr lang="en-US" sz="2600" dirty="0"/>
              <a:t>forms</a:t>
            </a:r>
          </a:p>
          <a:p>
            <a:pPr marL="287338" indent="-287338">
              <a:spcAft>
                <a:spcPts val="300"/>
              </a:spcAft>
              <a:buFont typeface="+mj-lt"/>
              <a:buAutoNum type="arabicPeriod"/>
            </a:pPr>
            <a:r>
              <a:rPr lang="en-US" sz="2600" b="1" dirty="0" smtClean="0"/>
              <a:t>Educational </a:t>
            </a:r>
            <a:r>
              <a:rPr lang="en-US" sz="2600" b="1" dirty="0"/>
              <a:t>and training materials</a:t>
            </a:r>
          </a:p>
          <a:p>
            <a:pPr marL="0" indent="0">
              <a:buNone/>
            </a:pPr>
            <a:endParaRPr lang="en-US" sz="24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621360" y="5913489"/>
            <a:ext cx="51108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U</a:t>
            </a:r>
            <a:r>
              <a:rPr lang="en-US" sz="1200" dirty="0" smtClean="0"/>
              <a:t>sed with permission from the High-Tech Center Training Unit (www.htctu.net)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471998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Scanning Can Be As Easy as 1-2-3</a:t>
            </a:r>
          </a:p>
        </p:txBody>
      </p:sp>
      <p:pic>
        <p:nvPicPr>
          <p:cNvPr id="4" name="Picture 3" descr="Hand with three fingers extended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4296" y="2601976"/>
            <a:ext cx="3222172" cy="425602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805050" y="3258869"/>
            <a:ext cx="33112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7338"/>
            <a:r>
              <a:rPr lang="en-US" sz="2400" dirty="0" smtClean="0"/>
              <a:t>1. Open </a:t>
            </a:r>
            <a:r>
              <a:rPr lang="en-US" sz="2400" dirty="0"/>
              <a:t>the </a:t>
            </a:r>
            <a:r>
              <a:rPr lang="en-US" sz="2400" b="1" dirty="0"/>
              <a:t>File</a:t>
            </a:r>
            <a:r>
              <a:rPr lang="en-US" sz="2400" dirty="0"/>
              <a:t> </a:t>
            </a:r>
            <a:r>
              <a:rPr lang="en-US" sz="2400" dirty="0" smtClean="0"/>
              <a:t>menu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480589" y="1183109"/>
            <a:ext cx="92822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Office Documents </a:t>
            </a:r>
            <a:r>
              <a:rPr lang="en-US" sz="2400" dirty="0"/>
              <a:t>(Word, Excel, PowerPoint, etc.) </a:t>
            </a:r>
            <a:r>
              <a:rPr lang="en-US" sz="2400" dirty="0" smtClean="0"/>
              <a:t>are scanned as follows:</a:t>
            </a:r>
            <a:endParaRPr lang="en-US" sz="2400" dirty="0"/>
          </a:p>
        </p:txBody>
      </p:sp>
      <p:grpSp>
        <p:nvGrpSpPr>
          <p:cNvPr id="12" name="Group 11" descr="Check for Issues"/>
          <p:cNvGrpSpPr/>
          <p:nvPr/>
        </p:nvGrpSpPr>
        <p:grpSpPr>
          <a:xfrm>
            <a:off x="4344766" y="2042297"/>
            <a:ext cx="4218260" cy="819048"/>
            <a:chOff x="4344766" y="2042297"/>
            <a:chExt cx="4218260" cy="819048"/>
          </a:xfrm>
        </p:grpSpPr>
        <p:sp>
          <p:nvSpPr>
            <p:cNvPr id="6" name="Rectangle 5"/>
            <p:cNvSpPr/>
            <p:nvPr/>
          </p:nvSpPr>
          <p:spPr>
            <a:xfrm>
              <a:off x="4344766" y="2237925"/>
              <a:ext cx="361170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7338"/>
              <a:r>
                <a:rPr lang="en-US" sz="2400" dirty="0" smtClean="0"/>
                <a:t>2. Click </a:t>
              </a:r>
              <a:r>
                <a:rPr lang="en-US" sz="2400" b="1" dirty="0"/>
                <a:t>Check for </a:t>
              </a:r>
              <a:r>
                <a:rPr lang="en-US" sz="2400" b="1" dirty="0" smtClean="0"/>
                <a:t>Issues</a:t>
              </a:r>
              <a:endParaRPr lang="en-US" sz="2400" dirty="0"/>
            </a:p>
          </p:txBody>
        </p:sp>
        <p:pic>
          <p:nvPicPr>
            <p:cNvPr id="10" name="Picture 9" descr="Check for issues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53502" y="2042297"/>
              <a:ext cx="809524" cy="819048"/>
            </a:xfrm>
            <a:prstGeom prst="rect">
              <a:avLst/>
            </a:prstGeom>
          </p:spPr>
        </p:pic>
      </p:grpSp>
      <p:grpSp>
        <p:nvGrpSpPr>
          <p:cNvPr id="13" name="Group 12" descr="Check for Accessibility"/>
          <p:cNvGrpSpPr/>
          <p:nvPr/>
        </p:nvGrpSpPr>
        <p:grpSpPr>
          <a:xfrm>
            <a:off x="7372597" y="3258869"/>
            <a:ext cx="4049778" cy="2204257"/>
            <a:chOff x="7372597" y="3258869"/>
            <a:chExt cx="4049778" cy="2204257"/>
          </a:xfrm>
        </p:grpSpPr>
        <p:sp>
          <p:nvSpPr>
            <p:cNvPr id="7" name="Rectangle 6"/>
            <p:cNvSpPr/>
            <p:nvPr/>
          </p:nvSpPr>
          <p:spPr>
            <a:xfrm>
              <a:off x="7372597" y="3258869"/>
              <a:ext cx="403958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7338"/>
              <a:r>
                <a:rPr lang="en-US" sz="2400" dirty="0" smtClean="0"/>
                <a:t>3. Click </a:t>
              </a:r>
              <a:r>
                <a:rPr lang="en-US" sz="2400" b="1" dirty="0"/>
                <a:t>Check Accessibility</a:t>
              </a:r>
            </a:p>
          </p:txBody>
        </p:sp>
        <p:pic>
          <p:nvPicPr>
            <p:cNvPr id="11" name="Picture 10" descr="Check for Accessibility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565232" y="3815507"/>
              <a:ext cx="2857143" cy="16476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41773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885" y="286604"/>
            <a:ext cx="10994665" cy="800792"/>
          </a:xfrm>
        </p:spPr>
        <p:txBody>
          <a:bodyPr/>
          <a:lstStyle/>
          <a:p>
            <a:r>
              <a:rPr lang="en-US" dirty="0" smtClean="0"/>
              <a:t>Scan PDF Documents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707944" y="1252025"/>
            <a:ext cx="9403891" cy="232116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To scan PDF Documents:</a:t>
            </a:r>
          </a:p>
          <a:p>
            <a:pPr marL="1146175" lvl="1" indent="-457200">
              <a:buFont typeface="+mj-lt"/>
              <a:buAutoNum type="arabicPeriod"/>
            </a:pPr>
            <a:r>
              <a:rPr lang="en-US" sz="2400" dirty="0" smtClean="0"/>
              <a:t>Click </a:t>
            </a:r>
            <a:r>
              <a:rPr lang="en-US" sz="2400" b="1" dirty="0" smtClean="0"/>
              <a:t>Accessibility</a:t>
            </a:r>
            <a:r>
              <a:rPr lang="en-US" sz="2400" dirty="0" smtClean="0"/>
              <a:t> </a:t>
            </a:r>
            <a:endParaRPr lang="en-US" sz="2400" b="1" dirty="0" smtClean="0"/>
          </a:p>
          <a:p>
            <a:pPr marL="1146175" lvl="1" indent="-457200">
              <a:buFont typeface="+mj-lt"/>
              <a:buAutoNum type="arabicPeriod"/>
            </a:pPr>
            <a:r>
              <a:rPr lang="en-US" sz="2400" dirty="0" smtClean="0"/>
              <a:t>Click</a:t>
            </a:r>
            <a:r>
              <a:rPr lang="en-US" sz="2400" b="1" dirty="0" smtClean="0"/>
              <a:t> Full Check</a:t>
            </a:r>
          </a:p>
          <a:p>
            <a:pPr marL="1146175" lvl="1" indent="-457200">
              <a:buFont typeface="+mj-lt"/>
              <a:buAutoNum type="arabicPeriod"/>
            </a:pPr>
            <a:r>
              <a:rPr lang="en-US" sz="2400" dirty="0" smtClean="0"/>
              <a:t>Click</a:t>
            </a:r>
            <a:r>
              <a:rPr lang="en-US" sz="2400" b="1" dirty="0" smtClean="0"/>
              <a:t> Start Checking</a:t>
            </a:r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 descr="Adobe Acrobat Pro Accessibility Checker Results when all items successfully pass the sca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9889" y="1274332"/>
            <a:ext cx="2399256" cy="2383976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2588260" y="4330505"/>
            <a:ext cx="6003290" cy="27493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8000"/>
              </a:lnSpc>
              <a:spcBef>
                <a:spcPts val="0"/>
              </a:spcBef>
              <a:spcAft>
                <a:spcPts val="800"/>
              </a:spcAft>
              <a:buClr>
                <a:schemeClr val="tx1">
                  <a:lumMod val="75000"/>
                  <a:lumOff val="25000"/>
                </a:schemeClr>
              </a:buClr>
              <a:buFontTx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8000"/>
              </a:lnSpc>
              <a:spcBef>
                <a:spcPts val="0"/>
              </a:spcBef>
              <a:spcAft>
                <a:spcPts val="800"/>
              </a:spcAft>
              <a:buClr>
                <a:schemeClr val="tx1">
                  <a:lumMod val="75000"/>
                  <a:lumOff val="25000"/>
                </a:schemeClr>
              </a:buClr>
              <a:buFontTx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8000"/>
              </a:lnSpc>
              <a:spcBef>
                <a:spcPts val="0"/>
              </a:spcBef>
              <a:spcAft>
                <a:spcPts val="800"/>
              </a:spcAft>
              <a:buClr>
                <a:schemeClr val="tx1">
                  <a:lumMod val="75000"/>
                  <a:lumOff val="25000"/>
                </a:schemeClr>
              </a:buClr>
              <a:buFontTx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8000"/>
              </a:lnSpc>
              <a:spcBef>
                <a:spcPts val="0"/>
              </a:spcBef>
              <a:spcAft>
                <a:spcPts val="800"/>
              </a:spcAft>
              <a:buClr>
                <a:schemeClr val="tx1">
                  <a:lumMod val="75000"/>
                  <a:lumOff val="25000"/>
                </a:schemeClr>
              </a:buClr>
              <a:buFontTx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8000"/>
              </a:lnSpc>
              <a:spcBef>
                <a:spcPts val="0"/>
              </a:spcBef>
              <a:spcAft>
                <a:spcPts val="800"/>
              </a:spcAft>
              <a:buClr>
                <a:schemeClr val="tx1">
                  <a:lumMod val="75000"/>
                  <a:lumOff val="25000"/>
                </a:schemeClr>
              </a:buClr>
              <a:buFontTx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8000"/>
              </a:lnSpc>
              <a:spcBef>
                <a:spcPts val="0"/>
              </a:spcBef>
              <a:spcAft>
                <a:spcPts val="800"/>
              </a:spcAft>
              <a:buClr>
                <a:schemeClr val="tx1">
                  <a:lumMod val="75000"/>
                  <a:lumOff val="25000"/>
                </a:schemeClr>
              </a:buClr>
              <a:buFontTx/>
              <a:buNone/>
              <a:defRPr sz="16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8000"/>
              </a:lnSpc>
              <a:spcBef>
                <a:spcPts val="0"/>
              </a:spcBef>
              <a:spcAft>
                <a:spcPts val="800"/>
              </a:spcAft>
              <a:buClr>
                <a:schemeClr val="tx1">
                  <a:lumMod val="75000"/>
                  <a:lumOff val="25000"/>
                </a:schemeClr>
              </a:buClr>
              <a:buFontTx/>
              <a:buNone/>
              <a:defRPr sz="16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8000"/>
              </a:lnSpc>
              <a:spcBef>
                <a:spcPts val="0"/>
              </a:spcBef>
              <a:spcAft>
                <a:spcPts val="800"/>
              </a:spcAft>
              <a:buClr>
                <a:schemeClr val="tx1">
                  <a:lumMod val="75000"/>
                  <a:lumOff val="25000"/>
                </a:schemeClr>
              </a:buClr>
              <a:buFontTx/>
              <a:buNone/>
              <a:defRPr sz="16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None/>
              <a:defRPr sz="18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Always scan a desktop copy of your document. </a:t>
            </a:r>
          </a:p>
          <a:p>
            <a:pPr marL="688975" lvl="3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If you do not see the PDF tools, be sure to open a document that has been downloaded to your desktop.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7" name="5-Point Star 6" descr="Tip symbol"/>
          <p:cNvSpPr/>
          <p:nvPr/>
        </p:nvSpPr>
        <p:spPr>
          <a:xfrm>
            <a:off x="1496728" y="3989305"/>
            <a:ext cx="1091532" cy="857252"/>
          </a:xfrm>
          <a:prstGeom prst="star5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Tip</a:t>
            </a:r>
            <a:endParaRPr lang="en-US" sz="1400" dirty="0"/>
          </a:p>
        </p:txBody>
      </p:sp>
      <p:pic>
        <p:nvPicPr>
          <p:cNvPr id="8" name="Picture 7" descr="Accessibility Scan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7515" y="1760299"/>
            <a:ext cx="395494" cy="395494"/>
          </a:xfrm>
          <a:prstGeom prst="rect">
            <a:avLst/>
          </a:prstGeom>
        </p:spPr>
      </p:pic>
      <p:pic>
        <p:nvPicPr>
          <p:cNvPr id="9" name="Picture 8" descr="Full Check Scan 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9768" y="2268573"/>
            <a:ext cx="395494" cy="395494"/>
          </a:xfrm>
          <a:prstGeom prst="rect">
            <a:avLst/>
          </a:prstGeom>
        </p:spPr>
      </p:pic>
      <p:pic>
        <p:nvPicPr>
          <p:cNvPr id="5" name="Picture 4" descr="PDF Tools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34597" y="3989143"/>
            <a:ext cx="1761905" cy="267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082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king Templates Accessible">
  <a:themeElements>
    <a:clrScheme name="Mt. SAC 2018">
      <a:dk1>
        <a:sysClr val="windowText" lastClr="000000"/>
      </a:dk1>
      <a:lt1>
        <a:sysClr val="window" lastClr="FFFFFF"/>
      </a:lt1>
      <a:dk2>
        <a:srgbClr val="595959"/>
      </a:dk2>
      <a:lt2>
        <a:srgbClr val="EEECE1"/>
      </a:lt2>
      <a:accent1>
        <a:srgbClr val="4F81BD"/>
      </a:accent1>
      <a:accent2>
        <a:srgbClr val="C33D43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ssibility guide.potx" id="{709F6ED1-91B4-42EB-B205-04CA5CDF84DF}" vid="{41E99566-B948-45A3-A3EF-0F5CFCE3D07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Accessibility guide</Template>
  <TotalTime>17396</TotalTime>
  <Words>1391</Words>
  <Application>Microsoft Office PowerPoint</Application>
  <PresentationFormat>Widescreen</PresentationFormat>
  <Paragraphs>214</Paragraphs>
  <Slides>32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Arial</vt:lpstr>
      <vt:lpstr>Calibri</vt:lpstr>
      <vt:lpstr>Calibri Light</vt:lpstr>
      <vt:lpstr>Making Templates Accessible</vt:lpstr>
      <vt:lpstr>How to Scan Documents and Email for Accessibility Compliance – Classified Professionals Day</vt:lpstr>
      <vt:lpstr>Preview</vt:lpstr>
      <vt:lpstr>Accessibility</vt:lpstr>
      <vt:lpstr>Accessibility--Non-Technical Definition</vt:lpstr>
      <vt:lpstr>Non-accessible stairway</vt:lpstr>
      <vt:lpstr>Know What the Law Says Regarding Accessibility</vt:lpstr>
      <vt:lpstr>What Information Must be Accessible?</vt:lpstr>
      <vt:lpstr>Scanning Can Be As Easy as 1-2-3</vt:lpstr>
      <vt:lpstr>Scan PDF Documents</vt:lpstr>
      <vt:lpstr>Scan Your Email (Office 365)</vt:lpstr>
      <vt:lpstr>Scan Webpages</vt:lpstr>
      <vt:lpstr>Scan Your Documents in Canvas</vt:lpstr>
      <vt:lpstr>Need help making an accessible document?</vt:lpstr>
      <vt:lpstr>Creating Accessible Documents from Scratch</vt:lpstr>
      <vt:lpstr>Links</vt:lpstr>
      <vt:lpstr>Images: Which is the best alternative text for this image?</vt:lpstr>
      <vt:lpstr>Tag Your Documents</vt:lpstr>
      <vt:lpstr>Tags (Continued)</vt:lpstr>
      <vt:lpstr> Can you tell the difference between these two documents? </vt:lpstr>
      <vt:lpstr>Style/Structure</vt:lpstr>
      <vt:lpstr>Tables – Making Tables Accessible</vt:lpstr>
      <vt:lpstr>Tables</vt:lpstr>
      <vt:lpstr>Tables (Split)</vt:lpstr>
      <vt:lpstr>Other Considerations: Color</vt:lpstr>
      <vt:lpstr>Is this a good email?</vt:lpstr>
      <vt:lpstr>My Email is Required to be Accessible if</vt:lpstr>
      <vt:lpstr>My PDF Doesn't Pass. Now What?</vt:lpstr>
      <vt:lpstr>Use the Adobe Acrobat Action Wizard</vt:lpstr>
      <vt:lpstr>Accessibility Fixes</vt:lpstr>
      <vt:lpstr>Resources</vt:lpstr>
      <vt:lpstr>Accessibility Videos</vt:lpstr>
      <vt:lpstr>Questions</vt:lpstr>
    </vt:vector>
  </TitlesOfParts>
  <Company>Mt. San Antonio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Making Templates Accessible</dc:title>
  <dc:creator>Mai, Uyen</dc:creator>
  <cp:lastModifiedBy>Turner, Eric</cp:lastModifiedBy>
  <cp:revision>208</cp:revision>
  <cp:lastPrinted>2018-05-29T16:36:19Z</cp:lastPrinted>
  <dcterms:created xsi:type="dcterms:W3CDTF">2018-01-26T20:40:34Z</dcterms:created>
  <dcterms:modified xsi:type="dcterms:W3CDTF">2021-08-13T23:37:39Z</dcterms:modified>
  <cp:version/>
</cp:coreProperties>
</file>